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6"/>
  </p:notes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74" r:id="rId9"/>
    <p:sldId id="259" r:id="rId10"/>
    <p:sldId id="262" r:id="rId11"/>
    <p:sldId id="260" r:id="rId12"/>
    <p:sldId id="282" r:id="rId13"/>
    <p:sldId id="264" r:id="rId14"/>
    <p:sldId id="265" r:id="rId15"/>
    <p:sldId id="266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67" r:id="rId24"/>
    <p:sldId id="268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66"/>
    <a:srgbClr val="66FFFF"/>
    <a:srgbClr val="FFCC00"/>
    <a:srgbClr val="000066"/>
    <a:srgbClr val="D1DDF7"/>
    <a:srgbClr val="DDDBFD"/>
    <a:srgbClr val="FBF3DD"/>
    <a:srgbClr val="7A512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1272" autoAdjust="0"/>
    <p:restoredTop sz="94660"/>
  </p:normalViewPr>
  <p:slideViewPr>
    <p:cSldViewPr>
      <p:cViewPr>
        <p:scale>
          <a:sx n="100" d="100"/>
          <a:sy n="100" d="100"/>
        </p:scale>
        <p:origin x="-84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F9E0635-0561-44B9-A9A0-A27435C18BC7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B6B3C37-4BF9-4660-85CF-4D3F498EA8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28C81-4990-460E-964D-3214CD7C415D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C0283-6C70-42CE-8A6F-7F441ACD5B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69053-408E-4C55-A3F9-0258FCDB676A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813C0-02C2-4B81-BBC7-832E096B4E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C85E2-78B7-467C-BDFF-913C7E1E4B5D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F572B-4D23-41CA-8C8A-03B2AD0EF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847BC-74A1-4EB1-B6A6-10DD34C66D61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0F5BC-22E6-49CB-9FB1-68C9C2689A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9F8F4-0170-4F66-A166-B0434613E96E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A3CD4-A726-476C-B6B0-75881E1DA6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73592-86B8-4E6E-9475-03C9FC3A6236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72C65-1366-4E52-8650-4F22B92B4D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08C66-4E4D-40BE-B334-939CAB12ACFF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F4D24-E2AA-4026-9331-F93623FA14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9AA35-C6F0-42D6-90FA-285E8BB94C88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7B977-C44A-434E-BDED-FD6F732D63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46FB2-1BE0-438A-A357-D9A32A33DA00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17130-6D5E-4B94-8F42-E6766E8FC9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F005F-2F26-43AE-B82B-FE64E899CE02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ECC39-B134-44FA-9387-05D157E2CF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0A853-ED33-4188-9B9D-838A85AE0E60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F1669-7345-4148-BE79-B0C4B1065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83C9D1-E4DD-4864-A0A5-209D00ED1710}" type="datetimeFigureOut">
              <a:rPr lang="ru-RU"/>
              <a:pPr>
                <a:defRPr/>
              </a:pPr>
              <a:t>10.01.2013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CFBF47-DE4C-4ED2-8DCB-68F7DCD5F5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2852"/>
            <a:ext cx="7851648" cy="85725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solidFill>
                  <a:schemeClr val="accent3">
                    <a:lumMod val="40000"/>
                    <a:lumOff val="60000"/>
                  </a:schemeClr>
                </a:solidFill>
                <a:effectLst/>
              </a:rPr>
              <a:t>Мир вещей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50" y="5229225"/>
            <a:ext cx="6215063" cy="782638"/>
          </a:xfrm>
        </p:spPr>
        <p:txBody>
          <a:bodyPr>
            <a:normAutofit/>
          </a:bodyPr>
          <a:lstStyle/>
          <a:p>
            <a:pPr marR="0">
              <a:lnSpc>
                <a:spcPct val="80000"/>
              </a:lnSpc>
            </a:pPr>
            <a:r>
              <a:rPr lang="ru-RU" sz="2400" smtClean="0">
                <a:solidFill>
                  <a:srgbClr val="000066"/>
                </a:solidFill>
              </a:rPr>
              <a:t>Урок 17. Изобразительное искусство.</a:t>
            </a:r>
          </a:p>
          <a:p>
            <a:pPr marR="0">
              <a:lnSpc>
                <a:spcPct val="80000"/>
              </a:lnSpc>
            </a:pPr>
            <a:r>
              <a:rPr lang="ru-RU" sz="2400" smtClean="0">
                <a:solidFill>
                  <a:srgbClr val="000066"/>
                </a:solidFill>
              </a:rPr>
              <a:t> 1</a:t>
            </a:r>
            <a:r>
              <a:rPr lang="en-US" sz="2400" smtClean="0">
                <a:solidFill>
                  <a:srgbClr val="000066"/>
                </a:solidFill>
              </a:rPr>
              <a:t>-</a:t>
            </a:r>
            <a:r>
              <a:rPr lang="ru-RU" sz="2400" smtClean="0">
                <a:solidFill>
                  <a:srgbClr val="000066"/>
                </a:solidFill>
              </a:rPr>
              <a:t>й класс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52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026" name="Picture 2" descr="C:\Users\SONYA\Desktop\презентации\1369533079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1071563"/>
            <a:ext cx="5475287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76700"/>
            <a:ext cx="2127250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8145463" cy="11525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530225" y="333375"/>
            <a:ext cx="7772400" cy="67675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85813" y="342900"/>
            <a:ext cx="7500937" cy="63007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3600">
                <a:solidFill>
                  <a:srgbClr val="295B60"/>
                </a:solidFill>
              </a:rPr>
              <a:t>  Если видишь на картине</a:t>
            </a:r>
          </a:p>
          <a:p>
            <a:r>
              <a:rPr lang="ru-RU" sz="3600">
                <a:solidFill>
                  <a:srgbClr val="295B60"/>
                </a:solidFill>
              </a:rPr>
              <a:t>  Чашку кофе на столе,</a:t>
            </a:r>
          </a:p>
          <a:p>
            <a:r>
              <a:rPr lang="ru-RU" sz="3600">
                <a:solidFill>
                  <a:srgbClr val="295B60"/>
                </a:solidFill>
              </a:rPr>
              <a:t>  Или морс в большом графине,</a:t>
            </a:r>
          </a:p>
          <a:p>
            <a:r>
              <a:rPr lang="ru-RU" sz="3600">
                <a:solidFill>
                  <a:srgbClr val="295B60"/>
                </a:solidFill>
              </a:rPr>
              <a:t>  Или розу в хрустале,</a:t>
            </a:r>
          </a:p>
          <a:p>
            <a:r>
              <a:rPr lang="ru-RU" sz="3600">
                <a:solidFill>
                  <a:srgbClr val="295B60"/>
                </a:solidFill>
              </a:rPr>
              <a:t>  Или бронзовую вазу,</a:t>
            </a:r>
          </a:p>
          <a:p>
            <a:r>
              <a:rPr lang="ru-RU" sz="3600">
                <a:solidFill>
                  <a:srgbClr val="295B60"/>
                </a:solidFill>
              </a:rPr>
              <a:t>  Или грушу</a:t>
            </a:r>
            <a:r>
              <a:rPr lang="ru-RU" sz="3600">
                <a:solidFill>
                  <a:srgbClr val="295B60"/>
                </a:solidFill>
                <a:latin typeface="Arial" charset="0"/>
              </a:rPr>
              <a:t>,</a:t>
            </a:r>
            <a:r>
              <a:rPr lang="ru-RU" sz="3600">
                <a:solidFill>
                  <a:srgbClr val="295B60"/>
                </a:solidFill>
              </a:rPr>
              <a:t> или торт,</a:t>
            </a:r>
          </a:p>
          <a:p>
            <a:r>
              <a:rPr lang="ru-RU" sz="3600">
                <a:solidFill>
                  <a:srgbClr val="295B60"/>
                </a:solidFill>
              </a:rPr>
              <a:t>  Или все предметы сразу, </a:t>
            </a:r>
            <a:r>
              <a:rPr lang="ru-RU" sz="3600">
                <a:solidFill>
                  <a:srgbClr val="295B60"/>
                </a:solidFill>
                <a:latin typeface="Arial" charset="0"/>
              </a:rPr>
              <a:t>–</a:t>
            </a:r>
          </a:p>
          <a:p>
            <a:r>
              <a:rPr lang="ru-RU" sz="3600">
                <a:solidFill>
                  <a:srgbClr val="295B60"/>
                </a:solidFill>
              </a:rPr>
              <a:t>  Знай, что это ___________.</a:t>
            </a:r>
          </a:p>
          <a:p>
            <a:pPr algn="ctr"/>
            <a:endParaRPr lang="ru-RU" sz="3200">
              <a:solidFill>
                <a:srgbClr val="295B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611188" y="1628775"/>
            <a:ext cx="7889875" cy="3529013"/>
          </a:xfrm>
          <a:prstGeom prst="wedgeRoundRect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 b="1">
                <a:solidFill>
                  <a:srgbClr val="295B60"/>
                </a:solidFill>
              </a:rPr>
              <a:t>Натюрморт</a:t>
            </a:r>
            <a:r>
              <a:rPr lang="ru-RU" sz="3600">
                <a:solidFill>
                  <a:srgbClr val="295B60"/>
                </a:solidFill>
              </a:rPr>
              <a:t> </a:t>
            </a:r>
            <a:r>
              <a:rPr lang="ru-RU" sz="3600">
                <a:solidFill>
                  <a:srgbClr val="295B60"/>
                </a:solidFill>
                <a:latin typeface="Arial" charset="0"/>
              </a:rPr>
              <a:t>–</a:t>
            </a:r>
            <a:r>
              <a:rPr lang="ru-RU" sz="3600">
                <a:solidFill>
                  <a:srgbClr val="295B60"/>
                </a:solidFill>
              </a:rPr>
              <a:t> картина, на которой изображены неживые (неодушевлённые) предметы.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8175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25" y="357188"/>
            <a:ext cx="6929438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295B60"/>
                </a:solidFill>
              </a:rPr>
              <a:t>Если видишь на картине</a:t>
            </a:r>
          </a:p>
          <a:p>
            <a:pPr algn="ctr"/>
            <a:r>
              <a:rPr lang="ru-RU" sz="2800">
                <a:solidFill>
                  <a:srgbClr val="295B60"/>
                </a:solidFill>
              </a:rPr>
              <a:t>Чашку кофе на столе,</a:t>
            </a:r>
          </a:p>
        </p:txBody>
      </p:sp>
      <p:pic>
        <p:nvPicPr>
          <p:cNvPr id="17412" name="Picture 2" descr="C:\Users\SONYA\Desktop\презентации\715445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071688"/>
            <a:ext cx="29527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1331913" y="333375"/>
            <a:ext cx="6072187" cy="93662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Или морс в большом графине,</a:t>
            </a:r>
          </a:p>
        </p:txBody>
      </p:sp>
      <p:pic>
        <p:nvPicPr>
          <p:cNvPr id="17414" name="Picture 3" descr="C:\Users\SONYA\Desktop\презентации\Безымянный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2714625"/>
            <a:ext cx="2447925" cy="362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1835150" y="333375"/>
            <a:ext cx="5286375" cy="9366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Или розу в хрустале,</a:t>
            </a:r>
          </a:p>
        </p:txBody>
      </p:sp>
      <p:pic>
        <p:nvPicPr>
          <p:cNvPr id="17416" name="Picture 4" descr="C:\Users\SONYA\Desktop\презентации\hbj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2071688"/>
            <a:ext cx="263683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28750" y="357188"/>
            <a:ext cx="6072188" cy="95726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accent2">
                    <a:lumMod val="50000"/>
                  </a:schemeClr>
                </a:solidFill>
              </a:rPr>
              <a:t>Или бронзовую вазу,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71625" y="500063"/>
            <a:ext cx="5711825" cy="9572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Или грушу, или торт</a:t>
            </a:r>
          </a:p>
        </p:txBody>
      </p:sp>
      <p:pic>
        <p:nvPicPr>
          <p:cNvPr id="1843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071688"/>
            <a:ext cx="2714625" cy="368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5" descr="C:\Users\SONYA\Desktop\презентации\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63" y="2143125"/>
            <a:ext cx="2736850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2143125"/>
            <a:ext cx="2732088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9750" y="2060575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00188" y="357188"/>
            <a:ext cx="5929312" cy="9810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>
                <a:solidFill>
                  <a:srgbClr val="295B60"/>
                </a:solidFill>
              </a:rPr>
              <a:t>Или все предметы сразу,</a:t>
            </a:r>
            <a:r>
              <a:rPr lang="ru-RU" sz="3200">
                <a:solidFill>
                  <a:srgbClr val="295B60"/>
                </a:solidFill>
                <a:latin typeface="Arial" charset="0"/>
              </a:rPr>
              <a:t> –</a:t>
            </a:r>
          </a:p>
          <a:p>
            <a:pPr algn="ctr"/>
            <a:r>
              <a:rPr lang="ru-RU" sz="3200">
                <a:solidFill>
                  <a:srgbClr val="295B60"/>
                </a:solidFill>
              </a:rPr>
              <a:t>Знай, что это натюрморт!</a:t>
            </a:r>
          </a:p>
        </p:txBody>
      </p:sp>
      <p:pic>
        <p:nvPicPr>
          <p:cNvPr id="4099" name="Picture 3" descr="C:\Users\SONYA\Desktop\презентации\51867694_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1785938"/>
            <a:ext cx="6391275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395288" y="6237288"/>
            <a:ext cx="7772400" cy="477837"/>
          </a:xfrm>
        </p:spPr>
        <p:txBody>
          <a:bodyPr/>
          <a:lstStyle/>
          <a:p>
            <a:pPr algn="ctr"/>
            <a:r>
              <a:rPr lang="ru-RU" smtClean="0">
                <a:solidFill>
                  <a:srgbClr val="000066"/>
                </a:solidFill>
              </a:rPr>
              <a:t>Суриков.</a:t>
            </a:r>
            <a:r>
              <a:rPr lang="en-US" smtClean="0">
                <a:solidFill>
                  <a:srgbClr val="000066"/>
                </a:solidFill>
              </a:rPr>
              <a:t> </a:t>
            </a:r>
            <a:r>
              <a:rPr lang="ru-RU" smtClean="0">
                <a:solidFill>
                  <a:srgbClr val="000066"/>
                </a:solidFill>
              </a:rPr>
              <a:t>«Переход Суворова через Альпы»</a:t>
            </a:r>
          </a:p>
        </p:txBody>
      </p:sp>
      <p:pic>
        <p:nvPicPr>
          <p:cNvPr id="5123" name="Picture 3" descr="C:\Users\SONYA\Desktop\презентации\x_479cfe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5" y="357188"/>
            <a:ext cx="4579938" cy="591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ьная выноска 4"/>
          <p:cNvSpPr/>
          <p:nvPr/>
        </p:nvSpPr>
        <p:spPr>
          <a:xfrm>
            <a:off x="428625" y="142875"/>
            <a:ext cx="8286750" cy="1071563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Когда художник изображает какое-нибудь историческое событие, зачем он это делает?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0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6146" name="Picture 2" descr="C:\Users\SONYA\Desktop\презентации\f_190849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836613"/>
            <a:ext cx="6529388" cy="53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ьная выноска 4"/>
          <p:cNvSpPr/>
          <p:nvPr/>
        </p:nvSpPr>
        <p:spPr>
          <a:xfrm>
            <a:off x="142875" y="142875"/>
            <a:ext cx="8786813" cy="1071563"/>
          </a:xfrm>
          <a:prstGeom prst="wedgeEllipseCallou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Когда художник изображает вещи и предметы, зачем он это делает?</a:t>
            </a:r>
            <a:endParaRPr lang="ru-RU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2881312"/>
          </a:xfrm>
        </p:spPr>
        <p:txBody>
          <a:bodyPr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300" b="1" dirty="0">
                <a:solidFill>
                  <a:srgbClr val="66FFFF"/>
                </a:solidFill>
              </a:rPr>
              <a:t>Зачем художники рисуют натюрморты?</a:t>
            </a:r>
            <a:endParaRPr lang="ru-RU" sz="4300" b="1" dirty="0" smtClean="0">
              <a:solidFill>
                <a:srgbClr val="66FFFF"/>
              </a:solidFill>
            </a:endParaRPr>
          </a:p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5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5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611188" y="1700213"/>
            <a:ext cx="7691437" cy="3384550"/>
          </a:xfrm>
        </p:spPr>
        <p:txBody>
          <a:bodyPr/>
          <a:lstStyle/>
          <a:p>
            <a:pPr algn="just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188" y="1477963"/>
            <a:ext cx="7889875" cy="48085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ru-RU">
                <a:solidFill>
                  <a:srgbClr val="FFFFFF"/>
                </a:solidFill>
              </a:rPr>
              <a:t>    </a:t>
            </a:r>
            <a:r>
              <a:rPr lang="ru-RU" sz="2800" b="1">
                <a:solidFill>
                  <a:srgbClr val="000066"/>
                </a:solidFill>
              </a:rPr>
              <a:t>Натюрморт</a:t>
            </a:r>
            <a:r>
              <a:rPr lang="ru-RU" sz="2800">
                <a:solidFill>
                  <a:srgbClr val="000066"/>
                </a:solidFill>
              </a:rPr>
              <a:t> – картина, на которой изображены неживые (неодушевлённые) предметы.</a:t>
            </a:r>
          </a:p>
          <a:p>
            <a:pPr algn="just"/>
            <a:r>
              <a:rPr lang="ru-RU" sz="2800">
                <a:solidFill>
                  <a:srgbClr val="000066"/>
                </a:solidFill>
              </a:rPr>
              <a:t>    Сочные и свежие плоды, букеты цветов в разнообразных вазах, изящные статуэтки, старинные книги… Некоторые из этих предметов мы видим ежедневно и не замечаем их красоты. Но под кистью живописца мир вещей словно оживает и восхищает нас.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5362" name="Picture 2" descr="C:\Users\SONYA\Desktop\презентации\Безымянныйer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214438"/>
            <a:ext cx="5459413" cy="537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носка-облако 4"/>
          <p:cNvSpPr/>
          <p:nvPr/>
        </p:nvSpPr>
        <p:spPr>
          <a:xfrm>
            <a:off x="214313" y="0"/>
            <a:ext cx="8786812" cy="1143000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Как можно использовать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в работе цвет.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" name="Овальная выноска 5"/>
          <p:cNvSpPr/>
          <p:nvPr/>
        </p:nvSpPr>
        <p:spPr>
          <a:xfrm>
            <a:off x="714375" y="214313"/>
            <a:ext cx="7858125" cy="1000125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</a:rPr>
              <a:t>Какой из вариантов самый яркий?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" name="Овальная выноска 6"/>
          <p:cNvSpPr/>
          <p:nvPr/>
        </p:nvSpPr>
        <p:spPr>
          <a:xfrm>
            <a:off x="1000125" y="357188"/>
            <a:ext cx="7358063" cy="785812"/>
          </a:xfrm>
          <a:prstGeom prst="wedgeEllipseCallout">
            <a:avLst>
              <a:gd name="adj1" fmla="val 8716"/>
              <a:gd name="adj2" fmla="val 72843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Какой из вариантов самый спокойный?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313"/>
            <a:ext cx="7772400" cy="10001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5603" name="Picture 2" descr="C:\Users\SONYA\Desktop\презентации\Безымянныйer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1714500"/>
            <a:ext cx="3783013" cy="372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2" descr="C:\Users\User\Downloads\С.В. Паршина 1\Орех и два яблок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25" y="1357313"/>
            <a:ext cx="3429000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ьная выноска 5"/>
          <p:cNvSpPr/>
          <p:nvPr/>
        </p:nvSpPr>
        <p:spPr>
          <a:xfrm>
            <a:off x="142875" y="0"/>
            <a:ext cx="8786813" cy="1143000"/>
          </a:xfrm>
          <a:prstGeom prst="wedgeEllipse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Какая из схем подходит к натюрморту Дмитрия Митрохина?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7921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530225" y="1196975"/>
            <a:ext cx="7772400" cy="5327650"/>
          </a:xfrm>
        </p:spPr>
        <p:txBody>
          <a:bodyPr/>
          <a:lstStyle/>
          <a:p>
            <a:endParaRPr lang="ru-RU" sz="3900" smtClean="0">
              <a:solidFill>
                <a:srgbClr val="FFC000"/>
              </a:solidFill>
            </a:endParaRPr>
          </a:p>
          <a:p>
            <a:endParaRPr lang="ru-RU" sz="3900" smtClean="0">
              <a:solidFill>
                <a:srgbClr val="FFC000"/>
              </a:solidFill>
            </a:endParaRPr>
          </a:p>
          <a:p>
            <a:endParaRPr lang="ru-RU" sz="3900" smtClean="0">
              <a:solidFill>
                <a:srgbClr val="FFC000"/>
              </a:solidFill>
            </a:endParaRPr>
          </a:p>
          <a:p>
            <a:endParaRPr lang="ru-RU" sz="3900" smtClean="0">
              <a:solidFill>
                <a:srgbClr val="FFC000"/>
              </a:solidFill>
            </a:endParaRPr>
          </a:p>
          <a:p>
            <a:endParaRPr lang="ru-RU" sz="3900" smtClean="0">
              <a:solidFill>
                <a:srgbClr val="FFC000"/>
              </a:solidFill>
            </a:endParaRPr>
          </a:p>
          <a:p>
            <a:endParaRPr lang="ru-RU" sz="3900" smtClean="0">
              <a:solidFill>
                <a:srgbClr val="FFC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188" y="500063"/>
            <a:ext cx="7818437" cy="16335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66"/>
                </a:solidFill>
              </a:rPr>
              <a:t>1</a:t>
            </a:r>
            <a:r>
              <a:rPr lang="ru-RU" sz="2800" b="1" dirty="0">
                <a:solidFill>
                  <a:srgbClr val="000066"/>
                </a:solidFill>
              </a:rPr>
              <a:t>. Что изображено на натюрморте? Где находятся предметы: в помещении или на улице?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188" y="2276475"/>
            <a:ext cx="7818437" cy="12969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66"/>
                </a:solidFill>
              </a:rPr>
              <a:t>2. Какое настроение, ощущения вызывает у тебя картина?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188" y="3716338"/>
            <a:ext cx="7818437" cy="1008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66"/>
                </a:solidFill>
              </a:rPr>
              <a:t>3. Что хотел показать художник?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188" y="4868863"/>
            <a:ext cx="7818437" cy="15605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 sz="2800" b="1">
              <a:solidFill>
                <a:srgbClr val="000066"/>
              </a:solidFill>
            </a:endParaRPr>
          </a:p>
          <a:p>
            <a:pPr algn="ctr"/>
            <a:r>
              <a:rPr lang="ru-RU" sz="2800" b="1">
                <a:solidFill>
                  <a:srgbClr val="000066"/>
                </a:solidFill>
              </a:rPr>
              <a:t>4. Какие цвета использовал художник: дополнительные или родственные, тёплые или холодные?</a:t>
            </a:r>
          </a:p>
          <a:p>
            <a:pPr algn="ctr"/>
            <a:endParaRPr lang="ru-RU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88913"/>
            <a:ext cx="7772400" cy="9366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>
              <a:solidFill>
                <a:srgbClr val="FFFF66"/>
              </a:solidFill>
            </a:endParaRP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539750" y="6338888"/>
            <a:ext cx="7772400" cy="496887"/>
          </a:xfrm>
        </p:spPr>
        <p:txBody>
          <a:bodyPr/>
          <a:lstStyle/>
          <a:p>
            <a:pPr algn="ctr"/>
            <a:r>
              <a:rPr lang="ru-RU" smtClean="0">
                <a:solidFill>
                  <a:srgbClr val="000066"/>
                </a:solidFill>
              </a:rPr>
              <a:t>Ф. Толстой. «Натюрморт»</a:t>
            </a:r>
          </a:p>
        </p:txBody>
      </p:sp>
      <p:pic>
        <p:nvPicPr>
          <p:cNvPr id="11266" name="Picture 2" descr="C:\Users\SONYA\Desktop\презентации\f24976124b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76250"/>
            <a:ext cx="714375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88913"/>
            <a:ext cx="7772400" cy="9366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>
              <a:solidFill>
                <a:srgbClr val="FFFF66"/>
              </a:solidFill>
            </a:endParaRPr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900113" y="6361113"/>
            <a:ext cx="7772400" cy="496887"/>
          </a:xfrm>
        </p:spPr>
        <p:txBody>
          <a:bodyPr/>
          <a:lstStyle/>
          <a:p>
            <a:pPr algn="ctr"/>
            <a:r>
              <a:rPr lang="ru-RU" smtClean="0">
                <a:solidFill>
                  <a:srgbClr val="000066"/>
                </a:solidFill>
              </a:rPr>
              <a:t>А. Матисс. «Красные рыбы»</a:t>
            </a:r>
          </a:p>
        </p:txBody>
      </p:sp>
      <p:pic>
        <p:nvPicPr>
          <p:cNvPr id="10242" name="Picture 2" descr="C:\Users\SONYA\Desktop\презентации\1317393539_1911-poisson-rouge-huile-sur-toile-147x98-cm-moscou-muse-pouchki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657225"/>
            <a:ext cx="3960813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188" y="6381750"/>
            <a:ext cx="7772400" cy="352425"/>
          </a:xfrm>
        </p:spPr>
        <p:txBody>
          <a:bodyPr>
            <a:normAutofit fontScale="92500" lnSpcReduction="20000"/>
          </a:bodyPr>
          <a:lstStyle/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solidFill>
                  <a:srgbClr val="000066"/>
                </a:solidFill>
              </a:rPr>
              <a:t>К. Петров-Водкин. «Утренний натюрморт»</a:t>
            </a:r>
            <a:endParaRPr lang="ru-RU" dirty="0">
              <a:solidFill>
                <a:srgbClr val="000066"/>
              </a:solidFill>
            </a:endParaRPr>
          </a:p>
        </p:txBody>
      </p:sp>
      <p:pic>
        <p:nvPicPr>
          <p:cNvPr id="9218" name="Picture 2" descr="C:\Users\SONYA\Desktop\презентации\58952686_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1063" y="836613"/>
            <a:ext cx="7007225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611188" y="6308725"/>
            <a:ext cx="7772400" cy="436563"/>
          </a:xfrm>
        </p:spPr>
        <p:txBody>
          <a:bodyPr/>
          <a:lstStyle/>
          <a:p>
            <a:pPr algn="ctr"/>
            <a:r>
              <a:rPr lang="ru-RU" smtClean="0">
                <a:solidFill>
                  <a:srgbClr val="000066"/>
                </a:solidFill>
              </a:rPr>
              <a:t>М. Сарьян. «Натюрморт»</a:t>
            </a:r>
          </a:p>
        </p:txBody>
      </p:sp>
      <p:pic>
        <p:nvPicPr>
          <p:cNvPr id="8194" name="Picture 2" descr="C:\Users\SONYA\Desktop\презентации\95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476250"/>
            <a:ext cx="5091113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754063" y="6291263"/>
            <a:ext cx="7762875" cy="508000"/>
          </a:xfrm>
        </p:spPr>
        <p:txBody>
          <a:bodyPr/>
          <a:lstStyle/>
          <a:p>
            <a:pPr algn="ctr"/>
            <a:r>
              <a:rPr lang="ru-RU" smtClean="0">
                <a:solidFill>
                  <a:srgbClr val="000066"/>
                </a:solidFill>
              </a:rPr>
              <a:t>М. Сарьян. «Полевые цветы»</a:t>
            </a:r>
          </a:p>
        </p:txBody>
      </p:sp>
      <p:pic>
        <p:nvPicPr>
          <p:cNvPr id="7170" name="Picture 2" descr="C:\Users\SONYA\Desktop\презентации\0004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66738"/>
            <a:ext cx="76200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568952" cy="144016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54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13" y="3068638"/>
            <a:ext cx="7772400" cy="1509712"/>
          </a:xfrm>
        </p:spPr>
        <p:txBody>
          <a:bodyPr/>
          <a:lstStyle/>
          <a:p>
            <a:pPr algn="ctr"/>
            <a:r>
              <a:rPr lang="ru-RU" sz="4400" b="1" smtClean="0">
                <a:solidFill>
                  <a:srgbClr val="002060"/>
                </a:solidFill>
              </a:rPr>
              <a:t>Зачем художники рисуют натюрморты?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794" name="Текст 2"/>
          <p:cNvSpPr>
            <a:spLocks noGrp="1"/>
          </p:cNvSpPr>
          <p:nvPr>
            <p:ph type="body" idx="1"/>
          </p:nvPr>
        </p:nvSpPr>
        <p:spPr>
          <a:xfrm>
            <a:off x="357188" y="747713"/>
            <a:ext cx="8572500" cy="823912"/>
          </a:xfrm>
        </p:spPr>
        <p:txBody>
          <a:bodyPr/>
          <a:lstStyle/>
          <a:p>
            <a:r>
              <a:rPr lang="ru-RU" sz="3600" smtClean="0">
                <a:solidFill>
                  <a:srgbClr val="FFC000"/>
                </a:solidFill>
              </a:rPr>
              <a:t> </a:t>
            </a:r>
            <a:r>
              <a:rPr lang="ru-RU" sz="3600" smtClean="0">
                <a:solidFill>
                  <a:srgbClr val="FFFF66"/>
                </a:solidFill>
              </a:rPr>
              <a:t>1.</a:t>
            </a:r>
            <a:r>
              <a:rPr lang="ru-RU" sz="3600" smtClean="0">
                <a:solidFill>
                  <a:srgbClr val="FFC000"/>
                </a:solidFill>
              </a:rPr>
              <a:t> </a:t>
            </a:r>
            <a:r>
              <a:rPr lang="ru-RU" sz="3600" b="1" smtClean="0">
                <a:solidFill>
                  <a:srgbClr val="FFFF66"/>
                </a:solidFill>
              </a:rPr>
              <a:t>Подберите для своей работы фон.</a:t>
            </a:r>
          </a:p>
        </p:txBody>
      </p:sp>
      <p:pic>
        <p:nvPicPr>
          <p:cNvPr id="12290" name="Picture 2" descr="C:\Users\SONYA\Desktop\презентации\Безымянныйer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700213"/>
            <a:ext cx="4676775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818" name="Текст 2"/>
          <p:cNvSpPr>
            <a:spLocks noGrp="1"/>
          </p:cNvSpPr>
          <p:nvPr>
            <p:ph type="body" idx="1"/>
          </p:nvPr>
        </p:nvSpPr>
        <p:spPr>
          <a:xfrm>
            <a:off x="285750" y="285750"/>
            <a:ext cx="8643938" cy="1285875"/>
          </a:xfrm>
        </p:spPr>
        <p:txBody>
          <a:bodyPr/>
          <a:lstStyle/>
          <a:p>
            <a:pPr algn="ctr"/>
            <a:r>
              <a:rPr lang="ru-RU" sz="3600" b="1" smtClean="0">
                <a:solidFill>
                  <a:srgbClr val="FFFF66"/>
                </a:solidFill>
              </a:rPr>
              <a:t>2.  Разместите на листе фрукты, овощи и тарелочку, приклейте.</a:t>
            </a:r>
          </a:p>
        </p:txBody>
      </p:sp>
      <p:pic>
        <p:nvPicPr>
          <p:cNvPr id="13314" name="Picture 2" descr="C:\Users\SONYA\Desktop\презентации\hj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1571625"/>
            <a:ext cx="5707063" cy="48339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842" name="Текст 2"/>
          <p:cNvSpPr>
            <a:spLocks noGrp="1"/>
          </p:cNvSpPr>
          <p:nvPr>
            <p:ph type="body" idx="1"/>
          </p:nvPr>
        </p:nvSpPr>
        <p:spPr>
          <a:xfrm>
            <a:off x="428625" y="214313"/>
            <a:ext cx="8358188" cy="1285875"/>
          </a:xfrm>
        </p:spPr>
        <p:txBody>
          <a:bodyPr/>
          <a:lstStyle/>
          <a:p>
            <a:pPr algn="ctr"/>
            <a:r>
              <a:rPr lang="ru-RU" sz="3200" b="1" smtClean="0">
                <a:solidFill>
                  <a:srgbClr val="FFFF66"/>
                </a:solidFill>
              </a:rPr>
              <a:t>3.  Дорисуйте фломастером недостающие детали.</a:t>
            </a:r>
          </a:p>
        </p:txBody>
      </p:sp>
      <p:pic>
        <p:nvPicPr>
          <p:cNvPr id="14338" name="Picture 2" descr="C:\Users\SONYA\Desktop\презентации\gvc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1357313"/>
            <a:ext cx="594995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Рефлексия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392612"/>
          </a:xfrm>
        </p:spPr>
        <p:txBody>
          <a:bodyPr>
            <a:normAutofit/>
          </a:bodyPr>
          <a:lstStyle/>
          <a:p>
            <a:pPr algn="ctr"/>
            <a:r>
              <a:rPr lang="ru-RU" sz="40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r>
              <a:rPr lang="ru-RU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Я молодец!</a:t>
            </a:r>
          </a:p>
          <a:p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Мне нужно ещё поработать.</a:t>
            </a:r>
          </a:p>
          <a:p>
            <a:r>
              <a:rPr lang="ru-RU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Сегодня не мой день.</a:t>
            </a:r>
          </a:p>
          <a:p>
            <a:pPr>
              <a:buFont typeface="Wingdings 2" pitchFamily="18" charset="2"/>
              <a:buAutoNum type="arabicPeriod"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7890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71550" y="1916113"/>
            <a:ext cx="6769100" cy="338455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000066"/>
                </a:solidFill>
              </a:rPr>
              <a:t>Принести Рабочую тетрадь, гуашь, </a:t>
            </a:r>
            <a:endParaRPr lang="ru-RU" sz="4000" b="1" dirty="0">
              <a:solidFill>
                <a:srgbClr val="000066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000066"/>
                </a:solidFill>
              </a:rPr>
              <a:t>кисти </a:t>
            </a:r>
            <a:r>
              <a:rPr lang="ru-RU" sz="4000" b="1" dirty="0">
                <a:solidFill>
                  <a:srgbClr val="000066"/>
                </a:solidFill>
              </a:rPr>
              <a:t>(№ 3, 8, 12)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</TotalTime>
  <Words>287</Words>
  <Application>Microsoft Office PowerPoint</Application>
  <PresentationFormat>Экран (4:3)</PresentationFormat>
  <Paragraphs>58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Constantia</vt:lpstr>
      <vt:lpstr>Arial</vt:lpstr>
      <vt:lpstr>Calibri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26</cp:revision>
  <dcterms:created xsi:type="dcterms:W3CDTF">2012-09-17T15:13:52Z</dcterms:created>
  <dcterms:modified xsi:type="dcterms:W3CDTF">2013-01-10T16:29:59Z</dcterms:modified>
</cp:coreProperties>
</file>