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9" r:id="rId3"/>
    <p:sldId id="281" r:id="rId4"/>
    <p:sldId id="280" r:id="rId5"/>
    <p:sldId id="284" r:id="rId6"/>
    <p:sldId id="285" r:id="rId7"/>
    <p:sldId id="286" r:id="rId8"/>
    <p:sldId id="287" r:id="rId9"/>
    <p:sldId id="288" r:id="rId10"/>
    <p:sldId id="293" r:id="rId11"/>
    <p:sldId id="290" r:id="rId12"/>
    <p:sldId id="295" r:id="rId13"/>
    <p:sldId id="294" r:id="rId14"/>
    <p:sldId id="292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FFE06D"/>
    <a:srgbClr val="FFEBA3"/>
    <a:srgbClr val="CCFFCC"/>
    <a:srgbClr val="009900"/>
    <a:srgbClr val="FFFF66"/>
    <a:srgbClr val="578AB5"/>
    <a:srgbClr val="D661E9"/>
    <a:srgbClr val="966F44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21" autoAdjust="0"/>
    <p:restoredTop sz="90127" autoAdjust="0"/>
  </p:normalViewPr>
  <p:slideViewPr>
    <p:cSldViewPr>
      <p:cViewPr>
        <p:scale>
          <a:sx n="50" d="100"/>
          <a:sy n="50" d="100"/>
        </p:scale>
        <p:origin x="-105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C51C12E-8B96-47C1-92DA-4263ED81E8BF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9FC0D0-833E-4B66-9EB1-9604BE5DF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7975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smtClean="0"/>
              <a:t>И. Фирсов «Юный живописец»</a:t>
            </a:r>
            <a:endParaRPr lang="ru-RU" dirty="0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76F400-6951-4C73-895E-D3873C4D265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В. </a:t>
            </a:r>
            <a:r>
              <a:rPr lang="ru-RU" dirty="0" err="1" smtClean="0"/>
              <a:t>Ватагин</a:t>
            </a:r>
            <a:r>
              <a:rPr lang="ru-RU" dirty="0" smtClean="0"/>
              <a:t> «Филин»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9FC0D0-833E-4B66-9EB1-9604BE5DFAF8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488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В. </a:t>
            </a:r>
            <a:r>
              <a:rPr lang="ru-RU" dirty="0" err="1" smtClean="0"/>
              <a:t>Ватагин</a:t>
            </a:r>
            <a:r>
              <a:rPr lang="ru-RU" dirty="0" smtClean="0"/>
              <a:t> «Жирафа»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9FC0D0-833E-4B66-9EB1-9604BE5DFAF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47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В. </a:t>
            </a:r>
            <a:r>
              <a:rPr lang="ru-RU" dirty="0" err="1" smtClean="0"/>
              <a:t>Ватагин</a:t>
            </a:r>
            <a:r>
              <a:rPr lang="ru-RU" dirty="0" smtClean="0"/>
              <a:t> «Мартышка Диана»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39FC0D0-833E-4B66-9EB1-9604BE5DFAF8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89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05798-9D08-4563-A647-AC20C7F2680C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975CC-9FBD-4EC7-8B5A-49881AAF3F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B4C4A-2300-4209-88B9-1FCE41867F7B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4777C-332E-48B4-89D7-D44DFF4F44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8867A-A1EC-44E3-AFF7-EDB9E4CCAF16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49B55-1927-4763-974B-78ED9165F5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CAE5-2BFA-46AA-8491-F0272CD955A0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98B5D-0B71-42EA-BF84-B5B17CC6D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E09FB-557E-4913-9B60-DB21E1552C5A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96245-F0F6-4418-B1FD-C30FFABD56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C80FE-6015-4B83-AB4B-6AE4EAD1DFDF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D8435-3F34-4546-B979-BF4D81359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005F-1D0F-474D-A6BD-67CBB17E312C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F337D-1B39-47EE-854D-2F28003D50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95C55-57A9-4F24-B336-C0F948C1C9C6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58C55-9856-4E60-8A6B-A063679A0D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917EA-E428-448E-A5C2-2C801B160081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004C5-22CA-4D4C-9024-5A89FC0E5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277DD-A910-484A-8FA8-8FDB37FA567E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22FBC-29D3-4062-B7B6-5BFCA2E2D3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37DA4-DE49-42AE-B663-F0C990ED9EA4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C2928-DA9A-4011-80C9-02BA8AB16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F79147-8DC0-41E5-AEEF-0328F37795D5}" type="datetimeFigureOut">
              <a:rPr lang="ru-RU"/>
              <a:pPr>
                <a:defRPr/>
              </a:pPr>
              <a:t>07.09.2013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0C2968-9C65-4649-950F-6C01F34D6E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4040" y="-244624"/>
            <a:ext cx="7851648" cy="122535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Кто такой художник?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0738" y="5726236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1</a:t>
            </a:r>
            <a:r>
              <a:rPr lang="en-US" sz="2000" dirty="0" smtClean="0">
                <a:solidFill>
                  <a:srgbClr val="000066"/>
                </a:solidFill>
              </a:rPr>
              <a:t>-</a:t>
            </a:r>
            <a:r>
              <a:rPr lang="ru-RU" sz="2000" dirty="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Урок 2</a:t>
            </a:r>
            <a:r>
              <a:rPr lang="ru-RU" sz="2000" dirty="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332537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 dirty="0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«</a:t>
            </a:r>
            <a:r>
              <a:rPr lang="ru-RU" dirty="0" err="1">
                <a:solidFill>
                  <a:srgbClr val="002060"/>
                </a:solidFill>
                <a:latin typeface="Constantia" pitchFamily="18" charset="0"/>
              </a:rPr>
              <a:t>Баласс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», 2013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42926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02" y="980728"/>
            <a:ext cx="3999021" cy="473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smtClean="0"/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rgbClr val="002060"/>
                </a:solidFill>
              </a:rPr>
              <a:t>Какие ещё качества и умения нужно развивать, чтобы стать художником?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547564" y="332656"/>
            <a:ext cx="8064896" cy="216024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660033"/>
                </a:solidFill>
              </a:rPr>
              <a:t>В каких профессиях может проявить себя художник?</a:t>
            </a:r>
          </a:p>
        </p:txBody>
      </p:sp>
      <p:sp>
        <p:nvSpPr>
          <p:cNvPr id="5" name="Овал 4"/>
          <p:cNvSpPr/>
          <p:nvPr/>
        </p:nvSpPr>
        <p:spPr>
          <a:xfrm>
            <a:off x="547564" y="2348880"/>
            <a:ext cx="8064896" cy="216024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660033"/>
                </a:solidFill>
              </a:rPr>
              <a:t>Какие качества и умения необходимо развивать будущему художнику?</a:t>
            </a:r>
          </a:p>
        </p:txBody>
      </p:sp>
      <p:sp>
        <p:nvSpPr>
          <p:cNvPr id="6" name="Овал 5"/>
          <p:cNvSpPr/>
          <p:nvPr/>
        </p:nvSpPr>
        <p:spPr>
          <a:xfrm>
            <a:off x="547564" y="4293096"/>
            <a:ext cx="8064896" cy="237626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660033"/>
                </a:solidFill>
              </a:rPr>
              <a:t>Какими материалами мы работали в прошлый раз? Каковы правила работы с данными материалами? </a:t>
            </a:r>
          </a:p>
        </p:txBody>
      </p:sp>
    </p:spTree>
    <p:extLst>
      <p:ext uri="{BB962C8B-B14F-4D97-AF65-F5344CB8AC3E}">
        <p14:creationId xmlns:p14="http://schemas.microsoft.com/office/powerpoint/2010/main" val="311048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50825" y="1341438"/>
            <a:ext cx="8642350" cy="3527425"/>
          </a:xfrm>
          <a:prstGeom prst="wedgeEllipseCallout">
            <a:avLst/>
          </a:prstGeom>
          <a:solidFill>
            <a:schemeClr val="accent2">
              <a:lumMod val="75000"/>
            </a:schemeClr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b="1" dirty="0">
                <a:solidFill>
                  <a:srgbClr val="FFFF66"/>
                </a:solidFill>
              </a:rPr>
              <a:t>Поиск решения проблемы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44" y="188640"/>
            <a:ext cx="4320480" cy="65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572000" y="476672"/>
            <a:ext cx="4378474" cy="279229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660033"/>
                </a:solidFill>
              </a:rPr>
              <a:t>Что делает животных, изображённых на рисунках художника </a:t>
            </a:r>
            <a:r>
              <a:rPr lang="ru-RU" sz="2800" dirty="0" err="1">
                <a:solidFill>
                  <a:srgbClr val="660033"/>
                </a:solidFill>
              </a:rPr>
              <a:t>Ватагина</a:t>
            </a:r>
            <a:r>
              <a:rPr lang="ru-RU" sz="2800" dirty="0">
                <a:solidFill>
                  <a:srgbClr val="660033"/>
                </a:solidFill>
              </a:rPr>
              <a:t>, особенными, непохожими друг на друга?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2000" y="3487698"/>
            <a:ext cx="4378474" cy="23895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660033"/>
                </a:solidFill>
              </a:rPr>
              <a:t>Опишите </a:t>
            </a:r>
            <a:r>
              <a:rPr lang="ru-RU" sz="3600" dirty="0" smtClean="0">
                <a:solidFill>
                  <a:srgbClr val="660033"/>
                </a:solidFill>
              </a:rPr>
              <a:t>изображение</a:t>
            </a:r>
            <a:endParaRPr lang="ru-RU" sz="3600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699747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093568" y="4221088"/>
            <a:ext cx="3881586" cy="22455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660033"/>
                </a:solidFill>
              </a:rPr>
              <a:t>Опишите </a:t>
            </a:r>
            <a:r>
              <a:rPr lang="ru-RU" sz="3600" dirty="0" smtClean="0">
                <a:solidFill>
                  <a:srgbClr val="660033"/>
                </a:solidFill>
              </a:rPr>
              <a:t>изображение</a:t>
            </a:r>
            <a:endParaRPr lang="ru-RU" sz="3600" dirty="0">
              <a:solidFill>
                <a:srgbClr val="660033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93568" y="548680"/>
            <a:ext cx="3881586" cy="33843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dirty="0">
                <a:solidFill>
                  <a:srgbClr val="660033"/>
                </a:solidFill>
              </a:rPr>
              <a:t>Что делает животных, изображённых на рисунках художника </a:t>
            </a:r>
            <a:r>
              <a:rPr lang="ru-RU" sz="2700" dirty="0" err="1">
                <a:solidFill>
                  <a:srgbClr val="660033"/>
                </a:solidFill>
              </a:rPr>
              <a:t>Ватагина</a:t>
            </a:r>
            <a:r>
              <a:rPr lang="ru-RU" sz="2700" dirty="0">
                <a:solidFill>
                  <a:srgbClr val="660033"/>
                </a:solidFill>
              </a:rPr>
              <a:t>, особенными, непохожими друг на друга?</a:t>
            </a:r>
          </a:p>
        </p:txBody>
      </p:sp>
    </p:spTree>
    <p:extLst>
      <p:ext uri="{BB962C8B-B14F-4D97-AF65-F5344CB8AC3E}">
        <p14:creationId xmlns:p14="http://schemas.microsoft.com/office/powerpoint/2010/main" val="266470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745724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5093568" y="548680"/>
            <a:ext cx="3881586" cy="33843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700" dirty="0">
                <a:solidFill>
                  <a:srgbClr val="660033"/>
                </a:solidFill>
              </a:rPr>
              <a:t>Что делает животных, изображённых на рисунках художника </a:t>
            </a:r>
            <a:r>
              <a:rPr lang="ru-RU" sz="2700" dirty="0" err="1">
                <a:solidFill>
                  <a:srgbClr val="660033"/>
                </a:solidFill>
              </a:rPr>
              <a:t>Ватагина</a:t>
            </a:r>
            <a:r>
              <a:rPr lang="ru-RU" sz="2700" dirty="0">
                <a:solidFill>
                  <a:srgbClr val="660033"/>
                </a:solidFill>
              </a:rPr>
              <a:t>, особенными, непохожими друг на друга?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93568" y="4221088"/>
            <a:ext cx="3881586" cy="22455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660033"/>
                </a:solidFill>
              </a:rPr>
              <a:t>Опишите </a:t>
            </a:r>
            <a:r>
              <a:rPr lang="ru-RU" sz="3600" dirty="0" smtClean="0">
                <a:solidFill>
                  <a:srgbClr val="660033"/>
                </a:solidFill>
              </a:rPr>
              <a:t>изображение</a:t>
            </a:r>
            <a:endParaRPr lang="ru-RU" sz="3600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92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179512" y="1124744"/>
            <a:ext cx="8568952" cy="4392488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660033"/>
                </a:solidFill>
              </a:rPr>
              <a:t>Что необходимо художнику делать, чтобы развить в себе наблюдательность? </a:t>
            </a:r>
          </a:p>
        </p:txBody>
      </p:sp>
    </p:spTree>
    <p:extLst>
      <p:ext uri="{BB962C8B-B14F-4D97-AF65-F5344CB8AC3E}">
        <p14:creationId xmlns:p14="http://schemas.microsoft.com/office/powerpoint/2010/main" val="326670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208484"/>
            <a:ext cx="7992888" cy="15841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660033"/>
                </a:solidFill>
              </a:rPr>
              <a:t>Обведи нарисованные серым цветом фигурки цветными карандашами или фломастерами.</a:t>
            </a:r>
            <a:endParaRPr lang="ru-RU" sz="3200" dirty="0">
              <a:solidFill>
                <a:srgbClr val="660033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56470"/>
            <a:ext cx="3999098" cy="426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156470"/>
            <a:ext cx="4103201" cy="426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11560" y="208484"/>
            <a:ext cx="7992888" cy="15841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660033"/>
                </a:solidFill>
              </a:rPr>
              <a:t>В альбоме нарисуй зверей сначала простыми карандашами, а затем обведи фломастерами.</a:t>
            </a:r>
            <a:endParaRPr lang="ru-RU" sz="3200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88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928" y="205830"/>
            <a:ext cx="2854936" cy="6313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044" y="216124"/>
            <a:ext cx="2967046" cy="630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140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502" y="764704"/>
            <a:ext cx="440847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764704"/>
            <a:ext cx="4198883" cy="560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070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188640"/>
            <a:ext cx="7704856" cy="13681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660033"/>
                </a:solidFill>
              </a:rPr>
              <a:t>Обсуждаем </a:t>
            </a:r>
            <a:r>
              <a:rPr lang="ru-RU" sz="2800" dirty="0">
                <a:solidFill>
                  <a:srgbClr val="660033"/>
                </a:solidFill>
              </a:rPr>
              <a:t>и выбираем лучшие из домашних заготовок («Домики с весёлыми соседями</a:t>
            </a:r>
            <a:r>
              <a:rPr lang="ru-RU" sz="2800" dirty="0" smtClean="0">
                <a:solidFill>
                  <a:srgbClr val="660033"/>
                </a:solidFill>
              </a:rPr>
              <a:t>»)</a:t>
            </a:r>
            <a:endParaRPr lang="ru-RU" sz="2800" dirty="0">
              <a:solidFill>
                <a:srgbClr val="660033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1844824"/>
            <a:ext cx="7704856" cy="1224136"/>
          </a:xfrm>
          <a:prstGeom prst="roundRect">
            <a:avLst/>
          </a:prstGeom>
          <a:solidFill>
            <a:srgbClr val="FFEBA3"/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660033"/>
                </a:solidFill>
              </a:rPr>
              <a:t>Размещаем домашние заготовки на листе и приклеиваем</a:t>
            </a:r>
            <a:endParaRPr lang="ru-RU" sz="2800" dirty="0">
              <a:solidFill>
                <a:srgbClr val="660033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0552" y="3573016"/>
            <a:ext cx="7704856" cy="12961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660033"/>
                </a:solidFill>
              </a:rPr>
              <a:t>Вырезаем новых зверей и приклеиваем на лист</a:t>
            </a:r>
            <a:endParaRPr lang="ru-RU" sz="2800" dirty="0">
              <a:solidFill>
                <a:srgbClr val="660033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4244" y="5301208"/>
            <a:ext cx="7704856" cy="136815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660033"/>
                </a:solidFill>
              </a:rPr>
              <a:t>Дорисовываем фломастером или маркером травку и тропинки между домиками</a:t>
            </a:r>
            <a:endParaRPr lang="ru-RU" sz="2800" dirty="0">
              <a:solidFill>
                <a:srgbClr val="6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20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251520" y="1196752"/>
            <a:ext cx="8601372" cy="4250382"/>
          </a:xfrm>
          <a:prstGeom prst="wedgeEllipseCallou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660033"/>
                </a:solidFill>
              </a:rPr>
              <a:t>Скажите, пожалуйста, какие качества и умения понадобились вам для выполнения данной работы?</a:t>
            </a:r>
          </a:p>
        </p:txBody>
      </p:sp>
    </p:spTree>
    <p:extLst>
      <p:ext uri="{BB962C8B-B14F-4D97-AF65-F5344CB8AC3E}">
        <p14:creationId xmlns:p14="http://schemas.microsoft.com/office/powerpoint/2010/main" val="47200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928" y="205830"/>
            <a:ext cx="2854936" cy="6313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044" y="216124"/>
            <a:ext cx="2967046" cy="630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10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6866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/>
          <a:lstStyle/>
          <a:p>
            <a:pPr algn="ctr" eaLnBrk="1" hangingPunct="1"/>
            <a:r>
              <a:rPr lang="ru-RU" sz="40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eaLnBrk="1" hangingPunct="1"/>
            <a:r>
              <a:rPr lang="ru-RU" sz="4000" b="1" dirty="0" smtClean="0">
                <a:solidFill>
                  <a:srgbClr val="C00000"/>
                </a:solidFill>
              </a:rPr>
              <a:t>   Я молодец!</a:t>
            </a:r>
          </a:p>
          <a:p>
            <a:pPr eaLnBrk="1" hangingPunct="1"/>
            <a:r>
              <a:rPr lang="ru-RU" sz="4000" b="1" dirty="0" smtClean="0">
                <a:solidFill>
                  <a:srgbClr val="009900"/>
                </a:solidFill>
              </a:rPr>
              <a:t>   Мне нужно ещ</a:t>
            </a:r>
            <a:r>
              <a:rPr lang="ru-RU" sz="4000" b="1" dirty="0" smtClean="0">
                <a:solidFill>
                  <a:srgbClr val="009900"/>
                </a:solidFill>
                <a:latin typeface="Arial" charset="0"/>
              </a:rPr>
              <a:t>ё</a:t>
            </a:r>
            <a:r>
              <a:rPr lang="ru-RU" sz="4000" b="1" dirty="0" smtClean="0">
                <a:solidFill>
                  <a:srgbClr val="009900"/>
                </a:solidFill>
              </a:rPr>
              <a:t> поработать.</a:t>
            </a:r>
          </a:p>
          <a:p>
            <a:pPr eaLnBrk="1" hangingPunct="1"/>
            <a:r>
              <a:rPr lang="ru-RU" sz="4000" b="1" dirty="0" smtClean="0">
                <a:solidFill>
                  <a:srgbClr val="000066"/>
                </a:solidFill>
              </a:rPr>
              <a:t>   Сегодня не мой день.</a:t>
            </a:r>
          </a:p>
          <a:p>
            <a:pPr eaLnBrk="1" hangingPunct="1">
              <a:buFont typeface="Wingdings 2" pitchFamily="18" charset="2"/>
              <a:buAutoNum type="arabicPeriod"/>
            </a:pPr>
            <a:endParaRPr lang="ru-RU" dirty="0" smtClean="0"/>
          </a:p>
        </p:txBody>
      </p:sp>
      <p:sp>
        <p:nvSpPr>
          <p:cNvPr id="3" name="Овал 2"/>
          <p:cNvSpPr/>
          <p:nvPr/>
        </p:nvSpPr>
        <p:spPr>
          <a:xfrm>
            <a:off x="216832" y="3032584"/>
            <a:ext cx="504056" cy="50405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16832" y="3724858"/>
            <a:ext cx="504056" cy="504056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16832" y="4437112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7890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2060848"/>
            <a:ext cx="7920880" cy="29523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400" b="1" dirty="0">
                <a:solidFill>
                  <a:srgbClr val="295B60"/>
                </a:solidFill>
              </a:rPr>
              <a:t>Принести цветные карандаши, ластик, </a:t>
            </a:r>
            <a:r>
              <a:rPr lang="ru-RU" sz="4400" b="1" dirty="0" smtClean="0">
                <a:solidFill>
                  <a:srgbClr val="295B60"/>
                </a:solidFill>
              </a:rPr>
              <a:t>точилку</a:t>
            </a:r>
            <a:endParaRPr lang="ru-RU" sz="4400" b="1" dirty="0">
              <a:solidFill>
                <a:srgbClr val="295B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</TotalTime>
  <Words>281</Words>
  <Application>Microsoft Office PowerPoint</Application>
  <PresentationFormat>Экран (4:3)</PresentationFormat>
  <Paragraphs>45</Paragraphs>
  <Slides>16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Кто такой художник?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67</cp:revision>
  <dcterms:created xsi:type="dcterms:W3CDTF">2012-09-17T15:13:52Z</dcterms:created>
  <dcterms:modified xsi:type="dcterms:W3CDTF">2013-09-07T16:49:04Z</dcterms:modified>
</cp:coreProperties>
</file>