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70" r:id="rId11"/>
    <p:sldId id="271" r:id="rId12"/>
    <p:sldId id="272" r:id="rId13"/>
    <p:sldId id="264" r:id="rId14"/>
    <p:sldId id="265" r:id="rId15"/>
    <p:sldId id="273" r:id="rId16"/>
    <p:sldId id="266" r:id="rId17"/>
    <p:sldId id="274" r:id="rId18"/>
    <p:sldId id="26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9900"/>
    <a:srgbClr val="000066"/>
    <a:srgbClr val="00CC00"/>
    <a:srgbClr val="FFFF66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A6B23-0CAA-40EC-9D06-439154D35526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34DA4E-6454-4A22-B97A-F2B8DB57E2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2819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03.03.2013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7064" y="-99392"/>
            <a:ext cx="7851648" cy="1828800"/>
          </a:xfrm>
        </p:spPr>
        <p:txBody>
          <a:bodyPr>
            <a:normAutofit/>
          </a:bodyPr>
          <a:lstStyle/>
          <a:p>
            <a:pPr algn="ctr"/>
            <a:r>
              <a:rPr lang="ru-RU" sz="4800" dirty="0"/>
              <a:t>Народные художники. Игрушка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75883" y="5591549"/>
            <a:ext cx="7854696" cy="704520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000066"/>
                </a:solidFill>
              </a:rPr>
              <a:t>Изобразительное искусство. 1 класс</a:t>
            </a:r>
          </a:p>
          <a:p>
            <a:r>
              <a:rPr lang="ru-RU" sz="1800" dirty="0" smtClean="0">
                <a:solidFill>
                  <a:srgbClr val="000066"/>
                </a:solidFill>
              </a:rPr>
              <a:t>Урок 22</a:t>
            </a:r>
            <a:endParaRPr lang="ru-RU" sz="1800" dirty="0">
              <a:solidFill>
                <a:srgbClr val="000066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16429" y="6183090"/>
            <a:ext cx="2505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© </a:t>
            </a:r>
            <a:r>
              <a:rPr lang="en-US" dirty="0">
                <a:solidFill>
                  <a:srgbClr val="002060"/>
                </a:solidFill>
              </a:rPr>
              <a:t>ООО </a:t>
            </a:r>
            <a:r>
              <a:rPr lang="ru-RU" dirty="0">
                <a:solidFill>
                  <a:srgbClr val="002060"/>
                </a:solidFill>
              </a:rPr>
              <a:t>«</a:t>
            </a:r>
            <a:r>
              <a:rPr lang="ru-RU" dirty="0" err="1">
                <a:solidFill>
                  <a:srgbClr val="002060"/>
                </a:solidFill>
              </a:rPr>
              <a:t>Баласс</a:t>
            </a:r>
            <a:r>
              <a:rPr lang="ru-RU" dirty="0">
                <a:solidFill>
                  <a:srgbClr val="002060"/>
                </a:solidFill>
              </a:rPr>
              <a:t>», </a:t>
            </a:r>
            <a:r>
              <a:rPr lang="ru-RU" dirty="0" smtClean="0">
                <a:solidFill>
                  <a:srgbClr val="002060"/>
                </a:solidFill>
              </a:rPr>
              <a:t>2013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SONYA\Desktop\презентации\картинки\22\32e10479c656de422bf614f84214ac9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44824"/>
            <a:ext cx="5027516" cy="3770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sova-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21832"/>
            <a:ext cx="2130425" cy="240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1413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8146104" cy="11521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620688"/>
            <a:ext cx="8640960" cy="374441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3200" b="1" dirty="0">
                <a:solidFill>
                  <a:srgbClr val="000066"/>
                </a:solidFill>
              </a:rPr>
              <a:t>Славилась Россия чудо-мастерами,</a:t>
            </a:r>
          </a:p>
          <a:p>
            <a:r>
              <a:rPr lang="ru-RU" sz="3200" b="1" dirty="0">
                <a:solidFill>
                  <a:srgbClr val="000066"/>
                </a:solidFill>
              </a:rPr>
              <a:t>Дерево и глину в сказку превращали.</a:t>
            </a:r>
          </a:p>
          <a:p>
            <a:r>
              <a:rPr lang="ru-RU" sz="3200" b="1" dirty="0">
                <a:solidFill>
                  <a:srgbClr val="000066"/>
                </a:solidFill>
              </a:rPr>
              <a:t>Красками и кистью красоту творили;</a:t>
            </a:r>
          </a:p>
          <a:p>
            <a:r>
              <a:rPr lang="ru-RU" sz="3200" b="1" dirty="0">
                <a:solidFill>
                  <a:srgbClr val="000066"/>
                </a:solidFill>
              </a:rPr>
              <a:t>Своему искусству молодых учили</a:t>
            </a:r>
            <a:r>
              <a:rPr lang="ru-RU" sz="3200" b="1" dirty="0" smtClean="0">
                <a:solidFill>
                  <a:srgbClr val="000066"/>
                </a:solidFill>
              </a:rPr>
              <a:t>.</a:t>
            </a:r>
          </a:p>
          <a:p>
            <a:pPr algn="r"/>
            <a:r>
              <a:rPr lang="ru-RU" sz="3200" b="1" dirty="0" smtClean="0">
                <a:solidFill>
                  <a:srgbClr val="000066"/>
                </a:solidFill>
              </a:rPr>
              <a:t>(З. </a:t>
            </a:r>
            <a:r>
              <a:rPr lang="ru-RU" sz="3200" b="1" dirty="0" err="1" smtClean="0">
                <a:solidFill>
                  <a:srgbClr val="000066"/>
                </a:solidFill>
              </a:rPr>
              <a:t>Роот</a:t>
            </a:r>
            <a:r>
              <a:rPr lang="ru-RU" sz="3200" b="1" dirty="0" smtClean="0">
                <a:solidFill>
                  <a:srgbClr val="000066"/>
                </a:solidFill>
              </a:rPr>
              <a:t>)</a:t>
            </a:r>
            <a:endParaRPr lang="ru-RU" sz="3200" b="1" dirty="0">
              <a:solidFill>
                <a:srgbClr val="000066"/>
              </a:solidFill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899592" y="4797152"/>
            <a:ext cx="7344816" cy="1008112"/>
          </a:xfrm>
          <a:prstGeom prst="wedgeRoundRectCallout">
            <a:avLst>
              <a:gd name="adj1" fmla="val -20314"/>
              <a:gd name="adj2" fmla="val 53052"/>
              <a:gd name="adj3" fmla="val 16667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tx2">
                    <a:lumMod val="25000"/>
                  </a:schemeClr>
                </a:solidFill>
              </a:rPr>
              <a:t>О ком эти строки?</a:t>
            </a:r>
            <a:endParaRPr lang="ru-RU" sz="3200" b="1" dirty="0">
              <a:solidFill>
                <a:schemeClr val="tx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793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SONYA\Desktop\презентации\картинки\22\Снимокghgh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241" y="1700808"/>
            <a:ext cx="7127219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381386" y="332656"/>
            <a:ext cx="8352928" cy="1152128"/>
          </a:xfrm>
          <a:prstGeom prst="wedgeRoundRectCallout">
            <a:avLst>
              <a:gd name="adj1" fmla="val -20833"/>
              <a:gd name="adj2" fmla="val 49272"/>
              <a:gd name="adj3" fmla="val 1666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accent5">
                    <a:lumMod val="50000"/>
                  </a:schemeClr>
                </a:solidFill>
              </a:rPr>
              <a:t>Что вас удивляет в названии ЧУДО-МАСТЕРА? Какой вопрос возникает?</a:t>
            </a:r>
            <a:endParaRPr lang="ru-RU" sz="32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23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Формулирование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916832"/>
            <a:ext cx="7772400" cy="4752528"/>
          </a:xfrm>
        </p:spPr>
        <p:txBody>
          <a:bodyPr>
            <a:normAutofit fontScale="92500" lnSpcReduction="10000"/>
          </a:bodyPr>
          <a:lstStyle/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 smtClean="0">
              <a:solidFill>
                <a:srgbClr val="002060"/>
              </a:solidFill>
            </a:endParaRPr>
          </a:p>
          <a:p>
            <a:pPr algn="ctr"/>
            <a:endParaRPr lang="ru-RU" sz="3600" i="1" dirty="0">
              <a:solidFill>
                <a:srgbClr val="002060"/>
              </a:solidFill>
            </a:endParaRPr>
          </a:p>
          <a:p>
            <a:pPr algn="ctr"/>
            <a:r>
              <a:rPr lang="ru-RU" sz="3600" i="1" dirty="0" smtClean="0">
                <a:solidFill>
                  <a:srgbClr val="002060"/>
                </a:solidFill>
              </a:rPr>
              <a:t>Возможны и другие варианты проблемного вопроса</a:t>
            </a:r>
            <a:endParaRPr lang="ru-RU" sz="3600" i="1" dirty="0">
              <a:solidFill>
                <a:srgbClr val="00206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9552" y="2132856"/>
            <a:ext cx="7776864" cy="24482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400" dirty="0">
                <a:solidFill>
                  <a:srgbClr val="000066"/>
                </a:solidFill>
              </a:rPr>
              <a:t>Почему мастеров называют чудо-мастерами?</a:t>
            </a:r>
          </a:p>
        </p:txBody>
      </p:sp>
    </p:spTree>
    <p:extLst>
      <p:ext uri="{BB962C8B-B14F-4D97-AF65-F5344CB8AC3E}">
        <p14:creationId xmlns:p14="http://schemas.microsoft.com/office/powerpoint/2010/main" val="37133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052736"/>
            <a:ext cx="7772400" cy="562088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79512" y="260648"/>
            <a:ext cx="8784976" cy="63367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Народные художники</a:t>
            </a:r>
          </a:p>
          <a:p>
            <a:pPr algn="just"/>
            <a:r>
              <a:rPr lang="ru-RU" sz="2400" dirty="0" smtClean="0">
                <a:solidFill>
                  <a:srgbClr val="000066"/>
                </a:solidFill>
              </a:rPr>
              <a:t>    Издавна </a:t>
            </a:r>
            <a:r>
              <a:rPr lang="ru-RU" sz="2400" dirty="0">
                <a:solidFill>
                  <a:srgbClr val="000066"/>
                </a:solidFill>
              </a:rPr>
              <a:t>на Руси человек старался украсить свой дом. Иногда жители целой деревни занимались каким-то одним видом художественного ремесла – </a:t>
            </a:r>
            <a:r>
              <a:rPr lang="ru-RU" sz="2400" b="1" dirty="0">
                <a:solidFill>
                  <a:srgbClr val="000066"/>
                </a:solidFill>
              </a:rPr>
              <a:t>народным промыслом</a:t>
            </a:r>
            <a:r>
              <a:rPr lang="ru-RU" sz="2400" dirty="0">
                <a:solidFill>
                  <a:srgbClr val="000066"/>
                </a:solidFill>
              </a:rPr>
              <a:t>. Секреты мастерства передавались из поколения в поколение. Эти промыслы существуют и в наши дни.</a:t>
            </a:r>
          </a:p>
          <a:p>
            <a:pPr algn="just"/>
            <a:r>
              <a:rPr lang="ru-RU" sz="2400" b="1" dirty="0" smtClean="0">
                <a:solidFill>
                  <a:srgbClr val="000066"/>
                </a:solidFill>
              </a:rPr>
              <a:t>    </a:t>
            </a:r>
            <a:r>
              <a:rPr lang="ru-RU" sz="2400" b="1" dirty="0" err="1" smtClean="0">
                <a:solidFill>
                  <a:srgbClr val="000066"/>
                </a:solidFill>
              </a:rPr>
              <a:t>Филимоновские</a:t>
            </a:r>
            <a:r>
              <a:rPr lang="ru-RU" sz="2400" b="1" dirty="0" smtClean="0">
                <a:solidFill>
                  <a:srgbClr val="000066"/>
                </a:solidFill>
              </a:rPr>
              <a:t> </a:t>
            </a:r>
            <a:r>
              <a:rPr lang="ru-RU" sz="2400" b="1" dirty="0">
                <a:solidFill>
                  <a:srgbClr val="000066"/>
                </a:solidFill>
              </a:rPr>
              <a:t>игрушки-свистульки </a:t>
            </a:r>
            <a:r>
              <a:rPr lang="ru-RU" sz="2400" dirty="0">
                <a:solidFill>
                  <a:srgbClr val="000066"/>
                </a:solidFill>
              </a:rPr>
              <a:t>лепят из глины, а после обжига расписывают полосками. </a:t>
            </a:r>
          </a:p>
          <a:p>
            <a:pPr algn="just"/>
            <a:r>
              <a:rPr lang="ru-RU" sz="2400" b="1" dirty="0" smtClean="0">
                <a:solidFill>
                  <a:srgbClr val="000066"/>
                </a:solidFill>
              </a:rPr>
              <a:t>    Дымковские </a:t>
            </a:r>
            <a:r>
              <a:rPr lang="ru-RU" sz="2400" b="1" dirty="0">
                <a:solidFill>
                  <a:srgbClr val="000066"/>
                </a:solidFill>
              </a:rPr>
              <a:t>игрушки </a:t>
            </a:r>
            <a:r>
              <a:rPr lang="ru-RU" sz="2400" dirty="0">
                <a:solidFill>
                  <a:srgbClr val="000066"/>
                </a:solidFill>
              </a:rPr>
              <a:t>тоже глиняные. С большой выдумкой мастера лепят и расписывают своих нарядных барынь, диковинных птиц, коней с седоками. </a:t>
            </a:r>
            <a:endParaRPr lang="ru-RU" sz="2400" dirty="0" smtClean="0">
              <a:solidFill>
                <a:srgbClr val="000066"/>
              </a:solidFill>
            </a:endParaRPr>
          </a:p>
          <a:p>
            <a:pPr algn="just"/>
            <a:r>
              <a:rPr lang="ru-RU" sz="2400" dirty="0">
                <a:solidFill>
                  <a:srgbClr val="000066"/>
                </a:solidFill>
              </a:rPr>
              <a:t> </a:t>
            </a:r>
            <a:r>
              <a:rPr lang="ru-RU" sz="2400" dirty="0" smtClean="0">
                <a:solidFill>
                  <a:srgbClr val="000066"/>
                </a:solidFill>
              </a:rPr>
              <a:t>   </a:t>
            </a:r>
            <a:r>
              <a:rPr lang="ru-RU" sz="2400" dirty="0" smtClean="0">
                <a:solidFill>
                  <a:srgbClr val="000066"/>
                </a:solidFill>
              </a:rPr>
              <a:t>В </a:t>
            </a:r>
            <a:r>
              <a:rPr lang="ru-RU" sz="2400" dirty="0">
                <a:solidFill>
                  <a:srgbClr val="000066"/>
                </a:solidFill>
              </a:rPr>
              <a:t>селе </a:t>
            </a:r>
            <a:r>
              <a:rPr lang="ru-RU" sz="2400" b="1" dirty="0">
                <a:solidFill>
                  <a:srgbClr val="000066"/>
                </a:solidFill>
              </a:rPr>
              <a:t>Богородском</a:t>
            </a:r>
            <a:r>
              <a:rPr lang="ru-RU" sz="2400" dirty="0">
                <a:solidFill>
                  <a:srgbClr val="000066"/>
                </a:solidFill>
              </a:rPr>
              <a:t> игрушки вырезают из дерева. Их постоянный герой – трудолюбивый медвежонок: он и музыкант, и спортсмен, и дровосек.</a:t>
            </a:r>
          </a:p>
        </p:txBody>
      </p:sp>
    </p:spTree>
    <p:extLst>
      <p:ext uri="{BB962C8B-B14F-4D97-AF65-F5344CB8AC3E}">
        <p14:creationId xmlns:p14="http://schemas.microsoft.com/office/powerpoint/2010/main" val="26911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SONYA\Desktop\презентации\картинки\22\Снимокuy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196752"/>
            <a:ext cx="4756080" cy="5565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179512" y="188640"/>
            <a:ext cx="8712968" cy="1008112"/>
          </a:xfrm>
          <a:prstGeom prst="wedgeRoundRectCallout">
            <a:avLst>
              <a:gd name="adj1" fmla="val -21052"/>
              <a:gd name="adj2" fmla="val 47068"/>
              <a:gd name="adj3" fmla="val 1666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Каковы отличительные особенности </a:t>
            </a:r>
            <a:r>
              <a:rPr lang="ru-RU" sz="2800" b="1" dirty="0" err="1" smtClean="0">
                <a:solidFill>
                  <a:schemeClr val="accent5">
                    <a:lumMod val="50000"/>
                  </a:schemeClr>
                </a:solidFill>
              </a:rPr>
              <a:t>филимоновской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 игрушки?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716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SONYA\Desktop\презентации\картинки\22\58478174_duym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1556791"/>
            <a:ext cx="6914289" cy="4909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179512" y="188640"/>
            <a:ext cx="8712968" cy="1008112"/>
          </a:xfrm>
          <a:prstGeom prst="wedgeRoundRectCallout">
            <a:avLst>
              <a:gd name="adj1" fmla="val -21052"/>
              <a:gd name="adj2" fmla="val 47068"/>
              <a:gd name="adj3" fmla="val 16667"/>
            </a:avLst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Каковы отличительные особенности дымковской игрушки?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800" dirty="0" smtClean="0">
                <a:solidFill>
                  <a:srgbClr val="FFFF66"/>
                </a:solidFill>
              </a:rPr>
              <a:t>Поиск решения проблемы</a:t>
            </a:r>
            <a:endParaRPr lang="ru-RU" sz="48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SONYA\Desktop\презентации\картинки\22\big12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225" y="1347145"/>
            <a:ext cx="6327103" cy="507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179512" y="188640"/>
            <a:ext cx="8712968" cy="1008112"/>
          </a:xfrm>
          <a:prstGeom prst="wedgeRoundRectCallout">
            <a:avLst>
              <a:gd name="adj1" fmla="val -21052"/>
              <a:gd name="adj2" fmla="val 47068"/>
              <a:gd name="adj3" fmla="val 1666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Каковы отличительные особенности </a:t>
            </a:r>
            <a:r>
              <a:rPr lang="ru-RU" sz="2800" b="1" dirty="0" err="1" smtClean="0">
                <a:solidFill>
                  <a:schemeClr val="accent5">
                    <a:lumMod val="50000"/>
                  </a:schemeClr>
                </a:solidFill>
              </a:rPr>
              <a:t>богородской</a:t>
            </a:r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 игрушки?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25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SONYA\Desktop\презентации\картинки\22\54125185_Kopiya_Kopiya_4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319788" cy="4413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SONYA\Desktop\презентации\картинки\22\bgg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218080"/>
            <a:ext cx="4210890" cy="358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9237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1" name="Picture 3" descr="C:\Users\SONYA\Desktop\презентации\картинки\22\barina_filimonovskaj_en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3902075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SONYA\Desktop\презентации\картинки\22\abe9108e02d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239536"/>
            <a:ext cx="5951306" cy="446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963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SONYA\Desktop\презентации\картинки\22\dim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3456384" cy="414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SONYA\Desktop\презентации\картинки\22\10.7.2012.h-21.Igry_Dymka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7065" y="1196752"/>
            <a:ext cx="5072594" cy="5523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77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7996875" cy="334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821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/>
            <a:r>
              <a:rPr lang="ru-RU" sz="4000" dirty="0" smtClean="0">
                <a:solidFill>
                  <a:srgbClr val="FFFF66"/>
                </a:solidFill>
              </a:rPr>
              <a:t>Выражение решения проблемы</a:t>
            </a:r>
            <a:endParaRPr lang="ru-RU" sz="4000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49" y="2287588"/>
            <a:ext cx="7961313" cy="2578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12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SONYA\Desktop\презентации\картинки\22\4747268_img0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44824"/>
            <a:ext cx="2591639" cy="357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SONYA\Desktop\презентации\картинки\22\4747269_img0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44824"/>
            <a:ext cx="2591639" cy="357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SONYA\Desktop\презентации\картинки\22\4747271_img0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944" y="1844825"/>
            <a:ext cx="2591639" cy="3571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9810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7772400" cy="13624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  <a:effectLst/>
              </a:rPr>
              <a:t>Продуктивное задание</a:t>
            </a:r>
            <a:endParaRPr lang="ru-RU" dirty="0">
              <a:solidFill>
                <a:srgbClr val="FFFF66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C:\Users\SONYA\Desktop\презентации\картинки\22\4747297_img0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000" y="2132856"/>
            <a:ext cx="2523865" cy="347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SONYA\Desktop\презентации\картинки\22\4747301_img0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122" y="2132856"/>
            <a:ext cx="2523865" cy="347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SONYA\Desktop\презентации\картинки\22\4747329_img0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132856"/>
            <a:ext cx="2523864" cy="347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739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Продуктивное задание 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SONYA\Desktop\презентации\картинки\22\4747272_img0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02728"/>
            <a:ext cx="2348115" cy="3235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SONYA\Desktop\презентации\картинки\22\4747273_img0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000" y="1901592"/>
            <a:ext cx="2322309" cy="3200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SONYA\Desktop\презентации\картинки\22\4747296_img0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01592"/>
            <a:ext cx="2337055" cy="322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1291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99392"/>
            <a:ext cx="7772400" cy="136245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  <a:effectLst/>
              </a:rPr>
              <a:t>Рефлексия</a:t>
            </a:r>
            <a:endParaRPr lang="ru-RU" dirty="0">
              <a:solidFill>
                <a:srgbClr val="FFFF66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2524536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         </a:t>
            </a:r>
            <a:r>
              <a:rPr lang="ru-RU" sz="4000" b="1" dirty="0" smtClean="0">
                <a:solidFill>
                  <a:srgbClr val="FF0000"/>
                </a:solidFill>
              </a:rPr>
              <a:t>- Я молодец!</a:t>
            </a:r>
            <a:endParaRPr lang="ru-RU" sz="4000" b="1" dirty="0">
              <a:solidFill>
                <a:srgbClr val="FF0000"/>
              </a:solidFill>
            </a:endParaRPr>
          </a:p>
          <a:p>
            <a:r>
              <a:rPr lang="ru-RU" sz="4000" b="1" dirty="0" smtClean="0">
                <a:solidFill>
                  <a:srgbClr val="FF0000"/>
                </a:solidFill>
              </a:rPr>
              <a:t>     </a:t>
            </a:r>
            <a:r>
              <a:rPr lang="ru-RU" sz="4000" b="1" dirty="0" smtClean="0">
                <a:solidFill>
                  <a:srgbClr val="006600"/>
                </a:solidFill>
              </a:rPr>
              <a:t>- Мне нужно еще поработать.</a:t>
            </a:r>
          </a:p>
          <a:p>
            <a:r>
              <a:rPr lang="ru-RU" sz="4000" b="1" dirty="0">
                <a:solidFill>
                  <a:srgbClr val="000066"/>
                </a:solidFill>
              </a:rPr>
              <a:t> </a:t>
            </a:r>
            <a:r>
              <a:rPr lang="ru-RU" sz="4000" b="1" dirty="0" smtClean="0">
                <a:solidFill>
                  <a:srgbClr val="000066"/>
                </a:solidFill>
              </a:rPr>
              <a:t>    </a:t>
            </a:r>
            <a:r>
              <a:rPr lang="ru-RU" sz="4000" b="1" dirty="0" smtClean="0">
                <a:solidFill>
                  <a:srgbClr val="000066"/>
                </a:solidFill>
              </a:rPr>
              <a:t>- </a:t>
            </a:r>
            <a:r>
              <a:rPr lang="ru-RU" sz="4000" b="1" dirty="0" smtClean="0">
                <a:solidFill>
                  <a:srgbClr val="000066"/>
                </a:solidFill>
              </a:rPr>
              <a:t>Сегодня не мой день.</a:t>
            </a:r>
            <a:endParaRPr lang="ru-RU" sz="4000" b="1" dirty="0">
              <a:solidFill>
                <a:srgbClr val="000066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77810" y="2780928"/>
            <a:ext cx="571135" cy="52935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377810" y="3474317"/>
            <a:ext cx="585543" cy="585543"/>
          </a:xfrm>
          <a:prstGeom prst="ellipse">
            <a:avLst/>
          </a:prstGeom>
          <a:solidFill>
            <a:srgbClr val="0099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77810" y="4223517"/>
            <a:ext cx="616443" cy="616443"/>
          </a:xfrm>
          <a:prstGeom prst="ellipse">
            <a:avLst/>
          </a:prstGeom>
          <a:solidFill>
            <a:srgbClr val="000066"/>
          </a:solidFill>
          <a:ln>
            <a:solidFill>
              <a:srgbClr val="0000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16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FF66"/>
                </a:solidFill>
              </a:rPr>
              <a:t>Домашнее задание</a:t>
            </a:r>
            <a:endParaRPr lang="ru-RU" dirty="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1556792"/>
            <a:ext cx="7772400" cy="446449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99592" y="1575976"/>
            <a:ext cx="7272808" cy="48245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rgbClr val="000066"/>
                </a:solidFill>
              </a:rPr>
              <a:t>Принести альбом, карандаш, Рабочую тетрадь, двойной лист в клетку, цветной (тёмный) картон, краски (гуашь), кисти (№ 3,  № 6), стакан для воды и палитру для смешивания красок. </a:t>
            </a:r>
          </a:p>
        </p:txBody>
      </p:sp>
    </p:spTree>
    <p:extLst>
      <p:ext uri="{BB962C8B-B14F-4D97-AF65-F5344CB8AC3E}">
        <p14:creationId xmlns:p14="http://schemas.microsoft.com/office/powerpoint/2010/main" val="315387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286</TotalTime>
  <Words>276</Words>
  <Application>Microsoft Office PowerPoint</Application>
  <PresentationFormat>Экран (4:3)</PresentationFormat>
  <Paragraphs>44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Народные художники. Игрушка</vt:lpstr>
      <vt:lpstr>Презентация PowerPoint</vt:lpstr>
      <vt:lpstr>Презентация PowerPoint</vt:lpstr>
      <vt:lpstr>Формулирование проблемы</vt:lpstr>
      <vt:lpstr>Презентация PowerPoint</vt:lpstr>
      <vt:lpstr>Поиск решения проблемы</vt:lpstr>
      <vt:lpstr>Поиск решения проблемы</vt:lpstr>
      <vt:lpstr>Поиск решения проблемы</vt:lpstr>
      <vt:lpstr>Презентация PowerPoint</vt:lpstr>
      <vt:lpstr>Презентация PowerPoint</vt:lpstr>
      <vt:lpstr>Презентация PowerPoint</vt:lpstr>
      <vt:lpstr>Презентация PowerPoint</vt:lpstr>
      <vt:lpstr>Выражение решения проблемы</vt:lpstr>
      <vt:lpstr>Продуктивное задание </vt:lpstr>
      <vt:lpstr>Продуктивное задание</vt:lpstr>
      <vt:lpstr>Продуктивное задание </vt:lpstr>
      <vt:lpstr>Рефлексия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Светлана</cp:lastModifiedBy>
  <cp:revision>20</cp:revision>
  <dcterms:created xsi:type="dcterms:W3CDTF">2012-09-17T15:13:52Z</dcterms:created>
  <dcterms:modified xsi:type="dcterms:W3CDTF">2013-03-03T13:20:28Z</dcterms:modified>
</cp:coreProperties>
</file>