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413" r:id="rId3"/>
    <p:sldId id="429" r:id="rId4"/>
    <p:sldId id="428" r:id="rId5"/>
    <p:sldId id="329" r:id="rId6"/>
    <p:sldId id="414" r:id="rId7"/>
    <p:sldId id="416" r:id="rId8"/>
    <p:sldId id="417" r:id="rId9"/>
    <p:sldId id="418" r:id="rId10"/>
    <p:sldId id="419" r:id="rId11"/>
    <p:sldId id="425" r:id="rId12"/>
    <p:sldId id="420" r:id="rId13"/>
    <p:sldId id="421" r:id="rId14"/>
    <p:sldId id="422" r:id="rId15"/>
    <p:sldId id="427" r:id="rId16"/>
    <p:sldId id="375" r:id="rId17"/>
    <p:sldId id="35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00"/>
    <a:srgbClr val="660033"/>
    <a:srgbClr val="000099"/>
    <a:srgbClr val="000066"/>
    <a:srgbClr val="FF9900"/>
    <a:srgbClr val="009900"/>
    <a:srgbClr val="C9980D"/>
    <a:srgbClr val="99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302" autoAdjust="0"/>
    <p:restoredTop sz="99640" autoAdjust="0"/>
  </p:normalViewPr>
  <p:slideViewPr>
    <p:cSldViewPr>
      <p:cViewPr>
        <p:scale>
          <a:sx n="100" d="100"/>
          <a:sy n="100" d="100"/>
        </p:scale>
        <p:origin x="-46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07CC3D-A294-403D-8502-F3CEFA6CF7D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6456EF-C0D0-47BC-A15E-FFDAE9E1195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013442-4E3D-4953-9EF3-E1C167269B7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ADB40-22BF-4ADB-97A4-D11EF0A6FEB3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F3074-E660-44FC-898E-63B85EE8829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5CDEE-B8AE-4660-93A1-D8AD5F7665D4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58B8F-FFAD-49CC-B56A-99973C22D16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0BB88-8FBC-434D-A23B-AB6A6A3EAEB0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3DE7A-A56D-40CD-A709-7E2C97DF71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4C888-F1DC-4CFF-B426-C21CF280C4E7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9195F-BFBB-4C12-BA85-8A5C8E0B49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FE13A-0E67-40B6-8E55-65CE8B7FF2E7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14517-4323-43F6-BF7E-B2A69E56D5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954E6-5042-4AAD-8A2F-E10E2B3BBBDD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06AB7-3CFF-422B-A675-5722C80876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30BFB-E747-47E8-A3F1-060A5104C7C2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EF52B-55B5-44E0-ABBF-9B83C329F54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9284D-DD98-471D-9193-0EFE6611330E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678B1-4DEA-48AD-AFFF-1FE6285A03B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8FE31-7FE5-49A6-96B8-62089E0E635D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89D0F-0B5F-4D74-9918-95F5CA9667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F486B-D121-4970-8222-6C4DE2D244ED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1E6C7-F080-47D4-8B89-2E4E360DE1F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E7B44-B5E5-4FE5-83AD-4344C45A9AE7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70866-4D96-4DC3-91EC-76B96FAEDF2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542F8B-0348-4A6D-B3F2-906B1CDDA425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1E0648-C271-47F2-B3A5-59A65EA3C55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2360" y="116632"/>
            <a:ext cx="7989900" cy="105273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>
                <a:solidFill>
                  <a:srgbClr val="FFFF66"/>
                </a:solidFill>
                <a:effectLst/>
              </a:rPr>
              <a:t>Три волшебных краски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16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 descr="C:\Users\Софья\Downloads\Новая папка\ComputerDesktopWallpapersCollection384_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1268413"/>
            <a:ext cx="6437312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6387" name="Picture 2" descr="C:\Users\msi\Downloads\радуга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0"/>
            <a:ext cx="6405563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C:\Users\msi\Downloads\рис\художник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420938"/>
            <a:ext cx="28575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74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7411" name="Picture 3" descr="C:\Users\msi\Downloads\пейзаж черн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8063"/>
            <a:ext cx="9175750" cy="584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" descr="C:\Users\msi\Downloads\рис\ворон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2538" y="-531813"/>
            <a:ext cx="6669087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2" descr="C:\Users\Софья\Downloads\Новая папка\008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060575"/>
            <a:ext cx="8250237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700808"/>
            <a:ext cx="8352928" cy="29003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5400">
                <a:solidFill>
                  <a:srgbClr val="002060"/>
                </a:solidFill>
              </a:rPr>
              <a:t>Как с помощью трёх красок создать цветное изображение?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483" name="Picture 2" descr="C:\Users\msi\Downloads\радуга нет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2160588"/>
            <a:ext cx="881380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250825" y="188913"/>
            <a:ext cx="8642350" cy="1368425"/>
          </a:xfrm>
          <a:prstGeom prst="wedgeRoundRectCallout">
            <a:avLst>
              <a:gd name="adj1" fmla="val -19712"/>
              <a:gd name="adj2" fmla="val 4439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b="1" dirty="0">
                <a:solidFill>
                  <a:srgbClr val="000066"/>
                </a:solidFill>
              </a:rPr>
              <a:t>Исправьте ошибку</a:t>
            </a:r>
            <a:endParaRPr lang="ru-RU" sz="4800" b="1" dirty="0">
              <a:solidFill>
                <a:srgbClr val="000066"/>
              </a:solidFill>
            </a:endParaRPr>
          </a:p>
        </p:txBody>
      </p:sp>
      <p:pic>
        <p:nvPicPr>
          <p:cNvPr id="6" name="Picture 3" descr="C:\Users\msi\Downloads\радуга прав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404813"/>
            <a:ext cx="89154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628800"/>
            <a:ext cx="7851648" cy="1571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endParaRPr lang="ru-RU" dirty="0"/>
          </a:p>
        </p:txBody>
      </p:sp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  <a:p>
            <a:pPr marR="0"/>
            <a:endParaRPr lang="ru-RU" smtClean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68313" y="333375"/>
            <a:ext cx="8064500" cy="1366838"/>
          </a:xfrm>
          <a:prstGeom prst="wedgeRoundRectCallout">
            <a:avLst>
              <a:gd name="adj1" fmla="val -19416"/>
              <a:gd name="adj2" fmla="val 4839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000066"/>
                </a:solidFill>
              </a:rPr>
              <a:t>Составьте пары дополнительных цветов</a:t>
            </a:r>
            <a:endParaRPr lang="ru-RU" sz="3200" b="1" dirty="0">
              <a:solidFill>
                <a:srgbClr val="000066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4213" y="1989138"/>
          <a:ext cx="7848600" cy="4464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6290"/>
                <a:gridCol w="2616290"/>
                <a:gridCol w="2616290"/>
              </a:tblGrid>
              <a:tr h="22322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2322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003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53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275" y="333375"/>
            <a:ext cx="54403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75" y="2492375"/>
            <a:ext cx="54371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581525"/>
            <a:ext cx="54451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4355976" y="188640"/>
            <a:ext cx="4788024" cy="4392488"/>
          </a:xfrm>
          <a:prstGeom prst="wedgeEllipseCallout">
            <a:avLst>
              <a:gd name="adj1" fmla="val -24697"/>
              <a:gd name="adj2" fmla="val 5959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Изучите схему </a:t>
            </a:r>
            <a:r>
              <a:rPr lang="ru-RU" sz="4000" dirty="0">
                <a:solidFill>
                  <a:srgbClr val="660033"/>
                </a:solidFill>
              </a:rPr>
              <a:t>и </a:t>
            </a:r>
            <a:r>
              <a:rPr lang="ru-RU" sz="4000" dirty="0">
                <a:solidFill>
                  <a:srgbClr val="660033"/>
                </a:solidFill>
              </a:rPr>
              <a:t>расскажите, что  на ней изображено. 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4355976" y="141462"/>
            <a:ext cx="4788024" cy="4752528"/>
          </a:xfrm>
          <a:prstGeom prst="wedgeEllipseCallout">
            <a:avLst>
              <a:gd name="adj1" fmla="val -25535"/>
              <a:gd name="adj2" fmla="val 5174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000">
                <a:solidFill>
                  <a:srgbClr val="660033"/>
                </a:solidFill>
              </a:rPr>
              <a:t>Что произойдёт, если смешать краски?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404664"/>
            <a:ext cx="9144000" cy="5517232"/>
          </a:xfrm>
          <a:prstGeom prst="wedgeEllipse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Смешивая только жёлтую и красную краски, а</a:t>
            </a:r>
          </a:p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затем – только жёлтую и голубую, </a:t>
            </a:r>
            <a:r>
              <a:rPr lang="ru-RU" sz="4000" dirty="0">
                <a:solidFill>
                  <a:srgbClr val="660033"/>
                </a:solidFill>
              </a:rPr>
              <a:t>покрасьте </a:t>
            </a:r>
            <a:r>
              <a:rPr lang="ru-RU" sz="4000" dirty="0">
                <a:solidFill>
                  <a:srgbClr val="660033"/>
                </a:solidFill>
              </a:rPr>
              <a:t>два</a:t>
            </a:r>
          </a:p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небольших листка бумаги.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924175"/>
            <a:ext cx="8928100" cy="31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503548" y="260648"/>
            <a:ext cx="8136904" cy="18722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000066"/>
                </a:solidFill>
              </a:rPr>
              <a:t>Перечислите все изображённые цвета «семеек» подряд. Что у вас получилось?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700808"/>
            <a:ext cx="8352928" cy="29003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5400">
                <a:solidFill>
                  <a:srgbClr val="002060"/>
                </a:solidFill>
              </a:rPr>
              <a:t>Как с помощью трёх красок создать цветное изображение?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6513"/>
            <a:ext cx="5068888" cy="682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65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39863"/>
            <a:ext cx="8266112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34938" y="476250"/>
            <a:ext cx="8785225" cy="720725"/>
          </a:xfrm>
          <a:prstGeom prst="wedgeRoundRectCallout">
            <a:avLst>
              <a:gd name="adj1" fmla="val -18881"/>
              <a:gd name="adj2" fmla="val 51918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chemeClr val="tx2">
                    <a:lumMod val="25000"/>
                  </a:schemeClr>
                </a:solidFill>
              </a:rPr>
              <a:t>Учимся у мастеров</a:t>
            </a:r>
            <a:endParaRPr lang="ru-RU" sz="44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867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282700"/>
            <a:ext cx="464185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34938" y="476250"/>
            <a:ext cx="8785225" cy="720725"/>
          </a:xfrm>
          <a:prstGeom prst="wedgeRoundRectCallout">
            <a:avLst>
              <a:gd name="adj1" fmla="val -18881"/>
              <a:gd name="adj2" fmla="val 51918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chemeClr val="tx2">
                    <a:lumMod val="25000"/>
                  </a:schemeClr>
                </a:solidFill>
              </a:rPr>
              <a:t>Учимся у мастеров</a:t>
            </a:r>
            <a:endParaRPr lang="ru-RU" sz="44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ru-RU" sz="3400" b="1" smtClean="0">
                <a:solidFill>
                  <a:srgbClr val="FFCC00"/>
                </a:solidFill>
              </a:rPr>
              <a:t>Оцените свою работу на уроке:</a:t>
            </a:r>
            <a:endParaRPr lang="en-US" sz="3400" b="1" smtClean="0">
              <a:solidFill>
                <a:srgbClr val="FFCC00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3700" b="1" smtClean="0">
                <a:solidFill>
                  <a:srgbClr val="FFFF66"/>
                </a:solidFill>
              </a:rPr>
              <a:t>– Что тебе нужно было сделать?</a:t>
            </a:r>
          </a:p>
          <a:p>
            <a:pPr>
              <a:lnSpc>
                <a:spcPct val="90000"/>
              </a:lnSpc>
            </a:pPr>
            <a:r>
              <a:rPr lang="ru-RU" sz="3700" b="1" smtClean="0">
                <a:solidFill>
                  <a:srgbClr val="006600"/>
                </a:solidFill>
              </a:rPr>
              <a:t>– Ты выполнил работу?</a:t>
            </a:r>
          </a:p>
          <a:p>
            <a:pPr>
              <a:lnSpc>
                <a:spcPct val="90000"/>
              </a:lnSpc>
            </a:pPr>
            <a:r>
              <a:rPr lang="ru-RU" sz="3700" b="1" smtClean="0">
                <a:solidFill>
                  <a:srgbClr val="000099"/>
                </a:solidFill>
              </a:rPr>
              <a:t>– Ты выполнил работу самостоятельно или с помощью? </a:t>
            </a:r>
            <a:r>
              <a:rPr lang="ru-RU" sz="3700" b="1" smtClean="0">
                <a:solidFill>
                  <a:srgbClr val="000099"/>
                </a:solidFill>
                <a:latin typeface="Arial" charset="0"/>
              </a:rPr>
              <a:t>     </a:t>
            </a:r>
            <a:r>
              <a:rPr lang="ru-RU" sz="3700" b="1" smtClean="0">
                <a:solidFill>
                  <a:srgbClr val="000099"/>
                </a:solidFill>
              </a:rPr>
              <a:t>С чьей? </a:t>
            </a:r>
          </a:p>
          <a:p>
            <a:pPr>
              <a:lnSpc>
                <a:spcPct val="90000"/>
              </a:lnSpc>
            </a:pPr>
            <a:r>
              <a:rPr lang="ru-RU" sz="3700" b="1" smtClean="0">
                <a:solidFill>
                  <a:srgbClr val="002060"/>
                </a:solidFill>
              </a:rPr>
              <a:t>– Что бы ты хотел изменить в своей работе?</a:t>
            </a:r>
          </a:p>
          <a:p>
            <a:pPr>
              <a:lnSpc>
                <a:spcPct val="90000"/>
              </a:lnSpc>
            </a:pPr>
            <a:r>
              <a:rPr lang="ru-RU" sz="3700" b="1" smtClean="0">
                <a:solidFill>
                  <a:srgbClr val="660033"/>
                </a:solidFill>
              </a:rPr>
              <a:t>– Как бы ты оценил свою работу?</a:t>
            </a:r>
            <a:endParaRPr lang="ru-RU" sz="3400" b="1" smtClean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0660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412776"/>
            <a:ext cx="8136904" cy="512045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sz="4800" dirty="0">
                <a:solidFill>
                  <a:srgbClr val="000066"/>
                </a:solidFill>
              </a:rPr>
              <a:t>   Принести</a:t>
            </a:r>
            <a:r>
              <a:rPr lang="ru-RU" sz="4800" dirty="0">
                <a:solidFill>
                  <a:srgbClr val="000066"/>
                </a:solidFill>
              </a:rPr>
              <a:t>: </a:t>
            </a:r>
            <a:r>
              <a:rPr lang="ru-RU" sz="4800" dirty="0">
                <a:solidFill>
                  <a:srgbClr val="000066"/>
                </a:solidFill>
              </a:rPr>
              <a:t>рабочую </a:t>
            </a:r>
            <a:r>
              <a:rPr lang="ru-RU" sz="4800" dirty="0">
                <a:solidFill>
                  <a:srgbClr val="000066"/>
                </a:solidFill>
              </a:rPr>
              <a:t>тетрадь, карандаш, фломастеры, ножницы, клей, цветной картон, заготовки фруктов, овощей.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3207</TotalTime>
  <Words>147</Words>
  <Application>Microsoft Office PowerPoint</Application>
  <PresentationFormat>Экран (4:3)</PresentationFormat>
  <Paragraphs>29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196</cp:revision>
  <dcterms:created xsi:type="dcterms:W3CDTF">2012-09-17T15:13:52Z</dcterms:created>
  <dcterms:modified xsi:type="dcterms:W3CDTF">2014-01-09T17:20:39Z</dcterms:modified>
</cp:coreProperties>
</file>