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1"/>
  </p:notesMasterIdLst>
  <p:sldIdLst>
    <p:sldId id="256" r:id="rId2"/>
    <p:sldId id="317" r:id="rId3"/>
    <p:sldId id="318" r:id="rId4"/>
    <p:sldId id="259" r:id="rId5"/>
    <p:sldId id="319" r:id="rId6"/>
    <p:sldId id="321" r:id="rId7"/>
    <p:sldId id="320" r:id="rId8"/>
    <p:sldId id="322" r:id="rId9"/>
    <p:sldId id="330" r:id="rId10"/>
    <p:sldId id="311" r:id="rId11"/>
    <p:sldId id="323" r:id="rId12"/>
    <p:sldId id="331" r:id="rId13"/>
    <p:sldId id="325" r:id="rId14"/>
    <p:sldId id="326" r:id="rId15"/>
    <p:sldId id="328" r:id="rId16"/>
    <p:sldId id="329" r:id="rId17"/>
    <p:sldId id="324" r:id="rId18"/>
    <p:sldId id="315" r:id="rId19"/>
    <p:sldId id="268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6600"/>
    <a:srgbClr val="FFFF66"/>
    <a:srgbClr val="000066"/>
    <a:srgbClr val="660033"/>
    <a:srgbClr val="009900"/>
    <a:srgbClr val="990000"/>
    <a:srgbClr val="FFCC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55" autoAdjust="0"/>
    <p:restoredTop sz="89620" autoAdjust="0"/>
  </p:normalViewPr>
  <p:slideViewPr>
    <p:cSldViewPr>
      <p:cViewPr>
        <p:scale>
          <a:sx n="50" d="100"/>
          <a:sy n="50" d="100"/>
        </p:scale>
        <p:origin x="-111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EE7ADEB-F8CC-4A01-AE12-C84DE28E2CEF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52700EA-6B45-4BC6-AD16-A3C728580B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05192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AF18F4-E18D-4FD2-B501-E707E4F28D94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Игорь Фоменко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2700EA-6B45-4BC6-AD16-A3C728580B32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02601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Игорь Фоменко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2700EA-6B45-4BC6-AD16-A3C728580B32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029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Ван Гог.</a:t>
            </a:r>
            <a:r>
              <a:rPr lang="ru-RU" baseline="0" dirty="0" smtClean="0"/>
              <a:t> Барки на берегу.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2700EA-6B45-4BC6-AD16-A3C728580B32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4038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Игорь Фоменко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2700EA-6B45-4BC6-AD16-A3C728580B32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409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П. Пикассо. Зарисовки голубей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2700EA-6B45-4BC6-AD16-A3C728580B32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82967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5F158-AC97-495E-821C-834BDE0F109A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848D7-C203-411E-BB0D-8CBB94F62C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21886-827B-45D5-8CA3-3CCC24A41115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7A8EA-D6FE-47D7-BB1C-16934096A9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5993E-EBB1-4818-B7A1-A1A5B3A47DF0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2DF4C-5A06-4F98-991D-59367901F2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B42F0-F1A0-4579-B18F-D43606C3A0A6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B39DA-E687-4D59-9CB7-B0D2986E0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25007-E410-4FF4-AEDD-90A87C78D9ED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87670-DDE0-43C3-9EF4-7446475E68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206C6-2ACD-46A8-8EFA-66B3AFDA1F94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F7F39-5967-4C7F-8AD0-D0EC966324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A626B-2A60-41A3-A412-AAB6AE77DEA4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22F99-883D-4471-B8A1-A3F9403457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E6D90-F0B7-4389-9FA3-A9CEF0E87A33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806E8-3785-4B31-BE9C-47E0CC2F0E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0C86E-EBEE-457B-9F5A-B463E0C4047E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93537A-8704-4BEC-BF65-025E3C0F66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99FA6E-6A80-40AD-B048-9EC875E255F3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ACC62-812A-4DAD-804E-A9B555BB98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0ADE0-1501-4EED-B579-4E4DED331362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CD696-315E-4733-BC48-37DEEA4139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261E6AA-17F8-4920-AFCB-A58E5E4C19D0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316DC4B-A405-48D3-9878-AB8676B68E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-459432"/>
            <a:ext cx="7025236" cy="1700808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7200" dirty="0" smtClean="0">
                <a:effectLst/>
              </a:rPr>
              <a:t>Линия и форма.</a:t>
            </a:r>
            <a:endParaRPr lang="ru-RU" sz="2700" dirty="0">
              <a:solidFill>
                <a:srgbClr val="FFFF66"/>
              </a:solidFill>
              <a:effectLst/>
            </a:endParaRP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5595145"/>
            <a:ext cx="7854950" cy="776287"/>
          </a:xfrm>
        </p:spPr>
        <p:txBody>
          <a:bodyPr/>
          <a:lstStyle/>
          <a:p>
            <a:pPr marR="0" eaLnBrk="1" hangingPunct="1"/>
            <a:r>
              <a:rPr lang="ru-RU" sz="2000" dirty="0" smtClean="0">
                <a:solidFill>
                  <a:srgbClr val="000066"/>
                </a:solidFill>
              </a:rPr>
              <a:t>Изобразительное искусство. </a:t>
            </a:r>
            <a:r>
              <a:rPr lang="en-US" sz="2000" dirty="0" smtClean="0">
                <a:solidFill>
                  <a:srgbClr val="000066"/>
                </a:solidFill>
              </a:rPr>
              <a:t>1-</a:t>
            </a:r>
            <a:r>
              <a:rPr lang="ru-RU" sz="2000" dirty="0" smtClean="0">
                <a:solidFill>
                  <a:srgbClr val="000066"/>
                </a:solidFill>
              </a:rPr>
              <a:t>й класс.</a:t>
            </a:r>
          </a:p>
          <a:p>
            <a:pPr marR="0" eaLnBrk="1" hangingPunct="1"/>
            <a:r>
              <a:rPr lang="ru-RU" sz="2000" dirty="0" smtClean="0">
                <a:solidFill>
                  <a:srgbClr val="000066"/>
                </a:solidFill>
              </a:rPr>
              <a:t>Урок </a:t>
            </a:r>
            <a:r>
              <a:rPr lang="ru-RU" sz="2000" dirty="0">
                <a:solidFill>
                  <a:srgbClr val="000066"/>
                </a:solidFill>
              </a:rPr>
              <a:t>6</a:t>
            </a:r>
            <a:r>
              <a:rPr lang="ru-RU" sz="2000" dirty="0" smtClean="0">
                <a:solidFill>
                  <a:srgbClr val="000066"/>
                </a:solidFill>
                <a:latin typeface="Arial" charset="0"/>
              </a:rPr>
              <a:t>.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6300192" y="6353176"/>
            <a:ext cx="255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 dirty="0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 dirty="0">
                <a:solidFill>
                  <a:srgbClr val="002060"/>
                </a:solidFill>
                <a:latin typeface="Constantia" pitchFamily="18" charset="0"/>
              </a:rPr>
              <a:t>«</a:t>
            </a:r>
            <a:r>
              <a:rPr lang="ru-RU" dirty="0" err="1">
                <a:solidFill>
                  <a:srgbClr val="002060"/>
                </a:solidFill>
                <a:latin typeface="Constantia" pitchFamily="18" charset="0"/>
              </a:rPr>
              <a:t>Баласс</a:t>
            </a:r>
            <a:r>
              <a:rPr lang="ru-RU" dirty="0">
                <a:solidFill>
                  <a:srgbClr val="002060"/>
                </a:solidFill>
                <a:latin typeface="Constantia" pitchFamily="18" charset="0"/>
              </a:rPr>
              <a:t>», 2013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3" name="Picture 2" descr="C:\Users\Софья\Downloads\78561951_4475167_File0hfv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16832"/>
            <a:ext cx="646602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sova-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9108" y="4442247"/>
            <a:ext cx="2016224" cy="2277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0" y="548680"/>
            <a:ext cx="9144000" cy="547260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66"/>
                </a:solidFill>
              </a:rPr>
              <a:t>Чего без чего не </a:t>
            </a:r>
            <a:r>
              <a:rPr lang="ru-RU" sz="4000" dirty="0" smtClean="0">
                <a:solidFill>
                  <a:srgbClr val="000066"/>
                </a:solidFill>
              </a:rPr>
              <a:t>бывает</a:t>
            </a:r>
            <a:endParaRPr lang="en-US" sz="4000" dirty="0" smtClean="0">
              <a:solidFill>
                <a:srgbClr val="000066"/>
              </a:solidFill>
            </a:endParaRPr>
          </a:p>
          <a:p>
            <a:pPr algn="ctr"/>
            <a:r>
              <a:rPr lang="ru-RU" sz="4000" dirty="0" smtClean="0">
                <a:solidFill>
                  <a:srgbClr val="000066"/>
                </a:solidFill>
              </a:rPr>
              <a:t> </a:t>
            </a:r>
            <a:endParaRPr lang="ru-RU" sz="4000" dirty="0">
              <a:solidFill>
                <a:srgbClr val="000066"/>
              </a:solidFill>
            </a:endParaRPr>
          </a:p>
          <a:p>
            <a:pPr algn="just"/>
            <a:r>
              <a:rPr lang="ru-RU" sz="4000" dirty="0">
                <a:solidFill>
                  <a:srgbClr val="000066"/>
                </a:solidFill>
              </a:rPr>
              <a:t>Знайте, не бывает моря без волны,</a:t>
            </a:r>
          </a:p>
          <a:p>
            <a:pPr algn="just"/>
            <a:r>
              <a:rPr lang="ru-RU" sz="4000" dirty="0">
                <a:solidFill>
                  <a:srgbClr val="000066"/>
                </a:solidFill>
              </a:rPr>
              <a:t>Шутки – без …, марта – без …,</a:t>
            </a:r>
          </a:p>
          <a:p>
            <a:pPr algn="just"/>
            <a:r>
              <a:rPr lang="ru-RU" sz="4000" dirty="0">
                <a:solidFill>
                  <a:srgbClr val="000066"/>
                </a:solidFill>
              </a:rPr>
              <a:t>Лётчиков – без …, армий – без …,</a:t>
            </a:r>
          </a:p>
          <a:p>
            <a:pPr algn="just"/>
            <a:r>
              <a:rPr lang="ru-RU" sz="4000" dirty="0">
                <a:solidFill>
                  <a:srgbClr val="000066"/>
                </a:solidFill>
              </a:rPr>
              <a:t>Школ – без …, драк – без … 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0" y="548680"/>
            <a:ext cx="9144000" cy="547260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Чего без чего не </a:t>
            </a:r>
            <a:r>
              <a:rPr lang="ru-RU" sz="3600" dirty="0" smtClean="0">
                <a:solidFill>
                  <a:srgbClr val="000066"/>
                </a:solidFill>
              </a:rPr>
              <a:t>бывает </a:t>
            </a:r>
          </a:p>
          <a:p>
            <a:pPr algn="ctr"/>
            <a:r>
              <a:rPr lang="ru-RU" sz="3600" dirty="0" smtClean="0">
                <a:solidFill>
                  <a:srgbClr val="000066"/>
                </a:solidFill>
              </a:rPr>
              <a:t>(М. </a:t>
            </a:r>
            <a:r>
              <a:rPr lang="ru-RU" sz="3600" dirty="0" err="1" smtClean="0">
                <a:solidFill>
                  <a:srgbClr val="000066"/>
                </a:solidFill>
              </a:rPr>
              <a:t>Пляцковский</a:t>
            </a:r>
            <a:r>
              <a:rPr lang="ru-RU" sz="3600" dirty="0" smtClean="0">
                <a:solidFill>
                  <a:srgbClr val="000066"/>
                </a:solidFill>
              </a:rPr>
              <a:t>)</a:t>
            </a:r>
            <a:endParaRPr lang="ru-RU" sz="3600" dirty="0">
              <a:solidFill>
                <a:srgbClr val="000066"/>
              </a:solidFill>
            </a:endParaRPr>
          </a:p>
          <a:p>
            <a:pPr algn="just"/>
            <a:r>
              <a:rPr lang="ru-RU" sz="3200" dirty="0">
                <a:solidFill>
                  <a:srgbClr val="000066"/>
                </a:solidFill>
              </a:rPr>
              <a:t>Знайте, не бывает моря без волны,</a:t>
            </a:r>
          </a:p>
          <a:p>
            <a:pPr algn="just"/>
            <a:r>
              <a:rPr lang="ru-RU" sz="3200" dirty="0">
                <a:solidFill>
                  <a:srgbClr val="000066"/>
                </a:solidFill>
              </a:rPr>
              <a:t>Шутки – </a:t>
            </a:r>
            <a:r>
              <a:rPr lang="ru-RU" sz="3200" dirty="0" smtClean="0">
                <a:solidFill>
                  <a:srgbClr val="000066"/>
                </a:solidFill>
              </a:rPr>
              <a:t>без</a:t>
            </a:r>
            <a:r>
              <a:rPr lang="en-US" sz="3200" dirty="0" smtClean="0">
                <a:solidFill>
                  <a:srgbClr val="000066"/>
                </a:solidFill>
              </a:rPr>
              <a:t> </a:t>
            </a:r>
            <a:r>
              <a:rPr lang="ru-RU" sz="3200" dirty="0" smtClean="0">
                <a:solidFill>
                  <a:srgbClr val="000066"/>
                </a:solidFill>
              </a:rPr>
              <a:t>улыбок, </a:t>
            </a:r>
            <a:r>
              <a:rPr lang="ru-RU" sz="3200" dirty="0">
                <a:solidFill>
                  <a:srgbClr val="000066"/>
                </a:solidFill>
              </a:rPr>
              <a:t>марта – без </a:t>
            </a:r>
            <a:r>
              <a:rPr lang="ru-RU" sz="3200" dirty="0" smtClean="0">
                <a:solidFill>
                  <a:srgbClr val="000066"/>
                </a:solidFill>
              </a:rPr>
              <a:t>весны,</a:t>
            </a:r>
            <a:endParaRPr lang="ru-RU" sz="3200" dirty="0">
              <a:solidFill>
                <a:srgbClr val="000066"/>
              </a:solidFill>
            </a:endParaRPr>
          </a:p>
          <a:p>
            <a:pPr algn="just"/>
            <a:r>
              <a:rPr lang="ru-RU" sz="3200" dirty="0">
                <a:solidFill>
                  <a:srgbClr val="000066"/>
                </a:solidFill>
              </a:rPr>
              <a:t>Лётчиков – без </a:t>
            </a:r>
            <a:r>
              <a:rPr lang="ru-RU" sz="3200" dirty="0" smtClean="0">
                <a:solidFill>
                  <a:srgbClr val="000066"/>
                </a:solidFill>
              </a:rPr>
              <a:t>неба, </a:t>
            </a:r>
            <a:r>
              <a:rPr lang="ru-RU" sz="3200" dirty="0">
                <a:solidFill>
                  <a:srgbClr val="000066"/>
                </a:solidFill>
              </a:rPr>
              <a:t>армий – без </a:t>
            </a:r>
            <a:r>
              <a:rPr lang="ru-RU" sz="3200" dirty="0" smtClean="0">
                <a:solidFill>
                  <a:srgbClr val="000066"/>
                </a:solidFill>
              </a:rPr>
              <a:t>полков,</a:t>
            </a:r>
            <a:endParaRPr lang="ru-RU" sz="3200" dirty="0">
              <a:solidFill>
                <a:srgbClr val="000066"/>
              </a:solidFill>
            </a:endParaRPr>
          </a:p>
          <a:p>
            <a:pPr algn="just"/>
            <a:r>
              <a:rPr lang="ru-RU" sz="3200" dirty="0">
                <a:solidFill>
                  <a:srgbClr val="000066"/>
                </a:solidFill>
              </a:rPr>
              <a:t>Школ – без </a:t>
            </a:r>
            <a:r>
              <a:rPr lang="ru-RU" sz="3200" dirty="0" smtClean="0">
                <a:solidFill>
                  <a:srgbClr val="000066"/>
                </a:solidFill>
              </a:rPr>
              <a:t>переменок, </a:t>
            </a:r>
            <a:r>
              <a:rPr lang="ru-RU" sz="3200" dirty="0">
                <a:solidFill>
                  <a:srgbClr val="000066"/>
                </a:solidFill>
              </a:rPr>
              <a:t>драк – без </a:t>
            </a:r>
            <a:r>
              <a:rPr lang="ru-RU" sz="3200" dirty="0" smtClean="0">
                <a:solidFill>
                  <a:srgbClr val="000066"/>
                </a:solidFill>
              </a:rPr>
              <a:t>синяков </a:t>
            </a:r>
            <a:r>
              <a:rPr lang="ru-RU" sz="3200" dirty="0">
                <a:solidFill>
                  <a:srgbClr val="000066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72321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вальная выноска 4"/>
          <p:cNvSpPr/>
          <p:nvPr/>
        </p:nvSpPr>
        <p:spPr>
          <a:xfrm>
            <a:off x="323528" y="1052736"/>
            <a:ext cx="8280920" cy="4032448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dirty="0">
                <a:solidFill>
                  <a:srgbClr val="660033"/>
                </a:solidFill>
              </a:rPr>
              <a:t>А без чего не бывает рисунка?</a:t>
            </a:r>
          </a:p>
        </p:txBody>
      </p:sp>
      <p:sp>
        <p:nvSpPr>
          <p:cNvPr id="6" name="Овальная выноска 5"/>
          <p:cNvSpPr/>
          <p:nvPr/>
        </p:nvSpPr>
        <p:spPr>
          <a:xfrm>
            <a:off x="143508" y="1052736"/>
            <a:ext cx="8640960" cy="4176464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srgbClr val="660033"/>
                </a:solidFill>
              </a:rPr>
              <a:t>Вы многое назвали, но можете ли назвать самое главное?</a:t>
            </a:r>
          </a:p>
        </p:txBody>
      </p:sp>
    </p:spTree>
    <p:extLst>
      <p:ext uri="{BB962C8B-B14F-4D97-AF65-F5344CB8AC3E}">
        <p14:creationId xmlns:p14="http://schemas.microsoft.com/office/powerpoint/2010/main" val="251456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9458" name="Текст 2"/>
          <p:cNvSpPr>
            <a:spLocks noGrp="1"/>
          </p:cNvSpPr>
          <p:nvPr>
            <p:ph type="body" idx="1"/>
          </p:nvPr>
        </p:nvSpPr>
        <p:spPr>
          <a:xfrm>
            <a:off x="530225" y="1916113"/>
            <a:ext cx="7772400" cy="4681537"/>
          </a:xfrm>
        </p:spPr>
        <p:txBody>
          <a:bodyPr/>
          <a:lstStyle/>
          <a:p>
            <a:pPr algn="ctr" eaLnBrk="1" hangingPunct="1"/>
            <a:endParaRPr lang="ru-RU" dirty="0" smtClean="0"/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r>
              <a:rPr lang="ru-RU" sz="3600" i="1" dirty="0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71550" y="1844824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>
                <a:solidFill>
                  <a:srgbClr val="660033"/>
                </a:solidFill>
              </a:rPr>
              <a:t>Что самое главное в рисунке? </a:t>
            </a:r>
          </a:p>
          <a:p>
            <a:pPr algn="ctr">
              <a:defRPr/>
            </a:pPr>
            <a:r>
              <a:rPr lang="ru-RU" sz="4000" b="1" dirty="0">
                <a:solidFill>
                  <a:srgbClr val="660033"/>
                </a:solidFill>
              </a:rPr>
              <a:t>С помощью чего можно сделать рисунок?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Софья\Downloads\1248849180_pencil-01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63" y="1501786"/>
            <a:ext cx="6552698" cy="5254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827584" y="116632"/>
            <a:ext cx="7704856" cy="15841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0066"/>
                </a:solidFill>
              </a:rPr>
              <a:t>Рассмотрите рисунки и ответьте на вопрос: с помощью чего можно рисовать? </a:t>
            </a:r>
          </a:p>
        </p:txBody>
      </p:sp>
    </p:spTree>
    <p:extLst>
      <p:ext uri="{BB962C8B-B14F-4D97-AF65-F5344CB8AC3E}">
        <p14:creationId xmlns:p14="http://schemas.microsoft.com/office/powerpoint/2010/main" val="2153720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Софья\Downloads\1248849235_pencil-017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62860"/>
            <a:ext cx="6856460" cy="5362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907442" y="153161"/>
            <a:ext cx="7704856" cy="15841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0066"/>
                </a:solidFill>
              </a:rPr>
              <a:t>Рассмотрите рисунки и ответьте на вопрос: с помощью чего можно рисовать? </a:t>
            </a:r>
          </a:p>
        </p:txBody>
      </p:sp>
    </p:spTree>
    <p:extLst>
      <p:ext uri="{BB962C8B-B14F-4D97-AF65-F5344CB8AC3E}">
        <p14:creationId xmlns:p14="http://schemas.microsoft.com/office/powerpoint/2010/main" val="39456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116632"/>
            <a:ext cx="7704856" cy="136815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0066"/>
                </a:solidFill>
              </a:rPr>
              <a:t>Рассмотрите рисунки и ответьте на вопрос: с помощью чего можно рисовать? </a:t>
            </a:r>
          </a:p>
        </p:txBody>
      </p:sp>
      <p:pic>
        <p:nvPicPr>
          <p:cNvPr id="1026" name="Picture 2" descr="C:\Users\msi\Downloads\точки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750" y="1700808"/>
            <a:ext cx="6725376" cy="4973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5126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55576" y="177668"/>
            <a:ext cx="7704856" cy="15841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0066"/>
                </a:solidFill>
              </a:rPr>
              <a:t>Рассмотрите рисунки и ответьте на вопрос: с помощью чего можно рисовать? </a:t>
            </a:r>
          </a:p>
        </p:txBody>
      </p:sp>
      <p:pic>
        <p:nvPicPr>
          <p:cNvPr id="2050" name="Picture 2" descr="C:\Users\msi\Downloads\пятнами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367" y="1847888"/>
            <a:ext cx="5476168" cy="501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4360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395536" y="2204864"/>
            <a:ext cx="8424936" cy="2088232"/>
          </a:xfrm>
          <a:prstGeom prst="wedgeRoundRectCallout">
            <a:avLst>
              <a:gd name="adj1" fmla="val -19897"/>
              <a:gd name="adj2" fmla="val 50433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25000"/>
                  </a:schemeClr>
                </a:solidFill>
              </a:rPr>
              <a:t>Рисовать можно с помощью линий, точек, пятен, штрихов</a:t>
            </a:r>
            <a:endParaRPr lang="ru-RU" sz="3600" b="1" dirty="0">
              <a:solidFill>
                <a:schemeClr val="tx2">
                  <a:lumMod val="25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74" y="2202954"/>
            <a:ext cx="8958459" cy="4464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128774" y="548680"/>
            <a:ext cx="8958459" cy="1440160"/>
          </a:xfrm>
          <a:prstGeom prst="wedgeRoundRectCallout">
            <a:avLst>
              <a:gd name="adj1" fmla="val -20408"/>
              <a:gd name="adj2" fmla="val 46627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2">
                    <a:lumMod val="25000"/>
                  </a:schemeClr>
                </a:solidFill>
              </a:rPr>
              <a:t>Сегодня мы поговорим о </a:t>
            </a:r>
            <a:r>
              <a:rPr lang="ru-RU" sz="2800" b="1" i="1" dirty="0">
                <a:solidFill>
                  <a:schemeClr val="tx2">
                    <a:lumMod val="25000"/>
                  </a:schemeClr>
                </a:solidFill>
              </a:rPr>
              <a:t>линиях.</a:t>
            </a:r>
            <a:r>
              <a:rPr lang="ru-RU" sz="2800" b="1" dirty="0">
                <a:solidFill>
                  <a:schemeClr val="tx2">
                    <a:lumMod val="25000"/>
                  </a:schemeClr>
                </a:solidFill>
              </a:rPr>
              <a:t> Рассмотрите </a:t>
            </a:r>
            <a:r>
              <a:rPr lang="ru-RU" sz="2800" b="1" dirty="0" smtClean="0">
                <a:solidFill>
                  <a:schemeClr val="tx2">
                    <a:lumMod val="25000"/>
                  </a:schemeClr>
                </a:solidFill>
              </a:rPr>
              <a:t>и </a:t>
            </a:r>
            <a:r>
              <a:rPr lang="ru-RU" sz="2800" b="1" dirty="0">
                <a:solidFill>
                  <a:schemeClr val="tx2">
                    <a:lumMod val="25000"/>
                  </a:schemeClr>
                </a:solidFill>
              </a:rPr>
              <a:t>ответьте на вопрос: какие бывают линии?</a:t>
            </a:r>
            <a:endParaRPr lang="ru-RU" sz="2800" b="1" dirty="0">
              <a:solidFill>
                <a:schemeClr val="tx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134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16632"/>
            <a:ext cx="8218112" cy="864095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FFFF66"/>
                </a:solidFill>
                <a:effectLst/>
              </a:rPr>
              <a:t>П. Пикассо. Голубь мира</a:t>
            </a:r>
            <a:endParaRPr lang="ru-RU" sz="4000" dirty="0">
              <a:solidFill>
                <a:srgbClr val="FFFF66"/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052736"/>
            <a:ext cx="5297214" cy="5566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184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260648"/>
            <a:ext cx="3070159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2388" y="260648"/>
            <a:ext cx="4109657" cy="3231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306743"/>
            <a:ext cx="4104456" cy="3248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4394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69667"/>
            <a:ext cx="9144000" cy="247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179512" y="260648"/>
            <a:ext cx="8784976" cy="1728192"/>
          </a:xfrm>
          <a:prstGeom prst="wedgeRoundRectCallout">
            <a:avLst>
              <a:gd name="adj1" fmla="val -8472"/>
              <a:gd name="adj2" fmla="val 95570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b="1" dirty="0">
                <a:solidFill>
                  <a:srgbClr val="002060"/>
                </a:solidFill>
              </a:rPr>
              <a:t>Рассмотрите </a:t>
            </a:r>
            <a:r>
              <a:rPr lang="ru-RU" sz="2400" b="1" dirty="0" smtClean="0">
                <a:solidFill>
                  <a:srgbClr val="002060"/>
                </a:solidFill>
              </a:rPr>
              <a:t>голубей. </a:t>
            </a:r>
            <a:r>
              <a:rPr lang="ru-RU" sz="2400" b="1" dirty="0">
                <a:solidFill>
                  <a:srgbClr val="002060"/>
                </a:solidFill>
              </a:rPr>
              <a:t>Что вас удивляет? Можете ли вы найти начальную и конечную точку линий, которыми сделаны голуби?</a:t>
            </a: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179512" y="260648"/>
            <a:ext cx="8784976" cy="1728192"/>
          </a:xfrm>
          <a:prstGeom prst="wedgeRoundRectCallout">
            <a:avLst>
              <a:gd name="adj1" fmla="val -20399"/>
              <a:gd name="adj2" fmla="val 51477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Такие линии называются </a:t>
            </a:r>
            <a:r>
              <a:rPr lang="ru-RU" sz="3200" b="1" i="1" dirty="0">
                <a:solidFill>
                  <a:srgbClr val="002060"/>
                </a:solidFill>
              </a:rPr>
              <a:t>замкнутыми.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673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940" y="1844824"/>
            <a:ext cx="4021886" cy="4283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858045"/>
            <a:ext cx="4500778" cy="427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0" y="260648"/>
            <a:ext cx="9000770" cy="1296144"/>
          </a:xfrm>
          <a:prstGeom prst="wedgeRoundRectCallou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2060"/>
                </a:solidFill>
              </a:rPr>
              <a:t>Обведите различные линии, стараясь не отрывать руки от бумаги.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-9500" y="260648"/>
            <a:ext cx="9000770" cy="1296144"/>
          </a:xfrm>
          <a:prstGeom prst="wedgeRoundRectCallou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2060"/>
                </a:solidFill>
              </a:rPr>
              <a:t>Опишите линии. На что они похожи? Чем отличаются?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895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963708"/>
            <a:ext cx="4104084" cy="4633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125718" y="197446"/>
            <a:ext cx="9000770" cy="1296144"/>
          </a:xfrm>
          <a:prstGeom prst="wedgeRoundRectCallou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2060"/>
                </a:solidFill>
              </a:rPr>
              <a:t>Обведите различные линии, стараясь не отрывать руки от бумаги.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150870" y="197446"/>
            <a:ext cx="9000770" cy="1296144"/>
          </a:xfrm>
          <a:prstGeom prst="wedgeRoundRectCallou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2060"/>
                </a:solidFill>
              </a:rPr>
              <a:t>Опишите линии. На что они похожи? Чем отличаются?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451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8640"/>
            <a:ext cx="2952328" cy="6530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6280"/>
            <a:ext cx="2955622" cy="6523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6484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9458" name="Текст 2"/>
          <p:cNvSpPr>
            <a:spLocks noGrp="1"/>
          </p:cNvSpPr>
          <p:nvPr>
            <p:ph type="body" idx="1"/>
          </p:nvPr>
        </p:nvSpPr>
        <p:spPr>
          <a:xfrm>
            <a:off x="530225" y="1916113"/>
            <a:ext cx="7772400" cy="4681537"/>
          </a:xfrm>
        </p:spPr>
        <p:txBody>
          <a:bodyPr/>
          <a:lstStyle/>
          <a:p>
            <a:pPr algn="ctr" eaLnBrk="1" hangingPunct="1"/>
            <a:endParaRPr lang="ru-RU" dirty="0" smtClean="0"/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67544" y="2372465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>
                <a:solidFill>
                  <a:srgbClr val="660033"/>
                </a:solidFill>
              </a:rPr>
              <a:t>Что самое главное в рисунке? </a:t>
            </a:r>
          </a:p>
          <a:p>
            <a:pPr algn="ctr">
              <a:defRPr/>
            </a:pPr>
            <a:r>
              <a:rPr lang="ru-RU" sz="4000" b="1" dirty="0">
                <a:solidFill>
                  <a:srgbClr val="660033"/>
                </a:solidFill>
              </a:rPr>
              <a:t>С помощью чего можно сделать рисунок?</a:t>
            </a:r>
          </a:p>
        </p:txBody>
      </p:sp>
    </p:spTree>
    <p:extLst>
      <p:ext uri="{BB962C8B-B14F-4D97-AF65-F5344CB8AC3E}">
        <p14:creationId xmlns:p14="http://schemas.microsoft.com/office/powerpoint/2010/main" val="2881833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38436"/>
            <a:ext cx="5952591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179512" y="0"/>
            <a:ext cx="8784976" cy="1138436"/>
          </a:xfrm>
          <a:prstGeom prst="wedgeRoundRectCallout">
            <a:avLst>
              <a:gd name="adj1" fmla="val -20616"/>
              <a:gd name="adj2" fmla="val 44093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002060"/>
                </a:solidFill>
              </a:rPr>
              <a:t>Выполни узор для коврика и раскрась его цветами радуги.</a:t>
            </a:r>
            <a:endParaRPr lang="ru-RU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174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C00000"/>
                </a:solidFill>
                <a:effectLst/>
              </a:rPr>
              <a:t>Рефлексия</a:t>
            </a:r>
            <a:endParaRPr lang="ru-RU" dirty="0">
              <a:solidFill>
                <a:srgbClr val="C00000"/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388" y="1268413"/>
            <a:ext cx="8713787" cy="5400675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3700" b="1" dirty="0" smtClean="0">
                <a:solidFill>
                  <a:srgbClr val="FFCC00"/>
                </a:solidFill>
              </a:rPr>
              <a:t>Оцените свою работу на уроке:</a:t>
            </a:r>
          </a:p>
          <a:p>
            <a:pPr eaLnBrk="1" hangingPunct="1">
              <a:lnSpc>
                <a:spcPct val="90000"/>
              </a:lnSpc>
            </a:pPr>
            <a:r>
              <a:rPr lang="ru-RU" sz="3700" b="1" dirty="0" smtClean="0">
                <a:solidFill>
                  <a:srgbClr val="FFFF00"/>
                </a:solidFill>
              </a:rPr>
              <a:t>– Что тебе нужно было сделать?</a:t>
            </a:r>
          </a:p>
          <a:p>
            <a:pPr eaLnBrk="1" hangingPunct="1">
              <a:lnSpc>
                <a:spcPct val="90000"/>
              </a:lnSpc>
            </a:pPr>
            <a:r>
              <a:rPr lang="ru-RU" sz="3700" b="1" dirty="0" smtClean="0">
                <a:solidFill>
                  <a:srgbClr val="006600"/>
                </a:solidFill>
              </a:rPr>
              <a:t>– Ты выполнил работу?</a:t>
            </a:r>
          </a:p>
          <a:p>
            <a:pPr eaLnBrk="1" hangingPunct="1">
              <a:lnSpc>
                <a:spcPct val="90000"/>
              </a:lnSpc>
            </a:pPr>
            <a:r>
              <a:rPr lang="ru-RU" sz="3700" b="1" dirty="0" smtClean="0">
                <a:solidFill>
                  <a:srgbClr val="000099"/>
                </a:solidFill>
              </a:rPr>
              <a:t>– Ты выполнил работу самостоятельно или с помощью</a:t>
            </a:r>
            <a:r>
              <a:rPr lang="ru-RU" sz="3700" b="1" dirty="0">
                <a:solidFill>
                  <a:srgbClr val="000099"/>
                </a:solidFill>
              </a:rPr>
              <a:t>?</a:t>
            </a:r>
            <a:r>
              <a:rPr lang="en-US" sz="3700" b="1" dirty="0" smtClean="0">
                <a:solidFill>
                  <a:srgbClr val="000099"/>
                </a:solidFill>
              </a:rPr>
              <a:t> </a:t>
            </a:r>
            <a:r>
              <a:rPr lang="ru-RU" sz="3700" b="1" dirty="0" smtClean="0">
                <a:solidFill>
                  <a:srgbClr val="000099"/>
                </a:solidFill>
              </a:rPr>
              <a:t>С чьей? </a:t>
            </a:r>
          </a:p>
          <a:p>
            <a:pPr eaLnBrk="1" hangingPunct="1">
              <a:lnSpc>
                <a:spcPct val="90000"/>
              </a:lnSpc>
            </a:pPr>
            <a:r>
              <a:rPr lang="ru-RU" sz="3700" b="1" dirty="0" smtClean="0">
                <a:solidFill>
                  <a:srgbClr val="000066"/>
                </a:solidFill>
              </a:rPr>
              <a:t>– Что бы ты хотел изменить в своей работе?</a:t>
            </a:r>
          </a:p>
          <a:p>
            <a:pPr eaLnBrk="1" hangingPunct="1">
              <a:lnSpc>
                <a:spcPct val="90000"/>
              </a:lnSpc>
            </a:pPr>
            <a:r>
              <a:rPr lang="ru-RU" sz="3700" b="1" dirty="0" smtClean="0">
                <a:solidFill>
                  <a:srgbClr val="7030A0"/>
                </a:solidFill>
              </a:rPr>
              <a:t>– Как бы ты оценил свою работу?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AutoNum type="arabicPeriod"/>
            </a:pPr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335764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0"/>
            <a:ext cx="7772400" cy="98072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66"/>
                </a:solidFill>
              </a:rPr>
              <a:t>Домашнее задание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5842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464050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79512" y="1268760"/>
            <a:ext cx="8712968" cy="52565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6000" dirty="0">
                <a:solidFill>
                  <a:srgbClr val="000066"/>
                </a:solidFill>
              </a:rPr>
              <a:t>Принести фломастеры, цветные карандаши, альбом и рабочую тетрадь. </a:t>
            </a:r>
            <a:endParaRPr lang="ru-RU" sz="60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1453</TotalTime>
  <Words>414</Words>
  <Application>Microsoft Office PowerPoint</Application>
  <PresentationFormat>Экран (4:3)</PresentationFormat>
  <Paragraphs>67</Paragraphs>
  <Slides>19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Поток</vt:lpstr>
      <vt:lpstr>Линия и форма.</vt:lpstr>
      <vt:lpstr>Презентация PowerPoint</vt:lpstr>
      <vt:lpstr>Презентация PowerPoint</vt:lpstr>
      <vt:lpstr>Формулирование проблемы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П. Пикассо. Голубь мира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Формулирование проблемы</vt:lpstr>
      <vt:lpstr>Презентация PowerPoint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111</cp:revision>
  <dcterms:created xsi:type="dcterms:W3CDTF">2012-09-17T15:13:52Z</dcterms:created>
  <dcterms:modified xsi:type="dcterms:W3CDTF">2013-10-21T16:52:10Z</dcterms:modified>
</cp:coreProperties>
</file>