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96" r:id="rId3"/>
    <p:sldId id="259" r:id="rId4"/>
    <p:sldId id="297" r:id="rId5"/>
    <p:sldId id="298" r:id="rId6"/>
    <p:sldId id="299" r:id="rId7"/>
    <p:sldId id="300" r:id="rId8"/>
    <p:sldId id="309" r:id="rId9"/>
    <p:sldId id="303" r:id="rId10"/>
    <p:sldId id="304" r:id="rId11"/>
    <p:sldId id="305" r:id="rId12"/>
    <p:sldId id="306" r:id="rId13"/>
    <p:sldId id="307" r:id="rId14"/>
    <p:sldId id="308" r:id="rId15"/>
    <p:sldId id="267" r:id="rId16"/>
    <p:sldId id="268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0033"/>
    <a:srgbClr val="990000"/>
    <a:srgbClr val="FFE06D"/>
    <a:srgbClr val="009900"/>
    <a:srgbClr val="FF9900"/>
    <a:srgbClr val="FFEBA3"/>
    <a:srgbClr val="CCFFCC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21" autoAdjust="0"/>
    <p:restoredTop sz="90127" autoAdjust="0"/>
  </p:normalViewPr>
  <p:slideViewPr>
    <p:cSldViewPr>
      <p:cViewPr>
        <p:scale>
          <a:sx n="100" d="100"/>
          <a:sy n="100" d="100"/>
        </p:scale>
        <p:origin x="-180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E91A0DD-0235-4BC7-BE4A-E200233BB3FA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C9EA89A-22B6-4733-8D41-B1D14EE01F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Фирсов</a:t>
            </a:r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BC476C-373A-4E0D-B87B-B9679A5B521C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D7107-7515-464D-89C1-574839621D8D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9B308-FEBD-4761-BE07-439E16909F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10043-2342-4482-A975-660C74068BA8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4DB37-5137-4B51-B1B3-17316079A3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E77F-2712-4E54-B69B-2D1814F090B8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2F95E-0F6A-44C2-A44B-9F791D99DE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4AADE-0720-4685-BCCB-9C6268514987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7172F-3CCA-476A-B029-BEED7ABCA0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3934A-8723-48F6-8141-566F3ABAFFBE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574DC-0673-4EC5-902E-625F716DB8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1D758-7AC7-4724-B470-CC51DE42DFD6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30485-F72C-43C2-BEB9-FB631B1A85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DE725-8A5F-4E7E-8ECC-6DFE8E74A3BE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65CC8-4FD3-4E2C-B8CD-6C309D8E5F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7A2D5-48B9-4F3B-8AA0-E4799E5A069B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0BFEE-7E61-482C-B91E-F2F7CFB996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AB22F-816A-4509-897A-925F5DB83BB7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B82C3-6F5C-4CDE-B8F7-CD6DEFDB21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13B2F-CB02-4B4C-A175-5656D588349C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FEC98-14A5-45A7-B494-172B040733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50EEE-0570-4B3C-B9AA-0EBB52005829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670AC-EAD3-46F0-93F1-CD3E664A14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38FD8CB-B99A-4D92-830E-D08825DC102F}" type="datetimeFigureOut">
              <a:rPr lang="ru-RU"/>
              <a:pPr>
                <a:defRPr/>
              </a:pPr>
              <a:t>10.09.2013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F58F0D1-3E5B-4EC2-8A4A-D0DAA8ADB3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4040" y="-244624"/>
            <a:ext cx="7851648" cy="122535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66"/>
                </a:solidFill>
              </a:rPr>
              <a:t>Чудо-радуга. Живое письмо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0738" y="5726113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1</a:t>
            </a:r>
            <a:r>
              <a:rPr lang="en-US" sz="2000" smtClean="0">
                <a:solidFill>
                  <a:srgbClr val="000066"/>
                </a:solidFill>
              </a:rPr>
              <a:t>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3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116638" y="6332538"/>
            <a:ext cx="2559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2450" y="1171575"/>
            <a:ext cx="5611813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42926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5" name="Овальная выноска 4"/>
          <p:cNvSpPr/>
          <p:nvPr/>
        </p:nvSpPr>
        <p:spPr>
          <a:xfrm>
            <a:off x="539750" y="1350963"/>
            <a:ext cx="8115300" cy="3240087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dirty="0">
                <a:solidFill>
                  <a:srgbClr val="660033"/>
                </a:solidFill>
              </a:rPr>
              <a:t>Что вас удивляет в названии темы?</a:t>
            </a:r>
          </a:p>
        </p:txBody>
      </p:sp>
      <p:sp>
        <p:nvSpPr>
          <p:cNvPr id="6" name="Овальная выноска 5"/>
          <p:cNvSpPr/>
          <p:nvPr/>
        </p:nvSpPr>
        <p:spPr>
          <a:xfrm>
            <a:off x="539750" y="1350963"/>
            <a:ext cx="8115300" cy="3240087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6000">
                <a:solidFill>
                  <a:srgbClr val="660033"/>
                </a:solidFill>
              </a:rPr>
              <a:t>Какой вопрос у вас возникает?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smtClean="0"/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628800"/>
            <a:ext cx="8352928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002060"/>
                </a:solidFill>
              </a:rPr>
              <a:t>Почему радугу называют чудом?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260648"/>
            <a:ext cx="7992888" cy="158417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Расскажите, что вы знаете </a:t>
            </a:r>
            <a:r>
              <a:rPr lang="ru-RU" sz="3200" dirty="0">
                <a:solidFill>
                  <a:srgbClr val="660033"/>
                </a:solidFill>
              </a:rPr>
              <a:t>о </a:t>
            </a:r>
            <a:r>
              <a:rPr lang="ru-RU" sz="3200" dirty="0">
                <a:solidFill>
                  <a:srgbClr val="660033"/>
                </a:solidFill>
              </a:rPr>
              <a:t>радуге. </a:t>
            </a:r>
            <a:r>
              <a:rPr lang="ru-RU" sz="3200" dirty="0">
                <a:solidFill>
                  <a:srgbClr val="660033"/>
                </a:solidFill>
              </a:rPr>
              <a:t>Почему, как вы думаете, её называют чудом? </a:t>
            </a:r>
          </a:p>
        </p:txBody>
      </p:sp>
      <p:pic>
        <p:nvPicPr>
          <p:cNvPr id="5" name="Picture 6" descr="радуга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9425" y="1954213"/>
            <a:ext cx="5861050" cy="468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5" name="Picture 7" descr="радуга ка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2060575"/>
            <a:ext cx="5062538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060575"/>
            <a:ext cx="4419600" cy="464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395536" y="188639"/>
            <a:ext cx="8352928" cy="17250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rgbClr val="660033"/>
                </a:solidFill>
              </a:rPr>
              <a:t>Рассмотрите два рисунка радуги. На каком из них радуга изображена точнее? Почему?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36036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09528" y="1628800"/>
            <a:ext cx="3269704" cy="4725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Каждый </a:t>
            </a:r>
          </a:p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Охотник </a:t>
            </a:r>
          </a:p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Желает </a:t>
            </a:r>
          </a:p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Знать, </a:t>
            </a:r>
          </a:p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Где </a:t>
            </a:r>
          </a:p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Сидит </a:t>
            </a:r>
          </a:p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Фазан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34680" y="1628800"/>
            <a:ext cx="3269704" cy="4725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C00000"/>
                </a:solidFill>
              </a:rPr>
              <a:t>Каждый </a:t>
            </a:r>
          </a:p>
          <a:p>
            <a:pPr algn="ctr">
              <a:defRPr/>
            </a:pPr>
            <a:r>
              <a:rPr lang="ru-RU" sz="4000" dirty="0">
                <a:solidFill>
                  <a:srgbClr val="FF9900"/>
                </a:solidFill>
              </a:rPr>
              <a:t>Охотник</a:t>
            </a:r>
            <a:r>
              <a:rPr lang="ru-RU" sz="4000" dirty="0"/>
              <a:t> </a:t>
            </a:r>
          </a:p>
          <a:p>
            <a:pPr algn="ctr">
              <a:defRPr/>
            </a:pPr>
            <a:r>
              <a:rPr lang="ru-RU" sz="4000" dirty="0">
                <a:solidFill>
                  <a:srgbClr val="FFFF00"/>
                </a:solidFill>
              </a:rPr>
              <a:t>Желает</a:t>
            </a:r>
            <a:r>
              <a:rPr lang="ru-RU" sz="4000" dirty="0"/>
              <a:t> </a:t>
            </a:r>
          </a:p>
          <a:p>
            <a:pPr algn="ctr">
              <a:defRPr/>
            </a:pPr>
            <a:r>
              <a:rPr lang="ru-RU" sz="4000" dirty="0">
                <a:solidFill>
                  <a:srgbClr val="009900"/>
                </a:solidFill>
              </a:rPr>
              <a:t>Знать, </a:t>
            </a:r>
          </a:p>
          <a:p>
            <a:pPr algn="ctr">
              <a:defRPr/>
            </a:pPr>
            <a:r>
              <a:rPr lang="ru-RU" sz="4000" dirty="0">
                <a:solidFill>
                  <a:srgbClr val="00B0F0"/>
                </a:solidFill>
              </a:rPr>
              <a:t>Где</a:t>
            </a:r>
            <a:r>
              <a:rPr lang="ru-RU" sz="4000" dirty="0"/>
              <a:t> </a:t>
            </a:r>
          </a:p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Сидит </a:t>
            </a:r>
          </a:p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Фазан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323850" y="115888"/>
            <a:ext cx="8569325" cy="1009650"/>
          </a:xfrm>
          <a:prstGeom prst="wedgeRoundRectCallout">
            <a:avLst>
              <a:gd name="adj1" fmla="val -20833"/>
              <a:gd name="adj2" fmla="val 52579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Прочитайте стихотворение </a:t>
            </a:r>
            <a:endParaRPr lang="ru-RU" sz="4000" dirty="0">
              <a:solidFill>
                <a:srgbClr val="660033"/>
              </a:solidFill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23528" y="116632"/>
            <a:ext cx="8568952" cy="136245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3600" b="0">
                <a:solidFill>
                  <a:srgbClr val="660033"/>
                </a:solidFill>
                <a:effectLst/>
              </a:rPr>
              <a:t>Кто из вас догадался, как в нём «зашифрован» порядок цветов радуги?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116632"/>
            <a:ext cx="8568952" cy="1512168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Итак, почему радугу называют чудом?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0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3146425"/>
            <a:ext cx="4533900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13275" y="3146425"/>
            <a:ext cx="4513263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358845" y="404292"/>
            <a:ext cx="8507718" cy="22322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Как вы думаете, на каком изображении природа будет отображена более реалистично, жизненно – на фотографии или на картине?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8845" y="404292"/>
            <a:ext cx="8507718" cy="22322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Теперь что вы скажете? Где более реалистично изображена природа? Почему?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904875"/>
          </a:xfrm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 algn="ctr">
              <a:buFont typeface="Georgia" pitchFamily="18" charset="0"/>
              <a:buNone/>
              <a:defRPr/>
            </a:pPr>
            <a:endParaRPr lang="ru-RU" sz="3600" dirty="0" smtClean="0">
              <a:solidFill>
                <a:srgbClr val="800000"/>
              </a:solidFill>
              <a:effectLst/>
              <a:latin typeface="Arial" charset="0"/>
            </a:endParaRPr>
          </a:p>
        </p:txBody>
      </p:sp>
      <p:sp>
        <p:nvSpPr>
          <p:cNvPr id="113667" name="Rectangle 3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algn="l">
              <a:buFont typeface="Georgia" pitchFamily="18" charset="0"/>
              <a:buNone/>
            </a:pPr>
            <a:r>
              <a:rPr lang="ru-RU" sz="4000" b="1" smtClean="0">
                <a:solidFill>
                  <a:srgbClr val="FFE06D"/>
                </a:solidFill>
                <a:latin typeface="Arial" charset="0"/>
              </a:rPr>
              <a:t>Живопись</a:t>
            </a:r>
            <a:r>
              <a:rPr lang="ru-RU" sz="4000" b="1" smtClean="0">
                <a:solidFill>
                  <a:srgbClr val="800000"/>
                </a:solidFill>
                <a:latin typeface="Arial" charset="0"/>
              </a:rPr>
              <a:t> – «живое письмо»,  искусство изображать человека и мир вокруг него с помощью </a:t>
            </a:r>
            <a:r>
              <a:rPr lang="ru-RU" sz="4000" b="1" smtClean="0">
                <a:solidFill>
                  <a:srgbClr val="FF3300"/>
                </a:solidFill>
                <a:latin typeface="Arial" charset="0"/>
              </a:rPr>
              <a:t>красок</a:t>
            </a:r>
            <a:r>
              <a:rPr lang="ru-RU" sz="4000" b="1" smtClean="0">
                <a:solidFill>
                  <a:srgbClr val="800000"/>
                </a:solidFill>
                <a:latin typeface="Arial" charset="0"/>
              </a:rPr>
              <a:t>. </a:t>
            </a:r>
          </a:p>
        </p:txBody>
      </p:sp>
      <p:sp>
        <p:nvSpPr>
          <p:cNvPr id="2" name="Овальная выноска 1"/>
          <p:cNvSpPr/>
          <p:nvPr/>
        </p:nvSpPr>
        <p:spPr>
          <a:xfrm>
            <a:off x="684213" y="620713"/>
            <a:ext cx="8135937" cy="1368425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800000"/>
                </a:solidFill>
                <a:latin typeface="Arial" charset="0"/>
              </a:rPr>
              <a:t>Кого называют живописцами?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304800" y="404813"/>
            <a:ext cx="8642350" cy="1403350"/>
          </a:xfrm>
          <a:prstGeom prst="wedgeRoundRect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660033"/>
                </a:solidFill>
              </a:rPr>
              <a:t>С помощью чего художники-живописцы создают свои произведения? </a:t>
            </a:r>
          </a:p>
        </p:txBody>
      </p:sp>
      <p:pic>
        <p:nvPicPr>
          <p:cNvPr id="1026" name="Picture 2" descr="C:\Users\msi\Downloads\краск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0225" y="3109913"/>
            <a:ext cx="5651500" cy="353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Текст 5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304800" y="1798638"/>
            <a:ext cx="8642350" cy="1008062"/>
          </a:xfrm>
          <a:prstGeom prst="wedgeRoundRectCallout">
            <a:avLst>
              <a:gd name="adj1" fmla="val -20613"/>
              <a:gd name="adj2" fmla="val 77617"/>
              <a:gd name="adj3" fmla="val 16667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660033"/>
                </a:solidFill>
              </a:rPr>
              <a:t>Почему радугу называют чудом?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539750" y="2133600"/>
            <a:ext cx="7777163" cy="2951163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660033"/>
                </a:solidFill>
              </a:rPr>
              <a:t>«Радугу называют чудом, потому что, во-первых…, во-вторых…, в третьих…»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92088"/>
          </a:xfrm>
        </p:spPr>
        <p:txBody>
          <a:bodyPr/>
          <a:lstStyle/>
          <a:p>
            <a:pPr algn="ctr">
              <a:defRPr/>
            </a:pPr>
            <a:r>
              <a:rPr lang="ru-RU" sz="3600" smtClean="0">
                <a:solidFill>
                  <a:srgbClr val="FFE06D"/>
                </a:solidFill>
                <a:effectLst/>
              </a:rPr>
              <a:t>Продуктивное задание</a:t>
            </a:r>
            <a:endParaRPr lang="ru-RU" sz="3600">
              <a:solidFill>
                <a:srgbClr val="FFE06D"/>
              </a:solidFill>
              <a:effectLst/>
            </a:endParaRPr>
          </a:p>
        </p:txBody>
      </p:sp>
      <p:sp>
        <p:nvSpPr>
          <p:cNvPr id="2560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5603" name="Picture 2" descr="C:\Users\msi\Downloads\радуг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425" y="1412875"/>
            <a:ext cx="8021638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395288" y="549275"/>
            <a:ext cx="8353425" cy="1150938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990000"/>
                </a:solidFill>
              </a:rPr>
              <a:t>Организуем рабочее место</a:t>
            </a:r>
            <a:endParaRPr lang="ru-RU" sz="3200" b="1" dirty="0">
              <a:solidFill>
                <a:srgbClr val="990000"/>
              </a:solidFill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9663" y="1900238"/>
            <a:ext cx="6924675" cy="476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250825" y="476250"/>
            <a:ext cx="8713788" cy="1081088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990000"/>
                </a:solidFill>
              </a:rPr>
              <a:t>Правильно держим кисть</a:t>
            </a:r>
            <a:endParaRPr lang="ru-RU" sz="3600" b="1" dirty="0">
              <a:solidFill>
                <a:srgbClr val="990000"/>
              </a:solidFill>
            </a:endParaRP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1727200"/>
            <a:ext cx="3914775" cy="487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288" y="188913"/>
            <a:ext cx="8443912" cy="13684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660033"/>
                </a:solidFill>
              </a:rPr>
              <a:t>Откройте краски (красную, оранжевую, жёлтую, зелёную, голубую, синюю и фиолетовую</a:t>
            </a:r>
            <a:r>
              <a:rPr lang="ru-RU" sz="2800" b="1" dirty="0">
                <a:solidFill>
                  <a:srgbClr val="660033"/>
                </a:solidFill>
              </a:rPr>
              <a:t>)</a:t>
            </a:r>
            <a:endParaRPr lang="ru-RU" sz="2800" b="1" dirty="0">
              <a:solidFill>
                <a:srgbClr val="660033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7825" y="1557338"/>
            <a:ext cx="8461375" cy="1860550"/>
          </a:xfrm>
          <a:prstGeom prst="roundRect">
            <a:avLst/>
          </a:prstGeom>
          <a:solidFill>
            <a:srgbClr val="FFEBA3"/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660033"/>
                </a:solidFill>
              </a:rPr>
              <a:t>Смочите </a:t>
            </a:r>
            <a:r>
              <a:rPr lang="ru-RU" sz="2400" b="1" dirty="0">
                <a:solidFill>
                  <a:srgbClr val="660033"/>
                </a:solidFill>
              </a:rPr>
              <a:t>кисть, </a:t>
            </a:r>
            <a:r>
              <a:rPr lang="ru-RU" sz="2400" b="1" dirty="0">
                <a:solidFill>
                  <a:srgbClr val="660033"/>
                </a:solidFill>
              </a:rPr>
              <a:t>снимите лишнюю воду, промокнув кисть о губку, наберите кончиком кисти красную краску и проведите широкую дугообразную полосу сверху листа </a:t>
            </a:r>
            <a:r>
              <a:rPr lang="ru-RU" sz="2400" b="1" dirty="0">
                <a:solidFill>
                  <a:srgbClr val="660033"/>
                </a:solidFill>
              </a:rPr>
              <a:t>бумаги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5288" y="3429000"/>
            <a:ext cx="8461375" cy="95567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660033"/>
                </a:solidFill>
              </a:rPr>
              <a:t>И </a:t>
            </a:r>
            <a:r>
              <a:rPr lang="ru-RU" sz="2800" b="1" dirty="0">
                <a:solidFill>
                  <a:srgbClr val="660033"/>
                </a:solidFill>
              </a:rPr>
              <a:t>под красной полосой проведите </a:t>
            </a:r>
            <a:r>
              <a:rPr lang="ru-RU" sz="2800" b="1" dirty="0">
                <a:solidFill>
                  <a:srgbClr val="660033"/>
                </a:solidFill>
              </a:rPr>
              <a:t>оранжевую</a:t>
            </a:r>
            <a:endParaRPr lang="ru-RU" sz="2800" b="1" dirty="0">
              <a:solidFill>
                <a:srgbClr val="660033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8775" y="4384675"/>
            <a:ext cx="8497888" cy="1189038"/>
          </a:xfrm>
          <a:prstGeom prst="roundRect">
            <a:avLst/>
          </a:prstGeom>
          <a:solidFill>
            <a:srgbClr val="FFE06D"/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660033"/>
                </a:solidFill>
              </a:rPr>
              <a:t>Допишите </a:t>
            </a:r>
            <a:r>
              <a:rPr lang="ru-RU" sz="2800" b="1" dirty="0">
                <a:solidFill>
                  <a:srgbClr val="660033"/>
                </a:solidFill>
              </a:rPr>
              <a:t>остальные полосы радуги. Не забывайте каждый раз промывать </a:t>
            </a:r>
            <a:r>
              <a:rPr lang="ru-RU" sz="2800" b="1" dirty="0">
                <a:solidFill>
                  <a:srgbClr val="660033"/>
                </a:solidFill>
              </a:rPr>
              <a:t>кисть</a:t>
            </a:r>
            <a:endParaRPr lang="ru-RU" sz="2800" b="1" dirty="0">
              <a:solidFill>
                <a:srgbClr val="660033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5288" y="5589588"/>
            <a:ext cx="8497887" cy="111601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660033"/>
                </a:solidFill>
              </a:rPr>
              <a:t>Проверьте свою работу по </a:t>
            </a:r>
            <a:r>
              <a:rPr lang="ru-RU" sz="2800" b="1" dirty="0">
                <a:solidFill>
                  <a:srgbClr val="660033"/>
                </a:solidFill>
              </a:rPr>
              <a:t>стишку-подсказке</a:t>
            </a:r>
            <a:endParaRPr lang="ru-RU" sz="2800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Рефлексия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29698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392612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eaLnBrk="1" hangingPunct="1"/>
            <a:r>
              <a:rPr lang="ru-RU" sz="4000" b="1" smtClean="0">
                <a:solidFill>
                  <a:srgbClr val="C00000"/>
                </a:solidFill>
              </a:rPr>
              <a:t>   Я молодец!</a:t>
            </a:r>
          </a:p>
          <a:p>
            <a:pPr eaLnBrk="1" hangingPunct="1"/>
            <a:r>
              <a:rPr lang="ru-RU" sz="4000" b="1" smtClean="0">
                <a:solidFill>
                  <a:srgbClr val="009900"/>
                </a:solidFill>
              </a:rPr>
              <a:t>   Мне нужно ещё поработать.</a:t>
            </a:r>
          </a:p>
          <a:p>
            <a:pPr eaLnBrk="1" hangingPunct="1"/>
            <a:r>
              <a:rPr lang="ru-RU" sz="4000" b="1" smtClean="0">
                <a:solidFill>
                  <a:srgbClr val="000066"/>
                </a:solidFill>
              </a:rPr>
              <a:t>   Сегодня не мой день.</a:t>
            </a:r>
          </a:p>
          <a:p>
            <a:pPr eaLnBrk="1" hangingPunct="1">
              <a:buFont typeface="Wingdings 2" pitchFamily="18" charset="2"/>
              <a:buAutoNum type="arabicPeriod"/>
            </a:pPr>
            <a:endParaRPr lang="ru-RU" smtClean="0"/>
          </a:p>
        </p:txBody>
      </p:sp>
      <p:sp>
        <p:nvSpPr>
          <p:cNvPr id="3" name="Овал 2"/>
          <p:cNvSpPr/>
          <p:nvPr/>
        </p:nvSpPr>
        <p:spPr>
          <a:xfrm>
            <a:off x="217488" y="3032125"/>
            <a:ext cx="503237" cy="504825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217488" y="3724275"/>
            <a:ext cx="503237" cy="504825"/>
          </a:xfrm>
          <a:prstGeom prst="ellipse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17488" y="4437063"/>
            <a:ext cx="503237" cy="50482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0"/>
            <a:ext cx="7772400" cy="98072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Домашнее задание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0722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2060848"/>
            <a:ext cx="7920880" cy="30963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295B60"/>
                </a:solidFill>
              </a:rPr>
              <a:t>Принести рабочую тетрадь, альбом, простой карандаш, ластик, цветные </a:t>
            </a:r>
            <a:r>
              <a:rPr lang="ru-RU" sz="4000" b="1" dirty="0">
                <a:solidFill>
                  <a:srgbClr val="295B60"/>
                </a:solidFill>
              </a:rPr>
              <a:t>карандаши</a:t>
            </a:r>
            <a:endParaRPr lang="ru-RU" sz="4000" b="1" dirty="0">
              <a:solidFill>
                <a:srgbClr val="295B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900</TotalTime>
  <Words>226</Words>
  <Application>Microsoft Office PowerPoint</Application>
  <PresentationFormat>Экран (4:3)</PresentationFormat>
  <Paragraphs>51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Calibri</vt:lpstr>
      <vt:lpstr>Constantia</vt:lpstr>
      <vt:lpstr>Wingdings 2</vt:lpstr>
      <vt:lpstr>Georgia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80</cp:revision>
  <dcterms:created xsi:type="dcterms:W3CDTF">2012-09-17T15:13:52Z</dcterms:created>
  <dcterms:modified xsi:type="dcterms:W3CDTF">2013-09-10T13:39:29Z</dcterms:modified>
</cp:coreProperties>
</file>