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sldIdLst>
    <p:sldId id="256" r:id="rId2"/>
    <p:sldId id="330" r:id="rId3"/>
    <p:sldId id="331" r:id="rId4"/>
    <p:sldId id="259" r:id="rId5"/>
    <p:sldId id="332" r:id="rId6"/>
    <p:sldId id="333" r:id="rId7"/>
    <p:sldId id="334" r:id="rId8"/>
    <p:sldId id="335" r:id="rId9"/>
    <p:sldId id="339" r:id="rId10"/>
    <p:sldId id="329" r:id="rId11"/>
    <p:sldId id="338" r:id="rId12"/>
    <p:sldId id="315" r:id="rId13"/>
    <p:sldId id="268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CC00"/>
    <a:srgbClr val="009900"/>
    <a:srgbClr val="660033"/>
    <a:srgbClr val="990000"/>
    <a:srgbClr val="FFFF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55" autoAdjust="0"/>
    <p:restoredTop sz="89620" autoAdjust="0"/>
  </p:normalViewPr>
  <p:slideViewPr>
    <p:cSldViewPr>
      <p:cViewPr>
        <p:scale>
          <a:sx n="50" d="100"/>
          <a:sy n="50" d="100"/>
        </p:scale>
        <p:origin x="-11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EE7ADEB-F8CC-4A01-AE12-C84DE28E2CEF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52700EA-6B45-4BC6-AD16-A3C728580B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5192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AF18F4-E18D-4FD2-B501-E707E4F28D9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5F158-AC97-495E-821C-834BDE0F109A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848D7-C203-411E-BB0D-8CBB94F62C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21886-827B-45D5-8CA3-3CCC24A41115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7A8EA-D6FE-47D7-BB1C-16934096A9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5993E-EBB1-4818-B7A1-A1A5B3A47DF0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2DF4C-5A06-4F98-991D-59367901F2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B42F0-F1A0-4579-B18F-D43606C3A0A6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B39DA-E687-4D59-9CB7-B0D2986E0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25007-E410-4FF4-AEDD-90A87C78D9ED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87670-DDE0-43C3-9EF4-7446475E68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206C6-2ACD-46A8-8EFA-66B3AFDA1F94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F7F39-5967-4C7F-8AD0-D0EC966324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A626B-2A60-41A3-A412-AAB6AE77DEA4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22F99-883D-4471-B8A1-A3F9403457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E6D90-F0B7-4389-9FA3-A9CEF0E87A33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806E8-3785-4B31-BE9C-47E0CC2F0E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0C86E-EBEE-457B-9F5A-B463E0C4047E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93537A-8704-4BEC-BF65-025E3C0F66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9FA6E-6A80-40AD-B048-9EC875E255F3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ACC62-812A-4DAD-804E-A9B555BB98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0ADE0-1501-4EED-B579-4E4DED331362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CD696-315E-4733-BC48-37DEEA4139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261E6AA-17F8-4920-AFCB-A58E5E4C19D0}" type="datetimeFigureOut">
              <a:rPr lang="ru-RU"/>
              <a:pPr>
                <a:defRPr/>
              </a:pPr>
              <a:t>21.10.2013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316DC4B-A405-48D3-9878-AB8676B68E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-459432"/>
            <a:ext cx="7025236" cy="170080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7200" dirty="0" smtClean="0">
                <a:effectLst/>
              </a:rPr>
              <a:t>Линия и форма.</a:t>
            </a:r>
            <a:endParaRPr lang="ru-RU" sz="2700" dirty="0">
              <a:solidFill>
                <a:srgbClr val="FFFF66"/>
              </a:solidFill>
              <a:effectLst/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5595145"/>
            <a:ext cx="7854950" cy="776287"/>
          </a:xfrm>
        </p:spPr>
        <p:txBody>
          <a:bodyPr/>
          <a:lstStyle/>
          <a:p>
            <a:pPr marR="0" eaLnBrk="1" hangingPunct="1"/>
            <a:r>
              <a:rPr lang="ru-RU" sz="2000" dirty="0" smtClean="0">
                <a:solidFill>
                  <a:srgbClr val="000066"/>
                </a:solidFill>
              </a:rPr>
              <a:t>Изобразительное искусство. </a:t>
            </a:r>
            <a:r>
              <a:rPr lang="en-US" sz="2000" dirty="0" smtClean="0">
                <a:solidFill>
                  <a:srgbClr val="000066"/>
                </a:solidFill>
              </a:rPr>
              <a:t>1-</a:t>
            </a:r>
            <a:r>
              <a:rPr lang="ru-RU" sz="2000" dirty="0" smtClean="0">
                <a:solidFill>
                  <a:srgbClr val="000066"/>
                </a:solidFill>
              </a:rPr>
              <a:t>й класс.</a:t>
            </a:r>
          </a:p>
          <a:p>
            <a:pPr marR="0" eaLnBrk="1" hangingPunct="1"/>
            <a:r>
              <a:rPr lang="ru-RU" sz="2000" dirty="0" smtClean="0">
                <a:solidFill>
                  <a:srgbClr val="000066"/>
                </a:solidFill>
              </a:rPr>
              <a:t>Урок </a:t>
            </a:r>
            <a:r>
              <a:rPr lang="en-US" sz="2000" dirty="0">
                <a:solidFill>
                  <a:srgbClr val="000066"/>
                </a:solidFill>
              </a:rPr>
              <a:t>7</a:t>
            </a:r>
            <a:r>
              <a:rPr lang="ru-RU" sz="2000" dirty="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300192" y="6353176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 dirty="0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 dirty="0">
                <a:solidFill>
                  <a:srgbClr val="002060"/>
                </a:solidFill>
                <a:latin typeface="Constantia" pitchFamily="18" charset="0"/>
              </a:rPr>
              <a:t>«</a:t>
            </a:r>
            <a:r>
              <a:rPr lang="ru-RU" dirty="0" err="1">
                <a:solidFill>
                  <a:srgbClr val="002060"/>
                </a:solidFill>
                <a:latin typeface="Constantia" pitchFamily="18" charset="0"/>
              </a:rPr>
              <a:t>Баласс</a:t>
            </a:r>
            <a:r>
              <a:rPr lang="ru-RU" dirty="0">
                <a:solidFill>
                  <a:srgbClr val="002060"/>
                </a:solidFill>
                <a:latin typeface="Constantia" pitchFamily="18" charset="0"/>
              </a:rPr>
              <a:t>», 2013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3" name="Picture 2" descr="C:\Users\Софья\Downloads\78561951_4475167_File0hfv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4070" y="1700808"/>
            <a:ext cx="646602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sova-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108" y="4442247"/>
            <a:ext cx="2016224" cy="2277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797913"/>
            <a:ext cx="4680520" cy="4918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791580" y="188640"/>
            <a:ext cx="7488832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2060"/>
                </a:solidFill>
              </a:rPr>
              <a:t>Какой линией </a:t>
            </a:r>
            <a:r>
              <a:rPr lang="ru-RU" sz="3600" dirty="0" smtClean="0">
                <a:solidFill>
                  <a:srgbClr val="002060"/>
                </a:solidFill>
              </a:rPr>
              <a:t>нарисован </a:t>
            </a:r>
            <a:r>
              <a:rPr lang="ru-RU" sz="3600" dirty="0" smtClean="0">
                <a:solidFill>
                  <a:srgbClr val="002060"/>
                </a:solidFill>
              </a:rPr>
              <a:t>голубь мира П. Пикассо?</a:t>
            </a:r>
            <a:endParaRPr lang="ru-RU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071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689" y="2060848"/>
            <a:ext cx="5595376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C:\Users\Софья\Pictures\gb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689" y="4437112"/>
            <a:ext cx="5595376" cy="208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791580" y="188640"/>
            <a:ext cx="7488832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2060"/>
                </a:solidFill>
              </a:rPr>
              <a:t>Какой линией </a:t>
            </a:r>
            <a:r>
              <a:rPr lang="ru-RU" sz="3600" dirty="0" smtClean="0">
                <a:solidFill>
                  <a:srgbClr val="002060"/>
                </a:solidFill>
              </a:rPr>
              <a:t>нарисованы </a:t>
            </a:r>
            <a:r>
              <a:rPr lang="ru-RU" sz="3600" dirty="0" smtClean="0">
                <a:solidFill>
                  <a:srgbClr val="002060"/>
                </a:solidFill>
              </a:rPr>
              <a:t>голуби П. Пикассо?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93490" y="188640"/>
            <a:ext cx="7488832" cy="144016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002060"/>
                </a:solidFill>
              </a:rPr>
              <a:t>Одинаковы ли голуби по форме, по характеру?</a:t>
            </a:r>
            <a:endParaRPr lang="ru-RU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790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4681537"/>
          </a:xfrm>
        </p:spPr>
        <p:txBody>
          <a:bodyPr/>
          <a:lstStyle/>
          <a:p>
            <a:pPr algn="ctr" eaLnBrk="1" hangingPunct="1"/>
            <a:endParaRPr lang="ru-RU" dirty="0" smtClean="0"/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r>
              <a:rPr lang="ru-RU" sz="36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162880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b="1" dirty="0">
                <a:solidFill>
                  <a:srgbClr val="660033"/>
                </a:solidFill>
              </a:rPr>
              <a:t>Как с помощью линии передать форму, характер?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715851"/>
            <a:ext cx="4104456" cy="4997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971600" y="116632"/>
            <a:ext cx="7128792" cy="145520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2060"/>
                </a:solidFill>
              </a:rPr>
              <a:t>Что изображено на </a:t>
            </a:r>
            <a:r>
              <a:rPr lang="ru-RU" sz="4000" dirty="0" smtClean="0">
                <a:solidFill>
                  <a:srgbClr val="002060"/>
                </a:solidFill>
              </a:rPr>
              <a:t>рисунке А. Матисса?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91072" y="116632"/>
            <a:ext cx="7128792" cy="145520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2060"/>
                </a:solidFill>
              </a:rPr>
              <a:t>Какое настроение передано в рисунке?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5536" y="124276"/>
            <a:ext cx="8352928" cy="145520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2060"/>
                </a:solidFill>
              </a:rPr>
              <a:t>Какие линии использовал художник, чтобы передать форму </a:t>
            </a:r>
            <a:r>
              <a:rPr lang="ru-RU" sz="2800" dirty="0" smtClean="0">
                <a:solidFill>
                  <a:srgbClr val="002060"/>
                </a:solidFill>
              </a:rPr>
              <a:t>цветов</a:t>
            </a:r>
            <a:r>
              <a:rPr lang="ru-RU" sz="2800" dirty="0">
                <a:solidFill>
                  <a:srgbClr val="002060"/>
                </a:solidFill>
              </a:rPr>
              <a:t>, листьев, </a:t>
            </a:r>
            <a:r>
              <a:rPr lang="ru-RU" sz="2800" dirty="0" smtClean="0">
                <a:solidFill>
                  <a:srgbClr val="002060"/>
                </a:solidFill>
              </a:rPr>
              <a:t>вазы?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11560" y="91530"/>
            <a:ext cx="7488832" cy="145520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2060"/>
                </a:solidFill>
              </a:rPr>
              <a:t>Какая музыка подойдёт к рисунку?</a:t>
            </a:r>
          </a:p>
        </p:txBody>
      </p:sp>
    </p:spTree>
    <p:extLst>
      <p:ext uri="{BB962C8B-B14F-4D97-AF65-F5344CB8AC3E}">
        <p14:creationId xmlns:p14="http://schemas.microsoft.com/office/powerpoint/2010/main" val="3070577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747135"/>
            <a:ext cx="3168352" cy="4970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971600" y="116632"/>
            <a:ext cx="7128792" cy="145520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2060"/>
                </a:solidFill>
              </a:rPr>
              <a:t>Что изображено на </a:t>
            </a:r>
            <a:r>
              <a:rPr lang="ru-RU" sz="4000" dirty="0" smtClean="0">
                <a:solidFill>
                  <a:srgbClr val="002060"/>
                </a:solidFill>
              </a:rPr>
              <a:t>рисунке Л. </a:t>
            </a:r>
            <a:r>
              <a:rPr lang="ru-RU" sz="4000" dirty="0" err="1" smtClean="0">
                <a:solidFill>
                  <a:srgbClr val="002060"/>
                </a:solidFill>
              </a:rPr>
              <a:t>Дурасова</a:t>
            </a:r>
            <a:r>
              <a:rPr lang="ru-RU" sz="4000" dirty="0" smtClean="0">
                <a:solidFill>
                  <a:srgbClr val="002060"/>
                </a:solidFill>
              </a:rPr>
              <a:t>?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05996" y="116632"/>
            <a:ext cx="7128792" cy="145520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2060"/>
                </a:solidFill>
              </a:rPr>
              <a:t>Какое настроение передано в рисунке?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5536" y="131371"/>
            <a:ext cx="8424936" cy="145520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2060"/>
                </a:solidFill>
              </a:rPr>
              <a:t>Какие линии использовал художник, чтобы передать форму </a:t>
            </a:r>
            <a:r>
              <a:rPr lang="ru-RU" sz="2800" dirty="0" smtClean="0">
                <a:solidFill>
                  <a:srgbClr val="002060"/>
                </a:solidFill>
              </a:rPr>
              <a:t>дерева</a:t>
            </a:r>
            <a:r>
              <a:rPr lang="ru-RU" sz="2800" dirty="0">
                <a:solidFill>
                  <a:srgbClr val="002060"/>
                </a:solidFill>
              </a:rPr>
              <a:t>, </a:t>
            </a:r>
            <a:r>
              <a:rPr lang="ru-RU" sz="2800" dirty="0" smtClean="0">
                <a:solidFill>
                  <a:srgbClr val="002060"/>
                </a:solidFill>
              </a:rPr>
              <a:t>ёжика?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15616" y="133653"/>
            <a:ext cx="7704856" cy="145520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2060"/>
                </a:solidFill>
              </a:rPr>
              <a:t>Какая музыка подойдёт к рисунку?</a:t>
            </a:r>
          </a:p>
        </p:txBody>
      </p:sp>
    </p:spTree>
    <p:extLst>
      <p:ext uri="{BB962C8B-B14F-4D97-AF65-F5344CB8AC3E}">
        <p14:creationId xmlns:p14="http://schemas.microsoft.com/office/powerpoint/2010/main" val="842640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73151"/>
            <a:ext cx="5083074" cy="4846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971600" y="116632"/>
            <a:ext cx="7128792" cy="145520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2060"/>
                </a:solidFill>
              </a:rPr>
              <a:t>Что изображено на рисунке?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72448" y="116632"/>
            <a:ext cx="7128792" cy="145520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2060"/>
                </a:solidFill>
              </a:rPr>
              <a:t>Какое настроение передано в рисунке?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4808" y="116631"/>
            <a:ext cx="7128792" cy="145520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2060"/>
                </a:solidFill>
              </a:rPr>
              <a:t>Какие линии использовал художник, чтобы передать форму </a:t>
            </a:r>
            <a:r>
              <a:rPr lang="ru-RU" sz="2800" dirty="0" smtClean="0">
                <a:solidFill>
                  <a:srgbClr val="002060"/>
                </a:solidFill>
              </a:rPr>
              <a:t>голубя</a:t>
            </a:r>
            <a:r>
              <a:rPr lang="ru-RU" sz="2800" dirty="0">
                <a:solidFill>
                  <a:srgbClr val="002060"/>
                </a:solidFill>
              </a:rPr>
              <a:t>, </a:t>
            </a:r>
            <a:r>
              <a:rPr lang="ru-RU" sz="2800" dirty="0" smtClean="0">
                <a:solidFill>
                  <a:srgbClr val="002060"/>
                </a:solidFill>
              </a:rPr>
              <a:t>оружия?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943905" y="116632"/>
            <a:ext cx="7128792" cy="145520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2060"/>
                </a:solidFill>
              </a:rPr>
              <a:t>Какая музыка подойдёт к рисунку?</a:t>
            </a:r>
          </a:p>
        </p:txBody>
      </p:sp>
    </p:spTree>
    <p:extLst>
      <p:ext uri="{BB962C8B-B14F-4D97-AF65-F5344CB8AC3E}">
        <p14:creationId xmlns:p14="http://schemas.microsoft.com/office/powerpoint/2010/main" val="3386870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268760"/>
            <a:ext cx="2772975" cy="5545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68760"/>
            <a:ext cx="2808312" cy="5597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179512" y="116632"/>
            <a:ext cx="8784976" cy="1152128"/>
          </a:xfrm>
          <a:prstGeom prst="wedgeRoundRectCallout">
            <a:avLst>
              <a:gd name="adj1" fmla="val -20388"/>
              <a:gd name="adj2" fmla="val 49272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000066"/>
                </a:solidFill>
              </a:rPr>
              <a:t>Какими линиями нарисованы животные?</a:t>
            </a:r>
            <a:endParaRPr lang="ru-RU" sz="3600" dirty="0">
              <a:solidFill>
                <a:srgbClr val="000066"/>
              </a:solidFill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202804" y="116632"/>
            <a:ext cx="8784976" cy="1152128"/>
          </a:xfrm>
          <a:prstGeom prst="wedgeRoundRectCallout">
            <a:avLst>
              <a:gd name="adj1" fmla="val -20388"/>
              <a:gd name="adj2" fmla="val 49272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000066"/>
                </a:solidFill>
              </a:rPr>
              <a:t>Обведи и раскрась животных.</a:t>
            </a:r>
            <a:endParaRPr lang="ru-RU" sz="36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497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756" y="690703"/>
            <a:ext cx="2762250" cy="574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702247"/>
            <a:ext cx="2771775" cy="5732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179512" y="116632"/>
            <a:ext cx="8784976" cy="585615"/>
          </a:xfrm>
          <a:prstGeom prst="wedgeRoundRectCallout">
            <a:avLst>
              <a:gd name="adj1" fmla="val -20388"/>
              <a:gd name="adj2" fmla="val 49272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000066"/>
                </a:solidFill>
              </a:rPr>
              <a:t>Раскрась рисунок. </a:t>
            </a:r>
            <a:endParaRPr lang="ru-RU" sz="36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07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9458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4681537"/>
          </a:xfrm>
        </p:spPr>
        <p:txBody>
          <a:bodyPr/>
          <a:lstStyle/>
          <a:p>
            <a:pPr algn="ctr" eaLnBrk="1" hangingPunct="1"/>
            <a:endParaRPr lang="ru-RU" dirty="0" smtClean="0"/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  <a:p>
            <a:pPr algn="ctr" eaLnBrk="1" hangingPunct="1"/>
            <a:endParaRPr lang="ru-RU" sz="3600" i="1" dirty="0" smtClean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67544" y="2372465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b="1" dirty="0">
                <a:solidFill>
                  <a:srgbClr val="660033"/>
                </a:solidFill>
              </a:rPr>
              <a:t>Как с помощью линии передать форму, характер?</a:t>
            </a:r>
          </a:p>
        </p:txBody>
      </p:sp>
    </p:spTree>
    <p:extLst>
      <p:ext uri="{BB962C8B-B14F-4D97-AF65-F5344CB8AC3E}">
        <p14:creationId xmlns:p14="http://schemas.microsoft.com/office/powerpoint/2010/main" val="2881833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390" y="1340768"/>
            <a:ext cx="2449615" cy="5093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1340767"/>
            <a:ext cx="2463012" cy="5093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179512" y="116631"/>
            <a:ext cx="8784976" cy="1224135"/>
          </a:xfrm>
          <a:prstGeom prst="wedgeRoundRectCallout">
            <a:avLst>
              <a:gd name="adj1" fmla="val -20388"/>
              <a:gd name="adj2" fmla="val 49272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000066"/>
                </a:solidFill>
              </a:rPr>
              <a:t>Придумай и нарисуй сценку с животными, используя разные виды линий.</a:t>
            </a:r>
            <a:endParaRPr lang="ru-RU" sz="32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89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C00000"/>
                </a:solidFill>
                <a:effectLst/>
              </a:rPr>
              <a:t>Рефлексия</a:t>
            </a:r>
            <a:endParaRPr lang="ru-RU" dirty="0">
              <a:solidFill>
                <a:srgbClr val="C00000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388" y="1268413"/>
            <a:ext cx="8713787" cy="5400675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ru-RU" sz="3700" b="1" dirty="0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algn="ctr" eaLnBrk="1" hangingPunct="1">
              <a:lnSpc>
                <a:spcPct val="90000"/>
              </a:lnSpc>
            </a:pPr>
            <a:endParaRPr lang="ru-RU" sz="3700" b="1" dirty="0">
              <a:solidFill>
                <a:srgbClr val="FFCC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sz="3700" b="1" dirty="0" smtClean="0">
                <a:solidFill>
                  <a:srgbClr val="FF0000"/>
                </a:solidFill>
              </a:rPr>
              <a:t>         </a:t>
            </a:r>
            <a:r>
              <a:rPr lang="ru-RU" sz="5400" b="1" dirty="0" smtClean="0">
                <a:solidFill>
                  <a:srgbClr val="FF0000"/>
                </a:solidFill>
              </a:rPr>
              <a:t>Я молодец</a:t>
            </a:r>
          </a:p>
          <a:p>
            <a:pPr eaLnBrk="1" hangingPunct="1">
              <a:lnSpc>
                <a:spcPct val="90000"/>
              </a:lnSpc>
            </a:pPr>
            <a:r>
              <a:rPr lang="ru-RU" sz="4400" b="1" dirty="0" smtClean="0">
                <a:solidFill>
                  <a:srgbClr val="00B050"/>
                </a:solidFill>
              </a:rPr>
              <a:t>       </a:t>
            </a:r>
            <a:r>
              <a:rPr lang="ru-RU" sz="4400" b="1" dirty="0" smtClean="0">
                <a:solidFill>
                  <a:srgbClr val="00CC00"/>
                </a:solidFill>
              </a:rPr>
              <a:t>Мне нужно еще поработать</a:t>
            </a:r>
          </a:p>
          <a:p>
            <a:pPr eaLnBrk="1" hangingPunct="1">
              <a:lnSpc>
                <a:spcPct val="90000"/>
              </a:lnSpc>
            </a:pPr>
            <a:r>
              <a:rPr lang="ru-RU" sz="4800" b="1" dirty="0" smtClean="0">
                <a:solidFill>
                  <a:srgbClr val="000066"/>
                </a:solidFill>
              </a:rPr>
              <a:t>       Сегодня не мой день</a:t>
            </a:r>
            <a:endParaRPr lang="ru-RU" sz="4800" b="1" dirty="0">
              <a:solidFill>
                <a:srgbClr val="000066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ru-RU" sz="3600" dirty="0" smtClean="0">
              <a:solidFill>
                <a:srgbClr val="FF000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67719" y="2636912"/>
            <a:ext cx="648072" cy="64807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67719" y="3465004"/>
            <a:ext cx="648072" cy="648072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68726" y="4293096"/>
            <a:ext cx="648072" cy="648072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764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0"/>
            <a:ext cx="7772400" cy="98072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66"/>
                </a:solidFill>
              </a:rPr>
              <a:t>Домашнее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5842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464050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9512" y="1268760"/>
            <a:ext cx="8712968" cy="52565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5400" dirty="0">
                <a:solidFill>
                  <a:srgbClr val="000066"/>
                </a:solidFill>
              </a:rPr>
              <a:t>Принести цветную бумагу, кальку, ножницы, клей, рабочую тетрадь, карандаш, линейку, фломастеры.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1473</TotalTime>
  <Words>237</Words>
  <Application>Microsoft Office PowerPoint</Application>
  <PresentationFormat>Экран (4:3)</PresentationFormat>
  <Paragraphs>45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Линия и форма.</vt:lpstr>
      <vt:lpstr>Презентация PowerPoint</vt:lpstr>
      <vt:lpstr>Презентация PowerPoint</vt:lpstr>
      <vt:lpstr>Формулирование проблемы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Формулирование проблемы</vt:lpstr>
      <vt:lpstr>Презентация PowerPoint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116</cp:revision>
  <dcterms:created xsi:type="dcterms:W3CDTF">2012-09-17T15:13:52Z</dcterms:created>
  <dcterms:modified xsi:type="dcterms:W3CDTF">2013-10-21T18:05:16Z</dcterms:modified>
</cp:coreProperties>
</file>