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256" r:id="rId2"/>
    <p:sldId id="329" r:id="rId3"/>
    <p:sldId id="387" r:id="rId4"/>
    <p:sldId id="385" r:id="rId5"/>
    <p:sldId id="388" r:id="rId6"/>
    <p:sldId id="390" r:id="rId7"/>
    <p:sldId id="391" r:id="rId8"/>
    <p:sldId id="392" r:id="rId9"/>
    <p:sldId id="389" r:id="rId10"/>
    <p:sldId id="352" r:id="rId11"/>
    <p:sldId id="384" r:id="rId12"/>
    <p:sldId id="375" r:id="rId13"/>
    <p:sldId id="350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660033"/>
    <a:srgbClr val="990000"/>
    <a:srgbClr val="009900"/>
    <a:srgbClr val="00CC00"/>
    <a:srgbClr val="FF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538" autoAdjust="0"/>
    <p:restoredTop sz="89620" autoAdjust="0"/>
  </p:normalViewPr>
  <p:slideViewPr>
    <p:cSldViewPr>
      <p:cViewPr>
        <p:scale>
          <a:sx n="70" d="100"/>
          <a:sy n="70" d="100"/>
        </p:scale>
        <p:origin x="-762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DB41DD4-54D8-489D-BB6D-459DCCB75838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207ADDA-2E66-4877-B06E-F1773B84B8A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86592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A0D848-E85A-4B4A-9B4C-C58EDF21D84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B9A5E-F088-40A8-9179-82E87AD9BCF3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3FEAE-8B73-4ABA-8E84-2211E5A6978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D78B4-EABD-4C15-AE54-2D3B49DC72B7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1FD5D-0C9E-4CE7-A33A-C3D9347B93F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CA6E4-60DB-449D-BFBE-3EE875AAA96C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795DF-1F79-431A-82F7-2B7B77BEF73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0856C-B5B4-4739-ACC7-8F2B229D9176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EB06F-F05C-4296-8D38-0B8F7695072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41794-4850-4763-B388-D2D7E500BA37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3951A-E397-4D27-9817-BFE11EBEF02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9C2EA-3B80-4FB9-BE4F-BD8BC94279B2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995CC-340D-42AF-9DFB-D3F77CFA05D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CCED4-F106-4EB0-A14B-2AA49A99699B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BEDE3-94F3-4C7D-BEBD-FF39D5EF33F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78B8B-F0A3-4974-A6EE-368DE4AA1909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2ED6B-2973-46BA-BE56-A5725B25A9A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D1BDA-C9EE-48A3-B152-2224A1A22A09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22D68-7709-4A9A-BE9A-FF29AE48427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A0457-9E27-4854-AA02-92A6FA50DF8E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D85EF-A659-4A7B-87D6-44506252A84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23FC5-9770-4E94-ACAB-D7F09A5C79BC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45DAC-0247-4FB1-89B1-83BF791F20A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8F52EB0-8DD7-413E-9660-12B0F944E974}" type="datetimeFigureOut">
              <a:rPr lang="ru-RU"/>
              <a:pPr>
                <a:defRPr/>
              </a:pPr>
              <a:t>03.12.2013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A8EE144-995D-4A8B-B31E-F54B45F590A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7980" y="260648"/>
            <a:ext cx="8297496" cy="2132856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dirty="0">
                <a:effectLst/>
              </a:rPr>
              <a:t>Геометрический орнамент. Как получаются разные орнаменты?</a:t>
            </a:r>
            <a:endParaRPr lang="ru-RU" sz="4800" dirty="0">
              <a:solidFill>
                <a:srgbClr val="FFFF66"/>
              </a:solidFill>
              <a:effectLst/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595938"/>
            <a:ext cx="7854950" cy="776287"/>
          </a:xfrm>
        </p:spPr>
        <p:txBody>
          <a:bodyPr/>
          <a:lstStyle/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Изобразительное искусство. </a:t>
            </a:r>
            <a:r>
              <a:rPr lang="en-US" sz="2000" smtClean="0">
                <a:solidFill>
                  <a:srgbClr val="000066"/>
                </a:solidFill>
              </a:rPr>
              <a:t>1-</a:t>
            </a:r>
            <a:r>
              <a:rPr lang="ru-RU" sz="2000" smtClean="0">
                <a:solidFill>
                  <a:srgbClr val="000066"/>
                </a:solidFill>
              </a:rPr>
              <a:t>й класс.</a:t>
            </a:r>
          </a:p>
          <a:p>
            <a:pPr marR="0" eaLnBrk="1" hangingPunct="1"/>
            <a:r>
              <a:rPr lang="ru-RU" sz="2000" smtClean="0">
                <a:solidFill>
                  <a:srgbClr val="000066"/>
                </a:solidFill>
              </a:rPr>
              <a:t>Урок </a:t>
            </a:r>
            <a:r>
              <a:rPr lang="en-US" sz="2000" smtClean="0">
                <a:solidFill>
                  <a:srgbClr val="000066"/>
                </a:solidFill>
              </a:rPr>
              <a:t>1</a:t>
            </a:r>
            <a:r>
              <a:rPr lang="ru-RU" sz="2000" smtClean="0">
                <a:solidFill>
                  <a:srgbClr val="000066"/>
                </a:solidFill>
              </a:rPr>
              <a:t>3</a:t>
            </a:r>
            <a:r>
              <a:rPr lang="ru-RU" sz="2000" smtClean="0">
                <a:solidFill>
                  <a:srgbClr val="000066"/>
                </a:solidFill>
                <a:latin typeface="Arial" charset="0"/>
              </a:rPr>
              <a:t>.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6300788" y="6353175"/>
            <a:ext cx="255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2013</a:t>
            </a:r>
            <a:r>
              <a:rPr lang="ru-RU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14340" name="Picture 2" descr="C:\Users\Софья\Desktop\d1e16743731-materialy-dlya-tvorchestva-tkani-so-slavyanskim-n66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2420938"/>
            <a:ext cx="5545138" cy="316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sova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538" y="4441825"/>
            <a:ext cx="2016125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r>
              <a:rPr lang="ru-RU" sz="3600" i="1" smtClean="0">
                <a:solidFill>
                  <a:srgbClr val="002060"/>
                </a:solidFill>
              </a:rPr>
              <a:t>Возможны другие варианты проблемного вопроса</a:t>
            </a:r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6600" dirty="0">
                <a:solidFill>
                  <a:srgbClr val="000066"/>
                </a:solidFill>
                <a:latin typeface="+mj-lt"/>
              </a:rPr>
              <a:t>Как создавать разные узоры?</a:t>
            </a:r>
            <a:endParaRPr lang="ru-RU" sz="4400" b="1" dirty="0">
              <a:solidFill>
                <a:srgbClr val="660033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4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1773238"/>
            <a:ext cx="3024187" cy="491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1766888"/>
            <a:ext cx="3024187" cy="491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467544" y="188640"/>
            <a:ext cx="8136904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solidFill>
                  <a:srgbClr val="000066"/>
                </a:solidFill>
              </a:rPr>
              <a:t>Можно ли назвать эти узоры орнаментами? Почему?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188640"/>
            <a:ext cx="8136904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solidFill>
                  <a:srgbClr val="000066"/>
                </a:solidFill>
              </a:rPr>
              <a:t>Из каких элементов (частей, деталей) состоят узоры?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67544" y="191465"/>
            <a:ext cx="8136904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solidFill>
                  <a:srgbClr val="000066"/>
                </a:solidFill>
              </a:rPr>
              <a:t>К какому типу орнамента они относятся?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43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51520" y="389818"/>
            <a:ext cx="8568952" cy="16561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5400" dirty="0">
                <a:solidFill>
                  <a:srgbClr val="000066"/>
                </a:solidFill>
              </a:rPr>
              <a:t>Что вы видите на </a:t>
            </a:r>
            <a:r>
              <a:rPr lang="ru-RU" sz="5400" dirty="0" smtClean="0">
                <a:solidFill>
                  <a:srgbClr val="000066"/>
                </a:solidFill>
              </a:rPr>
              <a:t>рисунках?</a:t>
            </a:r>
            <a:endParaRPr lang="ru-RU" sz="5400" dirty="0">
              <a:solidFill>
                <a:srgbClr val="000066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5928" y="419793"/>
            <a:ext cx="8568952" cy="16561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800" dirty="0">
                <a:solidFill>
                  <a:srgbClr val="000066"/>
                </a:solidFill>
              </a:rPr>
              <a:t>Из каких фигур состоит орнамент?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51520" y="389818"/>
            <a:ext cx="8568952" cy="16561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4400" dirty="0">
                <a:solidFill>
                  <a:srgbClr val="000066"/>
                </a:solidFill>
              </a:rPr>
              <a:t>Чем отличаются элементы орнамента на рисунках а, б, в, г?</a:t>
            </a:r>
          </a:p>
        </p:txBody>
      </p:sp>
      <p:pic>
        <p:nvPicPr>
          <p:cNvPr id="1844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287588"/>
            <a:ext cx="792797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458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539750" y="1628775"/>
            <a:ext cx="7993063" cy="3313113"/>
          </a:xfrm>
          <a:prstGeom prst="wedgeRoundRectCallout">
            <a:avLst>
              <a:gd name="adj1" fmla="val -20241"/>
              <a:gd name="adj2" fmla="val 47745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800" b="1">
                <a:solidFill>
                  <a:srgbClr val="324043"/>
                </a:solidFill>
                <a:latin typeface="Calibri" pitchFamily="34" charset="0"/>
              </a:rPr>
              <a:t>Рассмотрите рисунки-схемы, выберите одну из них и выполните орнамент в альбоме, используя вместо треугольника другую геометрическую фигуру, например полукруг, трапецию.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260350"/>
            <a:ext cx="7851775" cy="1008063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0482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395288" y="620713"/>
            <a:ext cx="8137525" cy="1295400"/>
          </a:xfrm>
          <a:prstGeom prst="wedgeRoundRectCallout">
            <a:avLst>
              <a:gd name="adj1" fmla="val -20252"/>
              <a:gd name="adj2" fmla="val 4936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000066"/>
                </a:solidFill>
                <a:latin typeface="+mj-lt"/>
              </a:rPr>
              <a:t>Повторяется одна пара треугольников.</a:t>
            </a:r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7613" y="2636838"/>
            <a:ext cx="6491287" cy="313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506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611188" y="490538"/>
            <a:ext cx="7848600" cy="1382712"/>
          </a:xfrm>
          <a:prstGeom prst="wedgeRoundRectCallout">
            <a:avLst>
              <a:gd name="adj1" fmla="val -20030"/>
              <a:gd name="adj2" fmla="val 50558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000066"/>
                </a:solidFill>
                <a:latin typeface="+mj-lt"/>
              </a:rPr>
              <a:t>Повторяются две пары треугольников.</a:t>
            </a: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1989138"/>
            <a:ext cx="435610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6925" y="4292600"/>
            <a:ext cx="4470400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2530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395288" y="476250"/>
            <a:ext cx="8208962" cy="1584325"/>
          </a:xfrm>
          <a:prstGeom prst="wedgeRoundRectCallout">
            <a:avLst>
              <a:gd name="adj1" fmla="val -19465"/>
              <a:gd name="adj2" fmla="val 50558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000066"/>
                </a:solidFill>
                <a:latin typeface="+mj-lt"/>
              </a:rPr>
              <a:t>Пары треугольников расположены не в линию, а в центре квадрата.</a:t>
            </a: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73325" y="2205038"/>
            <a:ext cx="4697413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3554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188" y="995363"/>
            <a:ext cx="4151312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995363"/>
            <a:ext cx="4419600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2250" y="3940175"/>
            <a:ext cx="4681538" cy="200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3462338"/>
            <a:ext cx="34480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60350"/>
            <a:ext cx="7772400" cy="93662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962025" y="5084763"/>
            <a:ext cx="7340600" cy="2044700"/>
          </a:xfrm>
        </p:spPr>
        <p:txBody>
          <a:bodyPr/>
          <a:lstStyle/>
          <a:p>
            <a:pPr algn="ctr" eaLnBrk="1" hangingPunct="1"/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9754" y="1988840"/>
            <a:ext cx="8352928" cy="2756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6600" dirty="0">
                <a:solidFill>
                  <a:srgbClr val="000066"/>
                </a:solidFill>
                <a:latin typeface="+mj-lt"/>
              </a:rPr>
              <a:t>Как создавать разные узоры?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775" cy="1828800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5602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/>
            <a:endParaRPr lang="ru-RU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1850" y="1268413"/>
            <a:ext cx="2452688" cy="547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4538" y="1268413"/>
            <a:ext cx="2476500" cy="548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395288" y="188913"/>
            <a:ext cx="8497887" cy="936625"/>
          </a:xfrm>
          <a:prstGeom prst="wedgeRoundRectCallout">
            <a:avLst>
              <a:gd name="adj1" fmla="val -20647"/>
              <a:gd name="adj2" fmla="val 47343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chemeClr val="tx2">
                    <a:lumMod val="25000"/>
                  </a:schemeClr>
                </a:solidFill>
              </a:rPr>
              <a:t>Выполняем коллективную работу.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mtClean="0">
                <a:solidFill>
                  <a:srgbClr val="C00000"/>
                </a:solidFill>
                <a:effectLst/>
              </a:rPr>
              <a:t>Рефлексия</a:t>
            </a:r>
            <a:endParaRPr lang="ru-RU">
              <a:solidFill>
                <a:srgbClr val="C00000"/>
              </a:solidFill>
              <a:effectLst/>
            </a:endParaRPr>
          </a:p>
        </p:txBody>
      </p:sp>
      <p:sp>
        <p:nvSpPr>
          <p:cNvPr id="26626" name="Текст 2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8713787" cy="540067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CC00"/>
                </a:solidFill>
              </a:rPr>
              <a:t>Оцените свою работу на уроке:</a:t>
            </a:r>
          </a:p>
          <a:p>
            <a:pPr algn="ctr" eaLnBrk="1" hangingPunct="1">
              <a:lnSpc>
                <a:spcPct val="90000"/>
              </a:lnSpc>
            </a:pPr>
            <a:endParaRPr lang="ru-RU" sz="3700" b="1" smtClean="0">
              <a:solidFill>
                <a:srgbClr val="FFCC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ru-RU" sz="3700" b="1" smtClean="0">
                <a:solidFill>
                  <a:srgbClr val="FF0000"/>
                </a:solidFill>
              </a:rPr>
              <a:t>         </a:t>
            </a:r>
            <a:r>
              <a:rPr lang="ru-RU" sz="5400" b="1" smtClean="0">
                <a:solidFill>
                  <a:srgbClr val="FF0000"/>
                </a:solidFill>
              </a:rPr>
              <a:t>Я молодец</a:t>
            </a:r>
          </a:p>
          <a:p>
            <a:pPr eaLnBrk="1" hangingPunct="1">
              <a:lnSpc>
                <a:spcPct val="90000"/>
              </a:lnSpc>
            </a:pPr>
            <a:r>
              <a:rPr lang="ru-RU" sz="4400" b="1" smtClean="0">
                <a:solidFill>
                  <a:srgbClr val="00B050"/>
                </a:solidFill>
              </a:rPr>
              <a:t>       </a:t>
            </a:r>
            <a:r>
              <a:rPr lang="ru-RU" sz="4400" b="1" smtClean="0">
                <a:solidFill>
                  <a:srgbClr val="00CC00"/>
                </a:solidFill>
              </a:rPr>
              <a:t>Мне нужно ещё поработать</a:t>
            </a:r>
          </a:p>
          <a:p>
            <a:pPr eaLnBrk="1" hangingPunct="1">
              <a:lnSpc>
                <a:spcPct val="90000"/>
              </a:lnSpc>
            </a:pPr>
            <a:r>
              <a:rPr lang="ru-RU" sz="4800" b="1" smtClean="0">
                <a:solidFill>
                  <a:srgbClr val="000066"/>
                </a:solidFill>
              </a:rPr>
              <a:t>       Сегодня не мой день</a:t>
            </a:r>
          </a:p>
          <a:p>
            <a:pPr eaLnBrk="1" hangingPunct="1">
              <a:lnSpc>
                <a:spcPct val="90000"/>
              </a:lnSpc>
            </a:pPr>
            <a:endParaRPr lang="ru-RU" sz="3600" smtClean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68300" y="2636838"/>
            <a:ext cx="647700" cy="6477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68300" y="3465513"/>
            <a:ext cx="647700" cy="6477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68300" y="4292600"/>
            <a:ext cx="649288" cy="649288"/>
          </a:xfrm>
          <a:prstGeom prst="ellipse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7772400" cy="1362456"/>
          </a:xfrm>
        </p:spPr>
        <p:txBody>
          <a:bodyPr/>
          <a:lstStyle/>
          <a:p>
            <a:pPr algn="ctr">
              <a:defRPr/>
            </a:pPr>
            <a:r>
              <a:rPr lang="ru-RU" sz="6000" smtClean="0">
                <a:solidFill>
                  <a:srgbClr val="FFFF66"/>
                </a:solidFill>
                <a:effectLst/>
              </a:rPr>
              <a:t>Домашнее задание</a:t>
            </a:r>
            <a:endParaRPr lang="ru-RU">
              <a:effectLst/>
            </a:endParaRPr>
          </a:p>
        </p:txBody>
      </p:sp>
      <p:sp>
        <p:nvSpPr>
          <p:cNvPr id="2765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1340768"/>
            <a:ext cx="8136904" cy="5192459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ru-RU" sz="3200" b="1">
                <a:solidFill>
                  <a:srgbClr val="000066"/>
                </a:solidFill>
                <a:latin typeface="Calibri" pitchFamily="34" charset="0"/>
              </a:rPr>
              <a:t>   Принести альбом, карандаш, ножницы, рабочую тетрадь, краски (гуашь), кисти (№</a:t>
            </a:r>
            <a:r>
              <a:rPr lang="ru-RU" sz="3200" b="1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3200" b="1">
                <a:solidFill>
                  <a:srgbClr val="000066"/>
                </a:solidFill>
                <a:latin typeface="Calibri" pitchFamily="34" charset="0"/>
              </a:rPr>
              <a:t>3, №</a:t>
            </a:r>
            <a:r>
              <a:rPr lang="ru-RU" sz="3200" b="1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3200" b="1">
                <a:solidFill>
                  <a:srgbClr val="000066"/>
                </a:solidFill>
                <a:latin typeface="Calibri" pitchFamily="34" charset="0"/>
              </a:rPr>
              <a:t>4, №</a:t>
            </a:r>
            <a:r>
              <a:rPr lang="ru-RU" sz="3200" b="1">
                <a:solidFill>
                  <a:srgbClr val="000066"/>
                </a:solidFill>
                <a:latin typeface="Arial" charset="0"/>
              </a:rPr>
              <a:t> </a:t>
            </a:r>
            <a:r>
              <a:rPr lang="ru-RU" sz="3200" b="1">
                <a:solidFill>
                  <a:srgbClr val="000066"/>
                </a:solidFill>
                <a:latin typeface="Calibri" pitchFamily="34" charset="0"/>
              </a:rPr>
              <a:t>12 или № 13), стакан для воды и очень важную для художника вещь – палитру для смешивания красок. Если у кого-то нет настоящей палитры, можно воспользоваться пластиковой тарелкой.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2736</TotalTime>
  <Words>226</Words>
  <Application>Microsoft Office PowerPoint</Application>
  <PresentationFormat>Экран (4:3)</PresentationFormat>
  <Paragraphs>28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Геометрический орнамент. Как получаются разные орнаменты?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173</cp:revision>
  <dcterms:created xsi:type="dcterms:W3CDTF">2012-09-17T15:13:52Z</dcterms:created>
  <dcterms:modified xsi:type="dcterms:W3CDTF">2013-12-03T15:51:58Z</dcterms:modified>
</cp:coreProperties>
</file>