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Override1.xml" ContentType="application/vnd.openxmlformats-officedocument.themeOverride+xml"/>
  <Override PartName="/ppt/theme/themeOverride2.xml" ContentType="application/vnd.openxmlformats-officedocument.themeOverride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20" r:id="rId1"/>
  </p:sldMasterIdLst>
  <p:notesMasterIdLst>
    <p:notesMasterId r:id="rId22"/>
  </p:notesMasterIdLst>
  <p:sldIdLst>
    <p:sldId id="256" r:id="rId2"/>
    <p:sldId id="257" r:id="rId3"/>
    <p:sldId id="258" r:id="rId4"/>
    <p:sldId id="259" r:id="rId5"/>
    <p:sldId id="280" r:id="rId6"/>
    <p:sldId id="260" r:id="rId7"/>
    <p:sldId id="274" r:id="rId8"/>
    <p:sldId id="275" r:id="rId9"/>
    <p:sldId id="276" r:id="rId10"/>
    <p:sldId id="277" r:id="rId11"/>
    <p:sldId id="262" r:id="rId12"/>
    <p:sldId id="269" r:id="rId13"/>
    <p:sldId id="278" r:id="rId14"/>
    <p:sldId id="271" r:id="rId15"/>
    <p:sldId id="272" r:id="rId16"/>
    <p:sldId id="279" r:id="rId17"/>
    <p:sldId id="264" r:id="rId18"/>
    <p:sldId id="265" r:id="rId19"/>
    <p:sldId id="267" r:id="rId20"/>
    <p:sldId id="268" r:id="rId21"/>
  </p:sldIdLst>
  <p:sldSz cx="9144000" cy="6858000" type="screen4x3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F66"/>
    <a:srgbClr val="990000"/>
    <a:srgbClr val="660033"/>
    <a:srgbClr val="000066"/>
    <a:srgbClr val="FFCC00"/>
    <a:srgbClr val="009900"/>
    <a:srgbClr val="00CC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616DA210-FB5B-4158-B5E0-FEB733F419BA}" styleName="Светлый стиль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vertBarState="maximized">
    <p:restoredLeft sz="15690" autoAdjust="0"/>
    <p:restoredTop sz="87089" autoAdjust="0"/>
  </p:normalViewPr>
  <p:slideViewPr>
    <p:cSldViewPr>
      <p:cViewPr>
        <p:scale>
          <a:sx n="40" d="100"/>
          <a:sy n="40" d="100"/>
        </p:scale>
        <p:origin x="-996" y="-18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</a:defRPr>
            </a:lvl1pPr>
          </a:lstStyle>
          <a:p>
            <a:pPr>
              <a:defRPr/>
            </a:pPr>
            <a:fld id="{D60AF7C1-0774-472F-88FA-D40B1B80289F}" type="datetimeFigureOut">
              <a:rPr lang="ru-RU"/>
              <a:pPr>
                <a:defRPr/>
              </a:pPr>
              <a:t>03.09.2013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ru-RU" noProof="0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noProof="0" smtClean="0"/>
              <a:t>Образец текста</a:t>
            </a:r>
          </a:p>
          <a:p>
            <a:pPr lvl="1"/>
            <a:r>
              <a:rPr lang="ru-RU" noProof="0" smtClean="0"/>
              <a:t>Второй уровень</a:t>
            </a:r>
          </a:p>
          <a:p>
            <a:pPr lvl="2"/>
            <a:r>
              <a:rPr lang="ru-RU" noProof="0" smtClean="0"/>
              <a:t>Третий уровень</a:t>
            </a:r>
          </a:p>
          <a:p>
            <a:pPr lvl="3"/>
            <a:r>
              <a:rPr lang="ru-RU" noProof="0" smtClean="0"/>
              <a:t>Четвертый уровень</a:t>
            </a:r>
          </a:p>
          <a:p>
            <a:pPr lvl="4"/>
            <a:r>
              <a:rPr lang="ru-RU" noProof="0" smtClean="0"/>
              <a:t>Пятый уровень</a:t>
            </a:r>
            <a:endParaRPr lang="ru-RU" noProof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</a:defRPr>
            </a:lvl1pPr>
          </a:lstStyle>
          <a:p>
            <a:pPr>
              <a:defRPr/>
            </a:pPr>
            <a:fld id="{6F6F5BF7-3824-48A5-945F-5F171B80777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70622468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1" name="Образ слайда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5362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ru-RU" dirty="0" smtClean="0"/>
          </a:p>
        </p:txBody>
      </p:sp>
      <p:sp>
        <p:nvSpPr>
          <p:cNvPr id="15363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18412CF1-E7D7-410F-988A-1BBBD98088ED}" type="slidenum">
              <a:rPr lang="ru-RU"/>
              <a:pPr fontAlgn="base">
                <a:spcBef>
                  <a:spcPct val="0"/>
                </a:spcBef>
                <a:spcAft>
                  <a:spcPct val="0"/>
                </a:spcAft>
              </a:pPr>
              <a:t>1</a:t>
            </a:fld>
            <a:endParaRPr lang="ru-RU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09" name="Образ слайда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7410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ru-RU" dirty="0" smtClean="0"/>
          </a:p>
        </p:txBody>
      </p:sp>
      <p:sp>
        <p:nvSpPr>
          <p:cNvPr id="17411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7B2BF8BC-1C9C-40C2-975B-A576F743D2A0}" type="slidenum">
              <a:rPr lang="ru-RU"/>
              <a:pPr fontAlgn="base">
                <a:spcBef>
                  <a:spcPct val="0"/>
                </a:spcBef>
                <a:spcAft>
                  <a:spcPct val="0"/>
                </a:spcAft>
              </a:pPr>
              <a:t>2</a:t>
            </a:fld>
            <a:endParaRPr lang="ru-RU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dirty="0" smtClean="0"/>
              <a:t>Д. Левицкий «Портрет И. Я. </a:t>
            </a:r>
            <a:r>
              <a:rPr lang="ru-RU" dirty="0" err="1" smtClean="0"/>
              <a:t>Билибина</a:t>
            </a:r>
            <a:r>
              <a:rPr lang="ru-RU" dirty="0" smtClean="0"/>
              <a:t>»; И. </a:t>
            </a:r>
            <a:r>
              <a:rPr lang="ru-RU" dirty="0" err="1" smtClean="0"/>
              <a:t>Билибин</a:t>
            </a:r>
            <a:r>
              <a:rPr lang="ru-RU" dirty="0" smtClean="0"/>
              <a:t> «Баба-Яга» - иллюстрация к сказке «Василиса Прекрасная»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6F6F5BF7-3824-48A5-945F-5F171B80777D}" type="slidenum">
              <a:rPr lang="ru-RU" smtClean="0"/>
              <a:pPr>
                <a:defRPr/>
              </a:pPr>
              <a:t>6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3117595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dirty="0" smtClean="0"/>
              <a:t>М. Нестеров «Портрет скульптора В. И. Мухиной»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6F6F5BF7-3824-48A5-945F-5F171B80777D}" type="slidenum">
              <a:rPr lang="ru-RU" smtClean="0"/>
              <a:pPr>
                <a:defRPr/>
              </a:pPr>
              <a:t>7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2525765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themeOverride" Target="../theme/themeOverride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themeOverride" Target="../theme/themeOverride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tIns="0" rIns="18288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lang="ru-RU" smtClean="0"/>
              <a:t>Образец подзаголовка</a:t>
            </a:r>
            <a:endParaRPr lang="en-US"/>
          </a:p>
        </p:txBody>
      </p:sp>
      <p:sp>
        <p:nvSpPr>
          <p:cNvPr id="4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074EDDF-F231-4BBC-8E6F-8D7A847EC636}" type="datetimeFigureOut">
              <a:rPr lang="ru-RU"/>
              <a:pPr>
                <a:defRPr/>
              </a:pPr>
              <a:t>03.09.2013</a:t>
            </a:fld>
            <a:endParaRPr lang="ru-RU"/>
          </a:p>
        </p:txBody>
      </p:sp>
      <p:sp>
        <p:nvSpPr>
          <p:cNvPr id="5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0902383-8445-4C5D-B8EE-7A13F5F19018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BA402D5-7C91-4D5C-BD11-D3E76286DF25}" type="datetimeFigureOut">
              <a:rPr lang="ru-RU"/>
              <a:pPr>
                <a:defRPr/>
              </a:pPr>
              <a:t>03.09.2013</a:t>
            </a:fld>
            <a:endParaRPr lang="ru-RU"/>
          </a:p>
        </p:txBody>
      </p:sp>
      <p:sp>
        <p:nvSpPr>
          <p:cNvPr id="5" name="Footer Placeholder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Slide Number Placeholder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CFAF7D3-8168-43CA-8316-15BE821C6B6A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tIns="0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599AC03-BAA2-4281-848C-7D86B8D0B18C}" type="datetimeFigureOut">
              <a:rPr lang="ru-RU"/>
              <a:pPr>
                <a:defRPr/>
              </a:pPr>
              <a:t>03.09.2013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DDD5E02-9B3B-487D-8574-94444BE80D6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5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FC945BF-0424-4532-8F2E-F2C06EA5BD33}" type="datetimeFigureOut">
              <a:rPr lang="ru-RU"/>
              <a:pPr>
                <a:defRPr/>
              </a:pPr>
              <a:t>03.09.2013</a:t>
            </a:fld>
            <a:endParaRPr lang="ru-RU"/>
          </a:p>
        </p:txBody>
      </p:sp>
      <p:sp>
        <p:nvSpPr>
          <p:cNvPr id="6" name="Footer Placeholder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Slide Number Placeholder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4E7A9B9-0E65-4A5F-9722-F0B240F57FB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7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3C1418C-005D-4ECD-AE09-2C806C3B2F5B}" type="datetimeFigureOut">
              <a:rPr lang="ru-RU"/>
              <a:pPr>
                <a:defRPr/>
              </a:pPr>
              <a:t>03.09.2013</a:t>
            </a:fld>
            <a:endParaRPr lang="ru-RU"/>
          </a:p>
        </p:txBody>
      </p:sp>
      <p:sp>
        <p:nvSpPr>
          <p:cNvPr id="8" name="Footer Placeholder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Slide Number Placeholder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10204AD-415F-4EB9-94BA-EEC95B3B3E62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B565EBB-C92C-461B-8CCD-E145B219D577}" type="datetimeFigureOut">
              <a:rPr lang="ru-RU"/>
              <a:pPr>
                <a:defRPr/>
              </a:pPr>
              <a:t>03.09.2013</a:t>
            </a:fld>
            <a:endParaRPr lang="ru-RU"/>
          </a:p>
        </p:txBody>
      </p:sp>
      <p:sp>
        <p:nvSpPr>
          <p:cNvPr id="4" name="Footer Placeholder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Slide Number Placeholder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6297BF8-8B11-45BD-9AD8-8320FBA675E1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A2C163A-832F-4360-A853-CB845F83CF66}" type="datetimeFigureOut">
              <a:rPr lang="ru-RU"/>
              <a:pPr>
                <a:defRPr/>
              </a:pPr>
              <a:t>03.09.2013</a:t>
            </a:fld>
            <a:endParaRPr lang="ru-RU"/>
          </a:p>
        </p:txBody>
      </p:sp>
      <p:sp>
        <p:nvSpPr>
          <p:cNvPr id="3" name="Footer Placeholder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Slide Number Placeholder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42E0907-1D1D-437D-B8DC-748026FC24E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5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80DAD70-2F18-4DB3-8427-61ABA21DAB5C}" type="datetimeFigureOut">
              <a:rPr lang="ru-RU"/>
              <a:pPr>
                <a:defRPr/>
              </a:pPr>
              <a:t>03.09.2013</a:t>
            </a:fld>
            <a:endParaRPr lang="ru-RU"/>
          </a:p>
        </p:txBody>
      </p:sp>
      <p:sp>
        <p:nvSpPr>
          <p:cNvPr id="6" name="Footer Placeholder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Slide Number Placeholder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AA8BBAC-1098-4D3B-AB43-00E1CF6785B1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nip and Round Single Corner Rectangle 8"/>
          <p:cNvSpPr/>
          <p:nvPr/>
        </p:nvSpPr>
        <p:spPr>
          <a:xfrm rot="420000" flipV="1">
            <a:off x="3165475" y="1108075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6" name="Right Triangle 11"/>
          <p:cNvSpPr/>
          <p:nvPr/>
        </p:nvSpPr>
        <p:spPr>
          <a:xfrm rot="420000" flipV="1">
            <a:off x="8004175" y="5359400"/>
            <a:ext cx="155575" cy="155575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7" name="Freeform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8" name="Freeform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lIns="45720" rIns="45720" bIns="45720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>
            <a:normAutofit/>
          </a:bodyPr>
          <a:lstStyle>
            <a:lvl1pPr marL="0" indent="0">
              <a:buNone/>
              <a:defRPr sz="3200"/>
            </a:lvl1pPr>
          </a:lstStyle>
          <a:p>
            <a:pPr lvl="0"/>
            <a:r>
              <a:rPr lang="ru-RU" noProof="0" smtClean="0"/>
              <a:t>Вставка рисунка</a:t>
            </a:r>
            <a:endParaRPr lang="en-US" noProof="0" dirty="0"/>
          </a:p>
        </p:txBody>
      </p:sp>
      <p:sp>
        <p:nvSpPr>
          <p:cNvPr id="9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E7058B9-2833-498D-8BAE-89A7B3991FEE}" type="datetimeFigureOut">
              <a:rPr lang="ru-RU"/>
              <a:pPr>
                <a:defRPr/>
              </a:pPr>
              <a:t>03.09.2013</a:t>
            </a:fld>
            <a:endParaRPr lang="ru-RU"/>
          </a:p>
        </p:txBody>
      </p:sp>
      <p:sp>
        <p:nvSpPr>
          <p:cNvPr id="10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1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E5DADE5-184E-4EBB-B015-7A9C0AF478D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DA726A3-2172-44EB-85E1-7497C8B45C6A}" type="datetimeFigureOut">
              <a:rPr lang="ru-RU"/>
              <a:pPr>
                <a:defRPr/>
              </a:pPr>
              <a:t>03.09.2013</a:t>
            </a:fld>
            <a:endParaRPr lang="ru-RU"/>
          </a:p>
        </p:txBody>
      </p:sp>
      <p:sp>
        <p:nvSpPr>
          <p:cNvPr id="5" name="Footer Placeholder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Slide Number Placeholder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5DD689B-3265-4212-8BB4-93D002169B55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FD0D1D0-9AF6-4CB5-974C-2C88076D203C}" type="datetimeFigureOut">
              <a:rPr lang="ru-RU"/>
              <a:pPr>
                <a:defRPr/>
              </a:pPr>
              <a:t>03.09.2013</a:t>
            </a:fld>
            <a:endParaRPr lang="ru-RU"/>
          </a:p>
        </p:txBody>
      </p:sp>
      <p:sp>
        <p:nvSpPr>
          <p:cNvPr id="5" name="Footer Placeholder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Slide Number Placeholder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43841F3-A4F9-4EC5-93B3-F9EA0A71BBC3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>
            <a:spLocks/>
          </p:cNvSpPr>
          <p:nvPr/>
        </p:nvSpPr>
        <p:spPr bwMode="auto">
          <a:xfrm>
            <a:off x="-9525" y="-7938"/>
            <a:ext cx="9163050" cy="104140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4381500" y="-7938"/>
            <a:ext cx="4762500" cy="6381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1028" name="Title Placeholder 8"/>
          <p:cNvSpPr>
            <a:spLocks noGrp="1"/>
          </p:cNvSpPr>
          <p:nvPr>
            <p:ph type="title"/>
          </p:nvPr>
        </p:nvSpPr>
        <p:spPr bwMode="auto">
          <a:xfrm>
            <a:off x="457200" y="704850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45720" rIns="0" bIns="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  <a:endParaRPr lang="en-US" smtClean="0"/>
          </a:p>
        </p:txBody>
      </p:sp>
      <p:sp>
        <p:nvSpPr>
          <p:cNvPr id="1029" name="Text Placeholder 29"/>
          <p:cNvSpPr>
            <a:spLocks noGrp="1"/>
          </p:cNvSpPr>
          <p:nvPr>
            <p:ph type="body" idx="1"/>
          </p:nvPr>
        </p:nvSpPr>
        <p:spPr bwMode="auto">
          <a:xfrm>
            <a:off x="457200" y="1935163"/>
            <a:ext cx="8229600" cy="438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smtClean="0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 smtClean="0">
                <a:solidFill>
                  <a:schemeClr val="tx2">
                    <a:shade val="90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7B950FA2-30D7-4F0A-8F21-784688E82DAD}" type="datetimeFigureOut">
              <a:rPr lang="ru-RU"/>
              <a:pPr>
                <a:defRPr/>
              </a:pPr>
              <a:t>03.09.2013</a:t>
            </a:fld>
            <a:endParaRPr lang="ru-RU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tx2">
                    <a:shade val="90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 smtClean="0">
                <a:solidFill>
                  <a:schemeClr val="tx2">
                    <a:shade val="90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45A7287C-ACEB-4F2F-8874-A231632CB421}" type="slidenum">
              <a:rPr lang="ru-RU"/>
              <a:pPr>
                <a:defRPr/>
              </a:pPr>
              <a:t>‹#›</a:t>
            </a:fld>
            <a:endParaRPr lang="ru-RU"/>
          </a:p>
        </p:txBody>
      </p:sp>
      <p:grpSp>
        <p:nvGrpSpPr>
          <p:cNvPr id="1033" name="Group 1"/>
          <p:cNvGrpSpPr>
            <a:grpSpLocks/>
          </p:cNvGrpSpPr>
          <p:nvPr/>
        </p:nvGrpSpPr>
        <p:grpSpPr bwMode="auto">
          <a:xfrm>
            <a:off x="-19050" y="203200"/>
            <a:ext cx="9180513" cy="647700"/>
            <a:chOff x="-19045" y="216550"/>
            <a:chExt cx="9180548" cy="649224"/>
          </a:xfrm>
        </p:grpSpPr>
        <p:sp>
          <p:nvSpPr>
            <p:cNvPr id="12" name="Freeform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</a:endParaRPr>
            </a:p>
          </p:txBody>
        </p:sp>
        <p:sp>
          <p:nvSpPr>
            <p:cNvPr id="13" name="Freeform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</a:endParaRPr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32" r:id="rId1"/>
    <p:sldLayoutId id="2147483731" r:id="rId2"/>
    <p:sldLayoutId id="2147483733" r:id="rId3"/>
    <p:sldLayoutId id="2147483730" r:id="rId4"/>
    <p:sldLayoutId id="2147483729" r:id="rId5"/>
    <p:sldLayoutId id="2147483728" r:id="rId6"/>
    <p:sldLayoutId id="2147483727" r:id="rId7"/>
    <p:sldLayoutId id="2147483726" r:id="rId8"/>
    <p:sldLayoutId id="2147483734" r:id="rId9"/>
    <p:sldLayoutId id="2147483725" r:id="rId10"/>
    <p:sldLayoutId id="2147483724" r:id="rId11"/>
  </p:sldLayoutIdLst>
  <p:txStyles>
    <p:titleStyle>
      <a:lvl1pPr algn="l" rtl="0" fontAlgn="base">
        <a:spcBef>
          <a:spcPct val="0"/>
        </a:spcBef>
        <a:spcAft>
          <a:spcPct val="0"/>
        </a:spcAft>
        <a:defRPr sz="5000" kern="1200">
          <a:solidFill>
            <a:schemeClr val="tx2"/>
          </a:solidFill>
          <a:latin typeface="+mj-lt"/>
          <a:ea typeface="+mj-ea"/>
          <a:cs typeface="+mj-cs"/>
        </a:defRPr>
      </a:lvl1pPr>
      <a:lvl2pPr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2pPr>
      <a:lvl3pPr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3pPr>
      <a:lvl4pPr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4pPr>
      <a:lvl5pPr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9pPr>
    </p:titleStyle>
    <p:bodyStyle>
      <a:lvl1pPr marL="273050" indent="-273050" algn="l" rtl="0" fontAlgn="base">
        <a:spcBef>
          <a:spcPct val="20000"/>
        </a:spcBef>
        <a:spcAft>
          <a:spcPct val="0"/>
        </a:spcAft>
        <a:buClr>
          <a:srgbClr val="DEAE00"/>
        </a:buClr>
        <a:buSzPct val="95000"/>
        <a:buFont typeface="Wingdings 2" pitchFamily="18" charset="2"/>
        <a:buChar char=""/>
        <a:defRPr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39763" indent="-246063" algn="l" rtl="0" fontAlgn="base">
        <a:spcBef>
          <a:spcPct val="20000"/>
        </a:spcBef>
        <a:spcAft>
          <a:spcPct val="0"/>
        </a:spcAft>
        <a:buClr>
          <a:schemeClr val="accent1"/>
        </a:buClr>
        <a:buSzPct val="85000"/>
        <a:buFont typeface="Wingdings 2" pitchFamily="18" charset="2"/>
        <a:buChar char="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063" algn="l" rtl="0" fontAlgn="base">
        <a:spcBef>
          <a:spcPct val="20000"/>
        </a:spcBef>
        <a:spcAft>
          <a:spcPct val="0"/>
        </a:spcAft>
        <a:buClr>
          <a:schemeClr val="accent2"/>
        </a:buClr>
        <a:buSzPct val="70000"/>
        <a:buFont typeface="Wingdings 2" pitchFamily="18" charset="2"/>
        <a:buChar char=""/>
        <a:defRPr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7450" indent="-209550" algn="l" rtl="0" fontAlgn="base">
        <a:spcBef>
          <a:spcPct val="20000"/>
        </a:spcBef>
        <a:spcAft>
          <a:spcPct val="0"/>
        </a:spcAft>
        <a:buClr>
          <a:srgbClr val="DEAE00"/>
        </a:buClr>
        <a:buSzPct val="65000"/>
        <a:buFont typeface="Wingdings 2" pitchFamily="18" charset="2"/>
        <a:buChar char="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2088" indent="-209550" algn="l" rtl="0" fontAlgn="base">
        <a:spcBef>
          <a:spcPct val="20000"/>
        </a:spcBef>
        <a:spcAft>
          <a:spcPct val="0"/>
        </a:spcAft>
        <a:buClr>
          <a:srgbClr val="B77BB4"/>
        </a:buClr>
        <a:buSzPct val="65000"/>
        <a:buFont typeface="Wingdings 2" pitchFamily="18" charset="2"/>
        <a:buChar char="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6.jpeg"/><Relationship Id="rId4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8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3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3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3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3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22.png"/><Relationship Id="rId4" Type="http://schemas.openxmlformats.org/officeDocument/2006/relationships/image" Target="../media/image21.png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395536" y="0"/>
            <a:ext cx="7851648" cy="1225352"/>
          </a:xfrm>
        </p:spPr>
        <p:txBody>
          <a:bodyPr/>
          <a:lstStyle/>
          <a:p>
            <a:pPr algn="ctr" fontAlgn="auto">
              <a:spcAft>
                <a:spcPts val="0"/>
              </a:spcAft>
              <a:defRPr/>
            </a:pPr>
            <a:r>
              <a:rPr lang="ru-RU" dirty="0" smtClean="0">
                <a:solidFill>
                  <a:srgbClr val="FFFF66"/>
                </a:solidFill>
              </a:rPr>
              <a:t>Кто такой художник?</a:t>
            </a:r>
            <a:endParaRPr lang="ru-RU" dirty="0">
              <a:solidFill>
                <a:srgbClr val="FFFF66"/>
              </a:solidFill>
            </a:endParaRPr>
          </a:p>
        </p:txBody>
      </p:sp>
      <p:sp>
        <p:nvSpPr>
          <p:cNvPr id="14338" name="Подзаголовок 2"/>
          <p:cNvSpPr>
            <a:spLocks noGrp="1"/>
          </p:cNvSpPr>
          <p:nvPr>
            <p:ph type="subTitle" idx="1"/>
          </p:nvPr>
        </p:nvSpPr>
        <p:spPr>
          <a:xfrm>
            <a:off x="900113" y="5243513"/>
            <a:ext cx="7854950" cy="776287"/>
          </a:xfrm>
        </p:spPr>
        <p:txBody>
          <a:bodyPr/>
          <a:lstStyle/>
          <a:p>
            <a:pPr marR="0"/>
            <a:r>
              <a:rPr lang="ru-RU" sz="2000" dirty="0" smtClean="0">
                <a:solidFill>
                  <a:srgbClr val="000066"/>
                </a:solidFill>
              </a:rPr>
              <a:t>Изобразительное искусство. 1</a:t>
            </a:r>
            <a:r>
              <a:rPr lang="en-US" sz="2000" dirty="0" smtClean="0">
                <a:solidFill>
                  <a:srgbClr val="000066"/>
                </a:solidFill>
              </a:rPr>
              <a:t>-</a:t>
            </a:r>
            <a:r>
              <a:rPr lang="ru-RU" sz="2000" dirty="0" smtClean="0">
                <a:solidFill>
                  <a:srgbClr val="000066"/>
                </a:solidFill>
              </a:rPr>
              <a:t>й класс.</a:t>
            </a:r>
          </a:p>
          <a:p>
            <a:pPr marR="0"/>
            <a:r>
              <a:rPr lang="ru-RU" sz="2000" dirty="0" smtClean="0">
                <a:solidFill>
                  <a:srgbClr val="000066"/>
                </a:solidFill>
              </a:rPr>
              <a:t>Урок 1</a:t>
            </a:r>
            <a:r>
              <a:rPr lang="ru-RU" sz="2000" dirty="0" smtClean="0">
                <a:solidFill>
                  <a:srgbClr val="000066"/>
                </a:solidFill>
                <a:latin typeface="Arial" charset="0"/>
              </a:rPr>
              <a:t>.</a:t>
            </a:r>
          </a:p>
        </p:txBody>
      </p:sp>
      <p:sp>
        <p:nvSpPr>
          <p:cNvPr id="14339" name="Прямоугольник 4"/>
          <p:cNvSpPr>
            <a:spLocks noChangeArrowheads="1"/>
          </p:cNvSpPr>
          <p:nvPr/>
        </p:nvSpPr>
        <p:spPr bwMode="auto">
          <a:xfrm>
            <a:off x="6116638" y="6019800"/>
            <a:ext cx="25590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dirty="0">
                <a:solidFill>
                  <a:srgbClr val="002060"/>
                </a:solidFill>
                <a:latin typeface="Constantia" pitchFamily="18" charset="0"/>
              </a:rPr>
              <a:t>© </a:t>
            </a:r>
            <a:r>
              <a:rPr lang="en-US" dirty="0">
                <a:solidFill>
                  <a:srgbClr val="002060"/>
                </a:solidFill>
                <a:latin typeface="Constantia" pitchFamily="18" charset="0"/>
              </a:rPr>
              <a:t>ООО </a:t>
            </a:r>
            <a:r>
              <a:rPr lang="ru-RU" dirty="0">
                <a:solidFill>
                  <a:srgbClr val="002060"/>
                </a:solidFill>
                <a:latin typeface="Constantia" pitchFamily="18" charset="0"/>
              </a:rPr>
              <a:t>«</a:t>
            </a:r>
            <a:r>
              <a:rPr lang="ru-RU" dirty="0" err="1">
                <a:solidFill>
                  <a:srgbClr val="002060"/>
                </a:solidFill>
                <a:latin typeface="Constantia" pitchFamily="18" charset="0"/>
              </a:rPr>
              <a:t>Баласс</a:t>
            </a:r>
            <a:r>
              <a:rPr lang="ru-RU" dirty="0">
                <a:solidFill>
                  <a:srgbClr val="002060"/>
                </a:solidFill>
                <a:latin typeface="Constantia" pitchFamily="18" charset="0"/>
              </a:rPr>
              <a:t>», </a:t>
            </a:r>
            <a:r>
              <a:rPr lang="ru-RU" dirty="0" smtClean="0">
                <a:solidFill>
                  <a:srgbClr val="002060"/>
                </a:solidFill>
                <a:latin typeface="Constantia" pitchFamily="18" charset="0"/>
              </a:rPr>
              <a:t>2013</a:t>
            </a:r>
            <a:r>
              <a:rPr lang="ru-RU" dirty="0" smtClean="0">
                <a:solidFill>
                  <a:srgbClr val="002060"/>
                </a:solidFill>
              </a:rPr>
              <a:t>.</a:t>
            </a:r>
            <a:endParaRPr lang="ru-RU" dirty="0">
              <a:solidFill>
                <a:srgbClr val="002060"/>
              </a:solidFill>
            </a:endParaRPr>
          </a:p>
        </p:txBody>
      </p:sp>
      <p:pic>
        <p:nvPicPr>
          <p:cNvPr id="14341" name="Picture 5" descr="sova-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07950" y="4292600"/>
            <a:ext cx="2130425" cy="2406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10062" y="1268759"/>
            <a:ext cx="4695563" cy="403244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0225" y="260350"/>
            <a:ext cx="8145463" cy="1152525"/>
          </a:xfrm>
        </p:spPr>
        <p:txBody>
          <a:bodyPr/>
          <a:lstStyle/>
          <a:p>
            <a:pPr fontAlgn="auto"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6386" name="Текст 2"/>
          <p:cNvSpPr>
            <a:spLocks noGrp="1"/>
          </p:cNvSpPr>
          <p:nvPr>
            <p:ph type="body" idx="1"/>
          </p:nvPr>
        </p:nvSpPr>
        <p:spPr>
          <a:xfrm>
            <a:off x="530225" y="2705100"/>
            <a:ext cx="7772400" cy="1509713"/>
          </a:xfrm>
        </p:spPr>
        <p:txBody>
          <a:bodyPr/>
          <a:lstStyle/>
          <a:p>
            <a:endParaRPr lang="ru-RU" dirty="0" smtClean="0"/>
          </a:p>
        </p:txBody>
      </p:sp>
      <p:sp>
        <p:nvSpPr>
          <p:cNvPr id="4" name="Овальная выноска 3"/>
          <p:cNvSpPr/>
          <p:nvPr/>
        </p:nvSpPr>
        <p:spPr>
          <a:xfrm>
            <a:off x="468313" y="0"/>
            <a:ext cx="8424862" cy="1196975"/>
          </a:xfrm>
          <a:prstGeom prst="wedgeEllipseCallou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3200" b="1" dirty="0">
                <a:solidFill>
                  <a:srgbClr val="C00000"/>
                </a:solidFill>
              </a:rPr>
              <a:t>Жили-были три </a:t>
            </a:r>
            <a:r>
              <a:rPr lang="ru-RU" sz="3200" b="1" dirty="0" smtClean="0">
                <a:solidFill>
                  <a:srgbClr val="C00000"/>
                </a:solidFill>
              </a:rPr>
              <a:t>брата…</a:t>
            </a:r>
            <a:endParaRPr lang="ru-RU" sz="3200" b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052" name="Picture 4" descr="C:\Users\msi\Downloads\картинки\краски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978" y="1700808"/>
            <a:ext cx="8216595" cy="44981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3" name="Picture 5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6190" y="1412776"/>
            <a:ext cx="7795184" cy="53285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0" name="Picture 2" descr="C:\Users\msi\Downloads\картинки\облака 2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4964" y="1412776"/>
            <a:ext cx="7077635" cy="53082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20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0225" y="1316038"/>
            <a:ext cx="7772400" cy="1363662"/>
          </a:xfrm>
        </p:spPr>
        <p:txBody>
          <a:bodyPr/>
          <a:lstStyle/>
          <a:p>
            <a:pPr fontAlgn="auto"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8434" name="Текст 2"/>
          <p:cNvSpPr>
            <a:spLocks noGrp="1"/>
          </p:cNvSpPr>
          <p:nvPr>
            <p:ph type="body" idx="1"/>
          </p:nvPr>
        </p:nvSpPr>
        <p:spPr>
          <a:xfrm>
            <a:off x="530225" y="2705100"/>
            <a:ext cx="7772400" cy="1509713"/>
          </a:xfrm>
        </p:spPr>
        <p:txBody>
          <a:bodyPr/>
          <a:lstStyle/>
          <a:p>
            <a:endParaRPr lang="ru-RU" smtClean="0"/>
          </a:p>
        </p:txBody>
      </p:sp>
      <p:sp>
        <p:nvSpPr>
          <p:cNvPr id="4" name="Овальная выноска 3"/>
          <p:cNvSpPr/>
          <p:nvPr/>
        </p:nvSpPr>
        <p:spPr>
          <a:xfrm>
            <a:off x="179512" y="332657"/>
            <a:ext cx="8712968" cy="2304256"/>
          </a:xfrm>
          <a:prstGeom prst="wedgeEllipseCallout">
            <a:avLst>
              <a:gd name="adj1" fmla="val 749"/>
              <a:gd name="adj2" fmla="val 47370"/>
            </a:avLst>
          </a:prstGeom>
        </p:spPr>
        <p:style>
          <a:lnRef idx="0">
            <a:schemeClr val="accent1"/>
          </a:lnRef>
          <a:fillRef idx="1002">
            <a:schemeClr val="lt1"/>
          </a:fillRef>
          <a:effectRef idx="3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r>
              <a:rPr lang="ru-RU" sz="3200" b="1" dirty="0">
                <a:solidFill>
                  <a:srgbClr val="C00000"/>
                </a:solidFill>
              </a:rPr>
              <a:t>Почему младший брат смог нарисовать то, что другие братья даже не замечали?</a:t>
            </a:r>
          </a:p>
        </p:txBody>
      </p:sp>
      <p:sp>
        <p:nvSpPr>
          <p:cNvPr id="3" name="Овальная выноска 2"/>
          <p:cNvSpPr/>
          <p:nvPr/>
        </p:nvSpPr>
        <p:spPr>
          <a:xfrm>
            <a:off x="179512" y="1772816"/>
            <a:ext cx="8964488" cy="2160240"/>
          </a:xfrm>
          <a:prstGeom prst="wedgeEllipseCallout">
            <a:avLst>
              <a:gd name="adj1" fmla="val -17008"/>
              <a:gd name="adj2" fmla="val 48390"/>
            </a:avLst>
          </a:prstGeom>
          <a:gradFill flip="none" rotWithShape="1">
            <a:gsLst>
              <a:gs pos="0">
                <a:schemeClr val="accent4">
                  <a:lumMod val="40000"/>
                  <a:lumOff val="60000"/>
                  <a:shade val="30000"/>
                  <a:satMod val="115000"/>
                </a:schemeClr>
              </a:gs>
              <a:gs pos="50000">
                <a:schemeClr val="accent4">
                  <a:lumMod val="40000"/>
                  <a:lumOff val="60000"/>
                  <a:shade val="67500"/>
                  <a:satMod val="115000"/>
                </a:schemeClr>
              </a:gs>
              <a:gs pos="100000">
                <a:schemeClr val="accent4">
                  <a:lumMod val="40000"/>
                  <a:lumOff val="60000"/>
                  <a:shade val="100000"/>
                  <a:satMod val="115000"/>
                </a:schemeClr>
              </a:gs>
            </a:gsLst>
            <a:path path="circle">
              <a:fillToRect l="100000" t="100000"/>
            </a:path>
            <a:tileRect r="-100000" b="-100000"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600" b="1" dirty="0">
                <a:solidFill>
                  <a:srgbClr val="660033"/>
                </a:solidFill>
              </a:rPr>
              <a:t>Как вы думаете, кем станет младший брат?</a:t>
            </a:r>
          </a:p>
        </p:txBody>
      </p:sp>
      <p:sp>
        <p:nvSpPr>
          <p:cNvPr id="5" name="Овальная выноска 4"/>
          <p:cNvSpPr/>
          <p:nvPr/>
        </p:nvSpPr>
        <p:spPr>
          <a:xfrm>
            <a:off x="202382" y="3429000"/>
            <a:ext cx="8712968" cy="2304256"/>
          </a:xfrm>
          <a:prstGeom prst="wedgeEllipseCallout">
            <a:avLst>
              <a:gd name="adj1" fmla="val -15804"/>
              <a:gd name="adj2" fmla="val 43485"/>
            </a:avLst>
          </a:prstGeom>
          <a:gradFill flip="none" rotWithShape="1">
            <a:gsLst>
              <a:gs pos="0">
                <a:schemeClr val="accent2">
                  <a:lumMod val="60000"/>
                  <a:lumOff val="40000"/>
                  <a:shade val="30000"/>
                  <a:satMod val="115000"/>
                </a:schemeClr>
              </a:gs>
              <a:gs pos="50000">
                <a:schemeClr val="accent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2">
                  <a:lumMod val="60000"/>
                  <a:lumOff val="40000"/>
                  <a:shade val="100000"/>
                  <a:satMod val="115000"/>
                </a:schemeClr>
              </a:gs>
            </a:gsLst>
            <a:lin ang="2700000" scaled="1"/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b="1" dirty="0">
                <a:solidFill>
                  <a:srgbClr val="002060"/>
                </a:solidFill>
              </a:rPr>
              <a:t>Какие ему для этого необходимо развить в себе качества и умения? 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3" grpId="0" animBg="1"/>
      <p:bldP spid="5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0352" y="260648"/>
            <a:ext cx="7772400" cy="936104"/>
          </a:xfrm>
        </p:spPr>
        <p:txBody>
          <a:bodyPr/>
          <a:lstStyle/>
          <a:p>
            <a:pPr algn="ctr" fontAlgn="auto">
              <a:spcAft>
                <a:spcPts val="0"/>
              </a:spcAft>
              <a:defRPr/>
            </a:pPr>
            <a:r>
              <a:rPr lang="ru-RU" sz="4800" smtClean="0">
                <a:solidFill>
                  <a:srgbClr val="FFFF66"/>
                </a:solidFill>
              </a:rPr>
              <a:t>Формулирование проблемы</a:t>
            </a:r>
            <a:endParaRPr lang="ru-RU" sz="4800">
              <a:solidFill>
                <a:srgbClr val="FFFF66"/>
              </a:solidFill>
            </a:endParaRPr>
          </a:p>
        </p:txBody>
      </p:sp>
      <p:sp>
        <p:nvSpPr>
          <p:cNvPr id="19458" name="Текст 2"/>
          <p:cNvSpPr>
            <a:spLocks noGrp="1"/>
          </p:cNvSpPr>
          <p:nvPr>
            <p:ph type="body" idx="1"/>
          </p:nvPr>
        </p:nvSpPr>
        <p:spPr>
          <a:xfrm>
            <a:off x="530225" y="1916113"/>
            <a:ext cx="7772400" cy="4681537"/>
          </a:xfrm>
        </p:spPr>
        <p:txBody>
          <a:bodyPr/>
          <a:lstStyle/>
          <a:p>
            <a:pPr algn="ctr"/>
            <a:endParaRPr lang="ru-RU" smtClean="0"/>
          </a:p>
          <a:p>
            <a:pPr algn="ctr"/>
            <a:endParaRPr lang="ru-RU" sz="3600" i="1" smtClean="0">
              <a:solidFill>
                <a:srgbClr val="002060"/>
              </a:solidFill>
            </a:endParaRPr>
          </a:p>
          <a:p>
            <a:pPr algn="ctr"/>
            <a:endParaRPr lang="ru-RU" sz="3600" i="1" smtClean="0">
              <a:solidFill>
                <a:srgbClr val="002060"/>
              </a:solidFill>
            </a:endParaRPr>
          </a:p>
          <a:p>
            <a:pPr algn="ctr"/>
            <a:endParaRPr lang="ru-RU" sz="3600" i="1" smtClean="0">
              <a:solidFill>
                <a:srgbClr val="002060"/>
              </a:solidFill>
            </a:endParaRPr>
          </a:p>
          <a:p>
            <a:pPr algn="ctr"/>
            <a:endParaRPr lang="ru-RU" sz="3600" i="1" smtClean="0">
              <a:solidFill>
                <a:srgbClr val="002060"/>
              </a:solidFill>
            </a:endParaRPr>
          </a:p>
          <a:p>
            <a:pPr algn="ctr"/>
            <a:r>
              <a:rPr lang="ru-RU" sz="3600" i="1" smtClean="0">
                <a:solidFill>
                  <a:srgbClr val="002060"/>
                </a:solidFill>
              </a:rPr>
              <a:t>Возможны и другие варианты проблемного вопроса</a:t>
            </a:r>
          </a:p>
        </p:txBody>
      </p:sp>
      <p:sp>
        <p:nvSpPr>
          <p:cNvPr id="4" name="Скругленный прямоугольник 3"/>
          <p:cNvSpPr/>
          <p:nvPr/>
        </p:nvSpPr>
        <p:spPr>
          <a:xfrm>
            <a:off x="395536" y="1628800"/>
            <a:ext cx="8352928" cy="2756376"/>
          </a:xfrm>
          <a:prstGeom prst="round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anchor="ctr"/>
          <a:lstStyle/>
          <a:p>
            <a:pPr algn="ctr"/>
            <a:r>
              <a:rPr lang="ru-RU" sz="4400" b="1" dirty="0">
                <a:solidFill>
                  <a:srgbClr val="002060"/>
                </a:solidFill>
              </a:rPr>
              <a:t>Какие ещё качества и умения нужно развивать, чтобы стать художником?</a:t>
            </a:r>
            <a:endParaRPr lang="ru-RU" sz="4400" dirty="0">
              <a:solidFill>
                <a:srgbClr val="00206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Овальная выноска 3"/>
          <p:cNvSpPr/>
          <p:nvPr/>
        </p:nvSpPr>
        <p:spPr>
          <a:xfrm>
            <a:off x="251520" y="1340768"/>
            <a:ext cx="8640960" cy="3528392"/>
          </a:xfrm>
          <a:prstGeom prst="wedgeEllipseCallout">
            <a:avLst/>
          </a:prstGeom>
          <a:solidFill>
            <a:schemeClr val="tx2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800" b="1" dirty="0" smtClean="0">
                <a:solidFill>
                  <a:srgbClr val="FFFF66"/>
                </a:solidFill>
              </a:rPr>
              <a:t>Поиск решения проблемы</a:t>
            </a:r>
            <a:endParaRPr lang="ru-RU" sz="4800" b="1" dirty="0">
              <a:solidFill>
                <a:srgbClr val="FFFF66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093292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0225" y="1316038"/>
            <a:ext cx="7772400" cy="1363662"/>
          </a:xfrm>
        </p:spPr>
        <p:txBody>
          <a:bodyPr/>
          <a:lstStyle/>
          <a:p>
            <a:pPr fontAlgn="auto"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20482" name="Текст 2"/>
          <p:cNvSpPr>
            <a:spLocks noGrp="1"/>
          </p:cNvSpPr>
          <p:nvPr>
            <p:ph type="body" idx="1"/>
          </p:nvPr>
        </p:nvSpPr>
        <p:spPr>
          <a:xfrm>
            <a:off x="530225" y="2705100"/>
            <a:ext cx="7772400" cy="1509713"/>
          </a:xfrm>
        </p:spPr>
        <p:txBody>
          <a:bodyPr/>
          <a:lstStyle/>
          <a:p>
            <a:endParaRPr lang="ru-RU" dirty="0" smtClean="0"/>
          </a:p>
        </p:txBody>
      </p:sp>
      <p:sp>
        <p:nvSpPr>
          <p:cNvPr id="4" name="Овальная выноска 3"/>
          <p:cNvSpPr/>
          <p:nvPr/>
        </p:nvSpPr>
        <p:spPr>
          <a:xfrm>
            <a:off x="0" y="0"/>
            <a:ext cx="9144000" cy="2204864"/>
          </a:xfrm>
          <a:prstGeom prst="wedgeEllipseCallout">
            <a:avLst>
              <a:gd name="adj1" fmla="val -14331"/>
              <a:gd name="adj2" fmla="val 46084"/>
            </a:avLst>
          </a:prstGeom>
          <a:solidFill>
            <a:schemeClr val="accent3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r>
              <a:rPr lang="ru-RU" sz="2800" b="1" dirty="0" smtClean="0">
                <a:solidFill>
                  <a:srgbClr val="990000"/>
                </a:solidFill>
              </a:rPr>
              <a:t>Рассмотрите  изображения,  </a:t>
            </a:r>
            <a:r>
              <a:rPr lang="ru-RU" sz="2800" b="1" dirty="0">
                <a:solidFill>
                  <a:srgbClr val="990000"/>
                </a:solidFill>
              </a:rPr>
              <a:t>скажите, чем </a:t>
            </a:r>
            <a:r>
              <a:rPr lang="ru-RU" sz="2800" b="1" dirty="0" smtClean="0">
                <a:solidFill>
                  <a:srgbClr val="990000"/>
                </a:solidFill>
              </a:rPr>
              <a:t>занят человек, изображённый </a:t>
            </a:r>
            <a:r>
              <a:rPr lang="ru-RU" sz="2800" b="1" dirty="0">
                <a:solidFill>
                  <a:srgbClr val="990000"/>
                </a:solidFill>
              </a:rPr>
              <a:t>на </a:t>
            </a:r>
            <a:r>
              <a:rPr lang="ru-RU" sz="2800" b="1" dirty="0" smtClean="0">
                <a:solidFill>
                  <a:srgbClr val="990000"/>
                </a:solidFill>
              </a:rPr>
              <a:t>портрете, </a:t>
            </a:r>
            <a:r>
              <a:rPr lang="ru-RU" sz="2800" b="1" dirty="0">
                <a:solidFill>
                  <a:srgbClr val="990000"/>
                </a:solidFill>
              </a:rPr>
              <a:t>назовите </a:t>
            </a:r>
            <a:r>
              <a:rPr lang="ru-RU" sz="2800" b="1" dirty="0" smtClean="0">
                <a:solidFill>
                  <a:srgbClr val="990000"/>
                </a:solidFill>
              </a:rPr>
              <a:t>его </a:t>
            </a:r>
            <a:r>
              <a:rPr lang="ru-RU" sz="2800" b="1" dirty="0" smtClean="0">
                <a:solidFill>
                  <a:srgbClr val="990000"/>
                </a:solidFill>
              </a:rPr>
              <a:t>профессию.</a:t>
            </a:r>
            <a:endParaRPr lang="ru-RU" sz="2800" b="1" dirty="0">
              <a:solidFill>
                <a:srgbClr val="99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6" name="Picture 2" descr="C:\Users\msi\Downloads\картинки\Левицкий портрет и. я. билибина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0171" y="548680"/>
            <a:ext cx="4221829" cy="55446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msi\Downloads\картинки\баба яга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548680"/>
            <a:ext cx="4324733" cy="55438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0225" y="1316038"/>
            <a:ext cx="7772400" cy="1363662"/>
          </a:xfrm>
        </p:spPr>
        <p:txBody>
          <a:bodyPr/>
          <a:lstStyle/>
          <a:p>
            <a:pPr fontAlgn="auto"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20482" name="Текст 2"/>
          <p:cNvSpPr>
            <a:spLocks noGrp="1"/>
          </p:cNvSpPr>
          <p:nvPr>
            <p:ph type="body" idx="1"/>
          </p:nvPr>
        </p:nvSpPr>
        <p:spPr>
          <a:xfrm>
            <a:off x="530225" y="2705100"/>
            <a:ext cx="7772400" cy="1509713"/>
          </a:xfrm>
        </p:spPr>
        <p:txBody>
          <a:bodyPr/>
          <a:lstStyle/>
          <a:p>
            <a:endParaRPr lang="ru-RU" dirty="0" smtClean="0"/>
          </a:p>
        </p:txBody>
      </p:sp>
      <p:sp>
        <p:nvSpPr>
          <p:cNvPr id="4" name="Овальная выноска 3"/>
          <p:cNvSpPr/>
          <p:nvPr/>
        </p:nvSpPr>
        <p:spPr>
          <a:xfrm>
            <a:off x="0" y="0"/>
            <a:ext cx="9144000" cy="2204864"/>
          </a:xfrm>
          <a:prstGeom prst="wedgeEllipseCallout">
            <a:avLst>
              <a:gd name="adj1" fmla="val -14331"/>
              <a:gd name="adj2" fmla="val 46084"/>
            </a:avLst>
          </a:prstGeom>
          <a:solidFill>
            <a:schemeClr val="accent3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r>
              <a:rPr lang="ru-RU" sz="2800" b="1" dirty="0" smtClean="0">
                <a:solidFill>
                  <a:srgbClr val="990000"/>
                </a:solidFill>
              </a:rPr>
              <a:t>Рассмотрите  изображение,  </a:t>
            </a:r>
            <a:r>
              <a:rPr lang="ru-RU" sz="2800" b="1" dirty="0">
                <a:solidFill>
                  <a:srgbClr val="990000"/>
                </a:solidFill>
              </a:rPr>
              <a:t>скажите, чем </a:t>
            </a:r>
            <a:r>
              <a:rPr lang="ru-RU" sz="2800" b="1" dirty="0" smtClean="0">
                <a:solidFill>
                  <a:srgbClr val="990000"/>
                </a:solidFill>
              </a:rPr>
              <a:t>занят человек, изображённый </a:t>
            </a:r>
            <a:r>
              <a:rPr lang="ru-RU" sz="2800" b="1" dirty="0">
                <a:solidFill>
                  <a:srgbClr val="990000"/>
                </a:solidFill>
              </a:rPr>
              <a:t>на </a:t>
            </a:r>
            <a:r>
              <a:rPr lang="ru-RU" sz="2800" b="1" dirty="0" smtClean="0">
                <a:solidFill>
                  <a:srgbClr val="990000"/>
                </a:solidFill>
              </a:rPr>
              <a:t>портрете, </a:t>
            </a:r>
            <a:r>
              <a:rPr lang="ru-RU" sz="2800" b="1" dirty="0">
                <a:solidFill>
                  <a:srgbClr val="990000"/>
                </a:solidFill>
              </a:rPr>
              <a:t>назовите </a:t>
            </a:r>
            <a:r>
              <a:rPr lang="ru-RU" sz="2800" b="1" dirty="0" smtClean="0">
                <a:solidFill>
                  <a:srgbClr val="990000"/>
                </a:solidFill>
              </a:rPr>
              <a:t>его </a:t>
            </a:r>
            <a:r>
              <a:rPr lang="ru-RU" sz="2800" b="1" dirty="0" smtClean="0">
                <a:solidFill>
                  <a:srgbClr val="990000"/>
                </a:solidFill>
              </a:rPr>
              <a:t>профессию.</a:t>
            </a:r>
            <a:endParaRPr lang="ru-RU" sz="2800" b="1" dirty="0">
              <a:solidFill>
                <a:srgbClr val="99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074" name="Picture 2" descr="C:\Users\msi\Downloads\картинки\м. нестеров портрет скульптора ви мухиной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11431" y="332656"/>
            <a:ext cx="5721138" cy="63367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1492882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0225" y="1316038"/>
            <a:ext cx="7772400" cy="1363662"/>
          </a:xfrm>
        </p:spPr>
        <p:txBody>
          <a:bodyPr/>
          <a:lstStyle/>
          <a:p>
            <a:pPr fontAlgn="auto"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20482" name="Текст 2"/>
          <p:cNvSpPr>
            <a:spLocks noGrp="1"/>
          </p:cNvSpPr>
          <p:nvPr>
            <p:ph type="body" idx="1"/>
          </p:nvPr>
        </p:nvSpPr>
        <p:spPr>
          <a:xfrm>
            <a:off x="530225" y="2705100"/>
            <a:ext cx="7772400" cy="1509713"/>
          </a:xfrm>
        </p:spPr>
        <p:txBody>
          <a:bodyPr/>
          <a:lstStyle/>
          <a:p>
            <a:endParaRPr lang="ru-RU" dirty="0" smtClean="0"/>
          </a:p>
        </p:txBody>
      </p:sp>
      <p:sp>
        <p:nvSpPr>
          <p:cNvPr id="4" name="Овальная выноска 3"/>
          <p:cNvSpPr/>
          <p:nvPr/>
        </p:nvSpPr>
        <p:spPr>
          <a:xfrm>
            <a:off x="0" y="0"/>
            <a:ext cx="9144000" cy="2204864"/>
          </a:xfrm>
          <a:prstGeom prst="wedgeEllipseCallout">
            <a:avLst>
              <a:gd name="adj1" fmla="val -14331"/>
              <a:gd name="adj2" fmla="val 46084"/>
            </a:avLst>
          </a:prstGeom>
          <a:solidFill>
            <a:schemeClr val="accent3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r>
              <a:rPr lang="ru-RU" sz="2800" b="1" dirty="0" smtClean="0">
                <a:solidFill>
                  <a:srgbClr val="990000"/>
                </a:solidFill>
              </a:rPr>
              <a:t>Рассмотрите  изображение,  </a:t>
            </a:r>
            <a:r>
              <a:rPr lang="ru-RU" sz="2800" b="1" dirty="0">
                <a:solidFill>
                  <a:srgbClr val="990000"/>
                </a:solidFill>
              </a:rPr>
              <a:t>скажите, чем </a:t>
            </a:r>
            <a:r>
              <a:rPr lang="ru-RU" sz="2800" b="1" dirty="0" smtClean="0">
                <a:solidFill>
                  <a:srgbClr val="990000"/>
                </a:solidFill>
              </a:rPr>
              <a:t>занят юноша, изображённый </a:t>
            </a:r>
            <a:r>
              <a:rPr lang="ru-RU" sz="2800" b="1" dirty="0">
                <a:solidFill>
                  <a:srgbClr val="990000"/>
                </a:solidFill>
              </a:rPr>
              <a:t>на </a:t>
            </a:r>
            <a:r>
              <a:rPr lang="ru-RU" sz="2800" b="1" dirty="0" smtClean="0">
                <a:solidFill>
                  <a:srgbClr val="990000"/>
                </a:solidFill>
              </a:rPr>
              <a:t>картине, </a:t>
            </a:r>
            <a:r>
              <a:rPr lang="ru-RU" sz="2800" b="1" dirty="0">
                <a:solidFill>
                  <a:srgbClr val="990000"/>
                </a:solidFill>
              </a:rPr>
              <a:t>назовите </a:t>
            </a:r>
            <a:r>
              <a:rPr lang="ru-RU" sz="2800" b="1" dirty="0" smtClean="0">
                <a:solidFill>
                  <a:srgbClr val="990000"/>
                </a:solidFill>
              </a:rPr>
              <a:t>его </a:t>
            </a:r>
            <a:r>
              <a:rPr lang="ru-RU" sz="2800" b="1" dirty="0" smtClean="0">
                <a:solidFill>
                  <a:srgbClr val="990000"/>
                </a:solidFill>
              </a:rPr>
              <a:t>профессию.</a:t>
            </a:r>
            <a:endParaRPr lang="ru-RU" sz="2800" b="1" dirty="0">
              <a:solidFill>
                <a:srgbClr val="99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098" name="Picture 2" descr="C:\Users\msi\Downloads\картинки\и.фирсов юный живописец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10432" y="332656"/>
            <a:ext cx="5323136" cy="63144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1492882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0225" y="1316038"/>
            <a:ext cx="7772400" cy="1363662"/>
          </a:xfrm>
        </p:spPr>
        <p:txBody>
          <a:bodyPr/>
          <a:lstStyle/>
          <a:p>
            <a:pPr fontAlgn="auto"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20482" name="Текст 2"/>
          <p:cNvSpPr>
            <a:spLocks noGrp="1"/>
          </p:cNvSpPr>
          <p:nvPr>
            <p:ph type="body" idx="1"/>
          </p:nvPr>
        </p:nvSpPr>
        <p:spPr>
          <a:xfrm>
            <a:off x="530225" y="2705100"/>
            <a:ext cx="7772400" cy="1509713"/>
          </a:xfrm>
        </p:spPr>
        <p:txBody>
          <a:bodyPr/>
          <a:lstStyle/>
          <a:p>
            <a:endParaRPr lang="ru-RU" dirty="0" smtClean="0"/>
          </a:p>
        </p:txBody>
      </p:sp>
      <p:sp>
        <p:nvSpPr>
          <p:cNvPr id="4" name="Овальная выноска 3"/>
          <p:cNvSpPr/>
          <p:nvPr/>
        </p:nvSpPr>
        <p:spPr>
          <a:xfrm>
            <a:off x="0" y="0"/>
            <a:ext cx="9144000" cy="2204864"/>
          </a:xfrm>
          <a:prstGeom prst="wedgeEllipseCallout">
            <a:avLst>
              <a:gd name="adj1" fmla="val -14331"/>
              <a:gd name="adj2" fmla="val 46084"/>
            </a:avLst>
          </a:prstGeom>
          <a:solidFill>
            <a:schemeClr val="accent3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r>
              <a:rPr lang="ru-RU" sz="2800" b="1" dirty="0" smtClean="0">
                <a:solidFill>
                  <a:srgbClr val="990000"/>
                </a:solidFill>
              </a:rPr>
              <a:t>Рассмотрите  фотографию,  </a:t>
            </a:r>
            <a:r>
              <a:rPr lang="ru-RU" sz="2800" b="1" dirty="0">
                <a:solidFill>
                  <a:srgbClr val="990000"/>
                </a:solidFill>
              </a:rPr>
              <a:t>скажите, чем заняты люди, изображённые на </a:t>
            </a:r>
            <a:r>
              <a:rPr lang="ru-RU" sz="2800" b="1" dirty="0" smtClean="0">
                <a:solidFill>
                  <a:srgbClr val="990000"/>
                </a:solidFill>
              </a:rPr>
              <a:t>ней, </a:t>
            </a:r>
            <a:r>
              <a:rPr lang="ru-RU" sz="2800" b="1" dirty="0">
                <a:solidFill>
                  <a:srgbClr val="990000"/>
                </a:solidFill>
              </a:rPr>
              <a:t>назовите их </a:t>
            </a:r>
            <a:r>
              <a:rPr lang="ru-RU" sz="2800" b="1" dirty="0" smtClean="0">
                <a:solidFill>
                  <a:srgbClr val="990000"/>
                </a:solidFill>
              </a:rPr>
              <a:t>профессии.</a:t>
            </a:r>
            <a:endParaRPr lang="ru-RU" sz="2800" b="1" dirty="0">
              <a:solidFill>
                <a:srgbClr val="99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122" name="Picture 2" descr="C:\Users\msi\Downloads\картинки\модельер 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0604" y="332656"/>
            <a:ext cx="8082792" cy="60710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1492882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0225" y="1316038"/>
            <a:ext cx="7772400" cy="1363662"/>
          </a:xfrm>
        </p:spPr>
        <p:txBody>
          <a:bodyPr/>
          <a:lstStyle/>
          <a:p>
            <a:pPr fontAlgn="auto"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20482" name="Текст 2"/>
          <p:cNvSpPr>
            <a:spLocks noGrp="1"/>
          </p:cNvSpPr>
          <p:nvPr>
            <p:ph type="body" idx="1"/>
          </p:nvPr>
        </p:nvSpPr>
        <p:spPr>
          <a:xfrm>
            <a:off x="530225" y="2705100"/>
            <a:ext cx="7772400" cy="1509713"/>
          </a:xfrm>
        </p:spPr>
        <p:txBody>
          <a:bodyPr/>
          <a:lstStyle/>
          <a:p>
            <a:endParaRPr lang="ru-RU" dirty="0" smtClean="0"/>
          </a:p>
        </p:txBody>
      </p:sp>
      <p:sp>
        <p:nvSpPr>
          <p:cNvPr id="4" name="Овальная выноска 3"/>
          <p:cNvSpPr/>
          <p:nvPr/>
        </p:nvSpPr>
        <p:spPr>
          <a:xfrm>
            <a:off x="0" y="0"/>
            <a:ext cx="9144000" cy="2204864"/>
          </a:xfrm>
          <a:prstGeom prst="wedgeEllipseCallout">
            <a:avLst>
              <a:gd name="adj1" fmla="val -14331"/>
              <a:gd name="adj2" fmla="val 46084"/>
            </a:avLst>
          </a:prstGeom>
          <a:solidFill>
            <a:schemeClr val="accent3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r>
              <a:rPr lang="ru-RU" sz="2800" b="1" dirty="0" smtClean="0">
                <a:solidFill>
                  <a:srgbClr val="990000"/>
                </a:solidFill>
              </a:rPr>
              <a:t>Рассмотрите  фотографию,  </a:t>
            </a:r>
            <a:r>
              <a:rPr lang="ru-RU" sz="2800" b="1" dirty="0">
                <a:solidFill>
                  <a:srgbClr val="990000"/>
                </a:solidFill>
              </a:rPr>
              <a:t>скажите, чем заняты люди, изображённые на </a:t>
            </a:r>
            <a:r>
              <a:rPr lang="ru-RU" sz="2800" b="1" dirty="0" smtClean="0">
                <a:solidFill>
                  <a:srgbClr val="990000"/>
                </a:solidFill>
              </a:rPr>
              <a:t>ней, </a:t>
            </a:r>
            <a:r>
              <a:rPr lang="ru-RU" sz="2800" b="1" dirty="0">
                <a:solidFill>
                  <a:srgbClr val="990000"/>
                </a:solidFill>
              </a:rPr>
              <a:t>назовите их </a:t>
            </a:r>
            <a:r>
              <a:rPr lang="ru-RU" sz="2800" b="1" dirty="0" smtClean="0">
                <a:solidFill>
                  <a:srgbClr val="990000"/>
                </a:solidFill>
              </a:rPr>
              <a:t>профессии.</a:t>
            </a:r>
            <a:endParaRPr lang="ru-RU" sz="2800" b="1" dirty="0">
              <a:solidFill>
                <a:srgbClr val="99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146" name="Picture 2" descr="C:\Users\msi\Downloads\картинки\промыслы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836712"/>
            <a:ext cx="9169642" cy="51701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1492882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0225" y="260350"/>
            <a:ext cx="7772400" cy="792163"/>
          </a:xfrm>
        </p:spPr>
        <p:txBody>
          <a:bodyPr/>
          <a:lstStyle/>
          <a:p>
            <a:pPr algn="ctr" fontAlgn="auto">
              <a:spcAft>
                <a:spcPts val="0"/>
              </a:spcAft>
              <a:defRPr/>
            </a:pPr>
            <a:endParaRPr lang="ru-RU" sz="4800">
              <a:solidFill>
                <a:srgbClr val="FFFF66"/>
              </a:solidFill>
            </a:endParaRPr>
          </a:p>
        </p:txBody>
      </p:sp>
      <p:sp>
        <p:nvSpPr>
          <p:cNvPr id="22530" name="Текст 2"/>
          <p:cNvSpPr>
            <a:spLocks noGrp="1"/>
          </p:cNvSpPr>
          <p:nvPr>
            <p:ph type="body" idx="1"/>
          </p:nvPr>
        </p:nvSpPr>
        <p:spPr>
          <a:xfrm>
            <a:off x="530225" y="2705100"/>
            <a:ext cx="7772400" cy="1509713"/>
          </a:xfrm>
        </p:spPr>
        <p:txBody>
          <a:bodyPr/>
          <a:lstStyle/>
          <a:p>
            <a:endParaRPr lang="ru-RU" dirty="0" smtClean="0"/>
          </a:p>
        </p:txBody>
      </p:sp>
      <p:sp>
        <p:nvSpPr>
          <p:cNvPr id="4" name="Овальная выноска 3"/>
          <p:cNvSpPr/>
          <p:nvPr/>
        </p:nvSpPr>
        <p:spPr>
          <a:xfrm>
            <a:off x="26059" y="0"/>
            <a:ext cx="8952995" cy="2420888"/>
          </a:xfrm>
          <a:prstGeom prst="wedgeEllipseCallout">
            <a:avLst>
              <a:gd name="adj1" fmla="val -7394"/>
              <a:gd name="adj2" fmla="val 64713"/>
            </a:avLst>
          </a:prstGeom>
          <a:solidFill>
            <a:schemeClr val="accent5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3200" b="1" dirty="0">
                <a:solidFill>
                  <a:srgbClr val="002060"/>
                </a:solidFill>
              </a:rPr>
              <a:t>Ч</a:t>
            </a:r>
            <a:r>
              <a:rPr lang="ru-RU" sz="3200" b="1" dirty="0" smtClean="0">
                <a:solidFill>
                  <a:srgbClr val="002060"/>
                </a:solidFill>
              </a:rPr>
              <a:t>ем </a:t>
            </a:r>
            <a:r>
              <a:rPr lang="ru-RU" sz="3200" b="1" dirty="0">
                <a:solidFill>
                  <a:srgbClr val="002060"/>
                </a:solidFill>
              </a:rPr>
              <a:t>похожи, а чем отличаются нарисованные </a:t>
            </a:r>
            <a:r>
              <a:rPr lang="ru-RU" sz="3200" b="1" dirty="0" smtClean="0">
                <a:solidFill>
                  <a:srgbClr val="002060"/>
                </a:solidFill>
              </a:rPr>
              <a:t>цветные </a:t>
            </a:r>
            <a:r>
              <a:rPr lang="ru-RU" sz="3200" b="1" dirty="0">
                <a:solidFill>
                  <a:srgbClr val="002060"/>
                </a:solidFill>
              </a:rPr>
              <a:t>карандаши?</a:t>
            </a:r>
            <a:endParaRPr lang="ru-RU" sz="32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059" y="2780928"/>
            <a:ext cx="8952995" cy="381680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0225" y="1316038"/>
            <a:ext cx="7772400" cy="1363662"/>
          </a:xfrm>
        </p:spPr>
        <p:txBody>
          <a:bodyPr/>
          <a:lstStyle/>
          <a:p>
            <a:pPr fontAlgn="auto"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23554" name="Текст 2"/>
          <p:cNvSpPr>
            <a:spLocks noGrp="1"/>
          </p:cNvSpPr>
          <p:nvPr>
            <p:ph type="body" idx="1"/>
          </p:nvPr>
        </p:nvSpPr>
        <p:spPr>
          <a:xfrm>
            <a:off x="530225" y="2705100"/>
            <a:ext cx="7772400" cy="1509713"/>
          </a:xfrm>
        </p:spPr>
        <p:txBody>
          <a:bodyPr/>
          <a:lstStyle/>
          <a:p>
            <a:endParaRPr lang="ru-RU" dirty="0" smtClean="0"/>
          </a:p>
        </p:txBody>
      </p:sp>
      <p:pic>
        <p:nvPicPr>
          <p:cNvPr id="1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0115" y="0"/>
            <a:ext cx="7883769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8194" name="Picture 2" descr="C:\Users\msi\Downloads\картинки\карандаши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19" y="755395"/>
            <a:ext cx="4092059" cy="55446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Скругленная прямоугольная выноска 3"/>
          <p:cNvSpPr/>
          <p:nvPr/>
        </p:nvSpPr>
        <p:spPr>
          <a:xfrm>
            <a:off x="4343579" y="524291"/>
            <a:ext cx="4629794" cy="6096000"/>
          </a:xfrm>
          <a:prstGeom prst="wedgeRoundRectCallout">
            <a:avLst>
              <a:gd name="adj1" fmla="val -17739"/>
              <a:gd name="adj2" fmla="val 49835"/>
              <a:gd name="adj3" fmla="val 16667"/>
            </a:avLst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600" b="1" dirty="0">
                <a:solidFill>
                  <a:srgbClr val="002060"/>
                </a:solidFill>
              </a:rPr>
              <a:t>Н</a:t>
            </a:r>
            <a:r>
              <a:rPr lang="ru-RU" sz="3600" b="1" dirty="0" smtClean="0">
                <a:solidFill>
                  <a:srgbClr val="002060"/>
                </a:solidFill>
              </a:rPr>
              <a:t>азовите самое главное правило работы с цветными </a:t>
            </a:r>
            <a:r>
              <a:rPr lang="ru-RU" sz="3600" b="1" dirty="0" smtClean="0">
                <a:solidFill>
                  <a:srgbClr val="002060"/>
                </a:solidFill>
              </a:rPr>
              <a:t>карандашами.</a:t>
            </a:r>
            <a:endParaRPr lang="ru-RU" sz="3600" b="1" dirty="0"/>
          </a:p>
        </p:txBody>
      </p:sp>
      <p:sp>
        <p:nvSpPr>
          <p:cNvPr id="5" name="Овальная выноска 4"/>
          <p:cNvSpPr/>
          <p:nvPr/>
        </p:nvSpPr>
        <p:spPr>
          <a:xfrm>
            <a:off x="226367" y="2564904"/>
            <a:ext cx="8721854" cy="2736304"/>
          </a:xfrm>
          <a:prstGeom prst="wedgeEllipseCallout">
            <a:avLst>
              <a:gd name="adj1" fmla="val -15315"/>
              <a:gd name="adj2" fmla="val 45791"/>
            </a:avLst>
          </a:prstGeom>
          <a:solidFill>
            <a:schemeClr val="accent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800" b="1" dirty="0" smtClean="0">
                <a:solidFill>
                  <a:srgbClr val="C00000"/>
                </a:solidFill>
              </a:rPr>
              <a:t>Порядок на столе!</a:t>
            </a:r>
            <a:endParaRPr lang="ru-RU" sz="4800" b="1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741147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0225" y="1316038"/>
            <a:ext cx="7772400" cy="1363662"/>
          </a:xfrm>
        </p:spPr>
        <p:txBody>
          <a:bodyPr/>
          <a:lstStyle/>
          <a:p>
            <a:pPr fontAlgn="auto">
              <a:spcAft>
                <a:spcPts val="0"/>
              </a:spcAft>
              <a:defRPr/>
            </a:pPr>
            <a:endParaRPr lang="ru-RU" dirty="0"/>
          </a:p>
        </p:txBody>
      </p:sp>
      <p:sp>
        <p:nvSpPr>
          <p:cNvPr id="24578" name="Текст 2"/>
          <p:cNvSpPr>
            <a:spLocks noGrp="1"/>
          </p:cNvSpPr>
          <p:nvPr>
            <p:ph type="body" idx="1"/>
          </p:nvPr>
        </p:nvSpPr>
        <p:spPr>
          <a:xfrm>
            <a:off x="530225" y="2705100"/>
            <a:ext cx="7772400" cy="1509713"/>
          </a:xfrm>
        </p:spPr>
        <p:txBody>
          <a:bodyPr/>
          <a:lstStyle/>
          <a:p>
            <a:endParaRPr lang="ru-RU" dirty="0" smtClean="0"/>
          </a:p>
        </p:txBody>
      </p:sp>
      <p:sp>
        <p:nvSpPr>
          <p:cNvPr id="12" name="Скругленная прямоугольная выноска 11"/>
          <p:cNvSpPr/>
          <p:nvPr/>
        </p:nvSpPr>
        <p:spPr>
          <a:xfrm>
            <a:off x="250825" y="538308"/>
            <a:ext cx="8724900" cy="1450531"/>
          </a:xfrm>
          <a:prstGeom prst="wedgeRoundRectCallout">
            <a:avLst>
              <a:gd name="adj1" fmla="val -10352"/>
              <a:gd name="adj2" fmla="val 80528"/>
              <a:gd name="adj3" fmla="val 16667"/>
            </a:avLst>
          </a:prstGeom>
          <a:solidFill>
            <a:schemeClr val="tx2">
              <a:lumMod val="9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3200" b="1" dirty="0" smtClean="0">
                <a:solidFill>
                  <a:schemeClr val="tx2">
                    <a:lumMod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Работаем цветными карандашами, правильно держим </a:t>
            </a:r>
            <a:r>
              <a:rPr lang="ru-RU" sz="3200" b="1" dirty="0" smtClean="0">
                <a:solidFill>
                  <a:schemeClr val="tx2">
                    <a:lumMod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карандаш.</a:t>
            </a:r>
            <a:endParaRPr lang="ru-RU" sz="3200" b="1" dirty="0">
              <a:solidFill>
                <a:schemeClr val="tx2">
                  <a:lumMod val="2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4" name="Picture 2" descr="C:\Users\msi\Downloads\моторика.jpg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825" y="2564904"/>
            <a:ext cx="4743499" cy="30091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18" name="Picture 2" descr="C:\Users\msi\Downloads\картинки\рука 5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32040" y="2564904"/>
            <a:ext cx="3810000" cy="30575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Скругленный прямоугольник 14"/>
          <p:cNvSpPr/>
          <p:nvPr/>
        </p:nvSpPr>
        <p:spPr>
          <a:xfrm>
            <a:off x="323528" y="116632"/>
            <a:ext cx="8424936" cy="1440160"/>
          </a:xfrm>
          <a:prstGeom prst="round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800" b="1" dirty="0" smtClean="0">
                <a:solidFill>
                  <a:srgbClr val="002060"/>
                </a:solidFill>
              </a:rPr>
              <a:t>Выполните </a:t>
            </a:r>
            <a:r>
              <a:rPr lang="ru-RU" sz="2800" b="1" dirty="0">
                <a:solidFill>
                  <a:srgbClr val="002060"/>
                </a:solidFill>
              </a:rPr>
              <a:t>задания 1–2 на с. 2 в Рабочей </a:t>
            </a:r>
            <a:r>
              <a:rPr lang="ru-RU" sz="2800" b="1" dirty="0" smtClean="0">
                <a:solidFill>
                  <a:srgbClr val="002060"/>
                </a:solidFill>
              </a:rPr>
              <a:t>тетради.</a:t>
            </a:r>
            <a:endParaRPr lang="ru-RU" b="1" dirty="0">
              <a:solidFill>
                <a:srgbClr val="002060"/>
              </a:solidFill>
            </a:endParaRPr>
          </a:p>
        </p:txBody>
      </p:sp>
      <p:sp>
        <p:nvSpPr>
          <p:cNvPr id="2" name="Скругленная прямоугольная выноска 1"/>
          <p:cNvSpPr/>
          <p:nvPr/>
        </p:nvSpPr>
        <p:spPr>
          <a:xfrm>
            <a:off x="323528" y="116632"/>
            <a:ext cx="8424936" cy="1440160"/>
          </a:xfrm>
          <a:prstGeom prst="wedgeRoundRectCallout">
            <a:avLst>
              <a:gd name="adj1" fmla="val -20833"/>
              <a:gd name="adj2" fmla="val 52475"/>
              <a:gd name="adj3" fmla="val 16667"/>
            </a:avLst>
          </a:prstGeom>
          <a:solidFill>
            <a:schemeClr val="tx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600" b="1" dirty="0" smtClean="0">
                <a:solidFill>
                  <a:srgbClr val="002060"/>
                </a:solidFill>
              </a:rPr>
              <a:t>Раскрасьте разными карандашами все </a:t>
            </a:r>
            <a:r>
              <a:rPr lang="ru-RU" sz="3600" b="1" dirty="0" smtClean="0">
                <a:solidFill>
                  <a:srgbClr val="002060"/>
                </a:solidFill>
              </a:rPr>
              <a:t>клеточки.</a:t>
            </a:r>
            <a:endParaRPr lang="ru-RU" sz="3600" b="1" dirty="0">
              <a:solidFill>
                <a:srgbClr val="002060"/>
              </a:solidFill>
            </a:endParaRPr>
          </a:p>
        </p:txBody>
      </p:sp>
      <p:graphicFrame>
        <p:nvGraphicFramePr>
          <p:cNvPr id="3" name="Таблица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91500778"/>
              </p:ext>
            </p:extLst>
          </p:nvPr>
        </p:nvGraphicFramePr>
        <p:xfrm>
          <a:off x="1487996" y="1844826"/>
          <a:ext cx="6096000" cy="4320480"/>
        </p:xfrm>
        <a:graphic>
          <a:graphicData uri="http://schemas.openxmlformats.org/drawingml/2006/table">
            <a:tbl>
              <a:tblPr firstRow="1" bandRow="1">
                <a:tableStyleId>{616DA210-FB5B-4158-B5E0-FEB733F419BA}</a:tableStyleId>
              </a:tblPr>
              <a:tblGrid>
                <a:gridCol w="1219200"/>
                <a:gridCol w="1219200"/>
                <a:gridCol w="1219200"/>
                <a:gridCol w="1219200"/>
                <a:gridCol w="1219200"/>
              </a:tblGrid>
              <a:tr h="864096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solidFill>
                      <a:schemeClr val="tx2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solidFill>
                      <a:schemeClr val="tx2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solidFill>
                      <a:schemeClr val="tx2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solidFill>
                      <a:schemeClr val="tx2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solidFill>
                      <a:schemeClr val="tx2">
                        <a:lumMod val="50000"/>
                      </a:schemeClr>
                    </a:solidFill>
                  </a:tcPr>
                </a:tc>
              </a:tr>
              <a:tr h="864096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solidFill>
                      <a:schemeClr val="tx2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solidFill>
                      <a:schemeClr val="tx2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solidFill>
                      <a:schemeClr val="tx2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solidFill>
                      <a:schemeClr val="tx2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solidFill>
                      <a:schemeClr val="tx2">
                        <a:lumMod val="50000"/>
                      </a:schemeClr>
                    </a:solidFill>
                  </a:tcPr>
                </a:tc>
              </a:tr>
              <a:tr h="864096"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solidFill>
                      <a:schemeClr val="tx2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solidFill>
                      <a:schemeClr val="tx2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solidFill>
                      <a:schemeClr val="tx2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solidFill>
                      <a:schemeClr val="tx2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solidFill>
                      <a:schemeClr val="tx2">
                        <a:lumMod val="50000"/>
                      </a:schemeClr>
                    </a:solidFill>
                  </a:tcPr>
                </a:tc>
              </a:tr>
              <a:tr h="864096"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solidFill>
                      <a:schemeClr val="tx2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solidFill>
                      <a:schemeClr val="tx2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solidFill>
                      <a:schemeClr val="tx2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solidFill>
                      <a:schemeClr val="tx2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solidFill>
                      <a:schemeClr val="tx2">
                        <a:lumMod val="50000"/>
                      </a:schemeClr>
                    </a:solidFill>
                  </a:tcPr>
                </a:tc>
              </a:tr>
              <a:tr h="864096"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solidFill>
                      <a:schemeClr val="tx2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solidFill>
                      <a:schemeClr val="tx2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solidFill>
                      <a:schemeClr val="tx2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solidFill>
                      <a:schemeClr val="tx2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solidFill>
                      <a:schemeClr val="tx2">
                        <a:lumMod val="50000"/>
                      </a:schemeClr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Скругленная прямоугольная выноска 3"/>
          <p:cNvSpPr/>
          <p:nvPr/>
        </p:nvSpPr>
        <p:spPr>
          <a:xfrm>
            <a:off x="251520" y="188640"/>
            <a:ext cx="8712968" cy="1224136"/>
          </a:xfrm>
          <a:prstGeom prst="wedgeRoundRectCallout">
            <a:avLst/>
          </a:prstGeom>
          <a:solidFill>
            <a:schemeClr val="accent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600" b="1" dirty="0" smtClean="0">
                <a:solidFill>
                  <a:srgbClr val="002060"/>
                </a:solidFill>
              </a:rPr>
              <a:t>Обведите серые линии цветными </a:t>
            </a:r>
            <a:r>
              <a:rPr lang="ru-RU" sz="3600" b="1" dirty="0" smtClean="0">
                <a:solidFill>
                  <a:srgbClr val="002060"/>
                </a:solidFill>
              </a:rPr>
              <a:t>карандашами.</a:t>
            </a:r>
            <a:endParaRPr lang="ru-RU" sz="3600" b="1" dirty="0">
              <a:solidFill>
                <a:srgbClr val="002060"/>
              </a:solidFill>
            </a:endParaRPr>
          </a:p>
        </p:txBody>
      </p:sp>
      <p:pic>
        <p:nvPicPr>
          <p:cNvPr id="10243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2052686" y="683754"/>
            <a:ext cx="4925002" cy="68823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2109526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0352" y="260648"/>
            <a:ext cx="7772400" cy="792088"/>
          </a:xfrm>
        </p:spPr>
        <p:txBody>
          <a:bodyPr/>
          <a:lstStyle/>
          <a:p>
            <a:pPr algn="ctr" fontAlgn="auto">
              <a:spcAft>
                <a:spcPts val="0"/>
              </a:spcAft>
              <a:defRPr/>
            </a:pPr>
            <a:r>
              <a:rPr lang="ru-RU" sz="4000" smtClean="0">
                <a:solidFill>
                  <a:srgbClr val="FFFF66"/>
                </a:solidFill>
              </a:rPr>
              <a:t>Выражение решения проблемы</a:t>
            </a:r>
            <a:endParaRPr lang="ru-RU" sz="4000">
              <a:solidFill>
                <a:srgbClr val="FFFF66"/>
              </a:solidFill>
            </a:endParaRPr>
          </a:p>
        </p:txBody>
      </p:sp>
      <p:sp>
        <p:nvSpPr>
          <p:cNvPr id="28674" name="Текст 2"/>
          <p:cNvSpPr>
            <a:spLocks noGrp="1"/>
          </p:cNvSpPr>
          <p:nvPr>
            <p:ph type="body" idx="1"/>
          </p:nvPr>
        </p:nvSpPr>
        <p:spPr>
          <a:xfrm>
            <a:off x="530225" y="2705100"/>
            <a:ext cx="7772400" cy="1509713"/>
          </a:xfrm>
        </p:spPr>
        <p:txBody>
          <a:bodyPr/>
          <a:lstStyle/>
          <a:p>
            <a:endParaRPr lang="ru-RU" smtClean="0"/>
          </a:p>
        </p:txBody>
      </p:sp>
      <p:sp>
        <p:nvSpPr>
          <p:cNvPr id="4" name="Скругленный прямоугольник 3"/>
          <p:cNvSpPr/>
          <p:nvPr/>
        </p:nvSpPr>
        <p:spPr>
          <a:xfrm>
            <a:off x="251520" y="2276872"/>
            <a:ext cx="8640960" cy="2376264"/>
          </a:xfrm>
          <a:prstGeom prst="round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3600" b="1" dirty="0" smtClean="0">
                <a:solidFill>
                  <a:srgbClr val="002060"/>
                </a:solidFill>
              </a:rPr>
              <a:t>Какие качества и умения мы развивали на уроке?</a:t>
            </a:r>
            <a:endParaRPr lang="ru-RU" sz="3600" b="1" dirty="0">
              <a:solidFill>
                <a:srgbClr val="00206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0352" y="188640"/>
            <a:ext cx="7772400" cy="936104"/>
          </a:xfrm>
        </p:spPr>
        <p:txBody>
          <a:bodyPr/>
          <a:lstStyle/>
          <a:p>
            <a:pPr algn="ctr" fontAlgn="auto">
              <a:spcAft>
                <a:spcPts val="0"/>
              </a:spcAft>
              <a:defRPr/>
            </a:pPr>
            <a:r>
              <a:rPr lang="ru-RU" smtClean="0">
                <a:solidFill>
                  <a:srgbClr val="FFFF66"/>
                </a:solidFill>
              </a:rPr>
              <a:t>Продуктивное задание </a:t>
            </a:r>
            <a:endParaRPr lang="ru-RU">
              <a:solidFill>
                <a:srgbClr val="FFFF66"/>
              </a:solidFill>
            </a:endParaRP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0" y="1196975"/>
            <a:ext cx="9144000" cy="5472113"/>
          </a:xfrm>
        </p:spPr>
        <p:txBody>
          <a:bodyPr>
            <a:normAutofit/>
          </a:bodyPr>
          <a:lstStyle/>
          <a:p>
            <a:pPr algn="just">
              <a:lnSpc>
                <a:spcPct val="90000"/>
              </a:lnSpc>
            </a:pPr>
            <a:endParaRPr lang="ru-RU" dirty="0" smtClean="0"/>
          </a:p>
        </p:txBody>
      </p:sp>
      <p:pic>
        <p:nvPicPr>
          <p:cNvPr id="1126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2365614"/>
            <a:ext cx="3535178" cy="1834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26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76622" y="2365614"/>
            <a:ext cx="3528294" cy="1834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268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3656" y="4609324"/>
            <a:ext cx="3575090" cy="18345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269" name="Picture 5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82918" y="4609323"/>
            <a:ext cx="3400696" cy="18345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Скругленная прямоугольная выноска 3"/>
          <p:cNvSpPr/>
          <p:nvPr/>
        </p:nvSpPr>
        <p:spPr>
          <a:xfrm>
            <a:off x="323528" y="188640"/>
            <a:ext cx="8424936" cy="1440160"/>
          </a:xfrm>
          <a:prstGeom prst="wedgeRoundRectCallout">
            <a:avLst>
              <a:gd name="adj1" fmla="val -20833"/>
              <a:gd name="adj2" fmla="val 49133"/>
              <a:gd name="adj3" fmla="val 16667"/>
            </a:avLst>
          </a:prstGeom>
          <a:solidFill>
            <a:schemeClr val="accent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b="1" dirty="0" smtClean="0">
                <a:solidFill>
                  <a:schemeClr val="tx2">
                    <a:lumMod val="25000"/>
                  </a:schemeClr>
                </a:solidFill>
              </a:rPr>
              <a:t>Рассмотрите забавные фигурки, выполните в альбоме </a:t>
            </a:r>
            <a:r>
              <a:rPr lang="ru-RU" sz="3200" b="1" dirty="0" smtClean="0">
                <a:solidFill>
                  <a:schemeClr val="tx2">
                    <a:lumMod val="25000"/>
                  </a:schemeClr>
                </a:solidFill>
              </a:rPr>
              <a:t>свои. </a:t>
            </a:r>
            <a:endParaRPr lang="ru-RU" sz="3200" b="1" dirty="0" smtClean="0">
              <a:solidFill>
                <a:schemeClr val="tx2">
                  <a:lumMod val="25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0352" y="548680"/>
            <a:ext cx="7772400" cy="720080"/>
          </a:xfrm>
        </p:spPr>
        <p:txBody>
          <a:bodyPr/>
          <a:lstStyle/>
          <a:p>
            <a:pPr algn="ctr" fontAlgn="auto">
              <a:spcAft>
                <a:spcPts val="0"/>
              </a:spcAft>
              <a:defRPr/>
            </a:pPr>
            <a:r>
              <a:rPr lang="ru-RU" smtClean="0">
                <a:solidFill>
                  <a:srgbClr val="FFFF66"/>
                </a:solidFill>
              </a:rPr>
              <a:t>Рефлексия</a:t>
            </a:r>
            <a:endParaRPr lang="ru-RU">
              <a:solidFill>
                <a:srgbClr val="FFFF66"/>
              </a:solidFill>
            </a:endParaRP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530225" y="1557338"/>
            <a:ext cx="7772400" cy="4392612"/>
          </a:xfrm>
        </p:spPr>
        <p:txBody>
          <a:bodyPr>
            <a:normAutofit/>
          </a:bodyPr>
          <a:lstStyle/>
          <a:p>
            <a:pPr algn="ctr"/>
            <a:r>
              <a:rPr lang="ru-RU" sz="4000" b="1" dirty="0" smtClean="0">
                <a:solidFill>
                  <a:srgbClr val="FFCC00"/>
                </a:solidFill>
              </a:rPr>
              <a:t>Оцените свою работу на уроке:</a:t>
            </a:r>
          </a:p>
          <a:p>
            <a:r>
              <a:rPr lang="ru-RU" sz="4000" b="1" dirty="0" smtClean="0">
                <a:solidFill>
                  <a:srgbClr val="C00000"/>
                </a:solidFill>
              </a:rPr>
              <a:t>Я молодец!</a:t>
            </a:r>
          </a:p>
          <a:p>
            <a:r>
              <a:rPr lang="ru-RU" sz="4000" b="1" dirty="0" smtClean="0">
                <a:solidFill>
                  <a:srgbClr val="009900"/>
                </a:solidFill>
              </a:rPr>
              <a:t>Мне нужно ещ</a:t>
            </a:r>
            <a:r>
              <a:rPr lang="ru-RU" sz="4000" b="1" dirty="0" smtClean="0">
                <a:solidFill>
                  <a:srgbClr val="009900"/>
                </a:solidFill>
                <a:latin typeface="Arial" charset="0"/>
              </a:rPr>
              <a:t>ё</a:t>
            </a:r>
            <a:r>
              <a:rPr lang="ru-RU" sz="4000" b="1" dirty="0" smtClean="0">
                <a:solidFill>
                  <a:srgbClr val="009900"/>
                </a:solidFill>
              </a:rPr>
              <a:t> поработать.</a:t>
            </a:r>
          </a:p>
          <a:p>
            <a:r>
              <a:rPr lang="ru-RU" sz="4000" b="1" dirty="0" smtClean="0">
                <a:solidFill>
                  <a:srgbClr val="000066"/>
                </a:solidFill>
              </a:rPr>
              <a:t>Сегодня не мой день.</a:t>
            </a:r>
          </a:p>
          <a:p>
            <a:pPr>
              <a:buFont typeface="Wingdings 2" pitchFamily="18" charset="2"/>
              <a:buAutoNum type="arabicPeriod"/>
            </a:pPr>
            <a:endParaRPr lang="ru-RU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0352" y="0"/>
            <a:ext cx="7772400" cy="980728"/>
          </a:xfrm>
        </p:spPr>
        <p:txBody>
          <a:bodyPr/>
          <a:lstStyle/>
          <a:p>
            <a:pPr algn="ctr" fontAlgn="auto">
              <a:spcAft>
                <a:spcPts val="0"/>
              </a:spcAft>
              <a:defRPr/>
            </a:pPr>
            <a:r>
              <a:rPr lang="ru-RU" dirty="0" smtClean="0">
                <a:solidFill>
                  <a:srgbClr val="FFFF66"/>
                </a:solidFill>
              </a:rPr>
              <a:t>Домашнее задание</a:t>
            </a:r>
            <a:endParaRPr lang="ru-RU" dirty="0">
              <a:solidFill>
                <a:srgbClr val="FFFF66"/>
              </a:solidFill>
            </a:endParaRPr>
          </a:p>
        </p:txBody>
      </p:sp>
      <p:sp>
        <p:nvSpPr>
          <p:cNvPr id="31746" name="Текст 2"/>
          <p:cNvSpPr>
            <a:spLocks noGrp="1"/>
          </p:cNvSpPr>
          <p:nvPr>
            <p:ph type="body" idx="1"/>
          </p:nvPr>
        </p:nvSpPr>
        <p:spPr>
          <a:xfrm>
            <a:off x="530225" y="1557338"/>
            <a:ext cx="7772400" cy="4464050"/>
          </a:xfrm>
        </p:spPr>
        <p:txBody>
          <a:bodyPr/>
          <a:lstStyle/>
          <a:p>
            <a:endParaRPr lang="ru-RU" smtClean="0"/>
          </a:p>
        </p:txBody>
      </p:sp>
      <p:sp>
        <p:nvSpPr>
          <p:cNvPr id="4" name="Скругленный прямоугольник 3"/>
          <p:cNvSpPr/>
          <p:nvPr/>
        </p:nvSpPr>
        <p:spPr>
          <a:xfrm>
            <a:off x="179512" y="1268760"/>
            <a:ext cx="8712968" cy="5256584"/>
          </a:xfrm>
          <a:prstGeom prst="round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anchor="ctr"/>
          <a:lstStyle/>
          <a:p>
            <a:pPr marL="742950" indent="-742950" algn="just">
              <a:buAutoNum type="arabicPeriod"/>
            </a:pPr>
            <a:r>
              <a:rPr lang="ru-RU" sz="3600" b="1" dirty="0" smtClean="0">
                <a:solidFill>
                  <a:schemeClr val="accent2">
                    <a:lumMod val="50000"/>
                  </a:schemeClr>
                </a:solidFill>
              </a:rPr>
              <a:t>Изучить </a:t>
            </a:r>
            <a:r>
              <a:rPr lang="ru-RU" sz="3600" b="1" dirty="0">
                <a:solidFill>
                  <a:schemeClr val="accent2">
                    <a:lumMod val="50000"/>
                  </a:schemeClr>
                </a:solidFill>
              </a:rPr>
              <a:t>схему на с. 3 в Рабочей тетради и выполнить задание 5. Назовём его «Домик с весёлыми соседями</a:t>
            </a:r>
            <a:r>
              <a:rPr lang="ru-RU" sz="3600" b="1" dirty="0" smtClean="0">
                <a:solidFill>
                  <a:schemeClr val="accent2">
                    <a:lumMod val="50000"/>
                  </a:schemeClr>
                </a:solidFill>
              </a:rPr>
              <a:t>».</a:t>
            </a:r>
          </a:p>
          <a:p>
            <a:pPr marL="742950" indent="-742950" algn="just">
              <a:buAutoNum type="arabicPeriod"/>
            </a:pPr>
            <a:r>
              <a:rPr lang="ru-RU" sz="3600" b="1" dirty="0" smtClean="0">
                <a:solidFill>
                  <a:schemeClr val="accent2">
                    <a:lumMod val="50000"/>
                  </a:schemeClr>
                </a:solidFill>
              </a:rPr>
              <a:t> </a:t>
            </a:r>
            <a:r>
              <a:rPr lang="ru-RU" sz="3600" b="1" dirty="0">
                <a:solidFill>
                  <a:schemeClr val="accent2">
                    <a:lumMod val="50000"/>
                  </a:schemeClr>
                </a:solidFill>
              </a:rPr>
              <a:t>Принести цветную бумагу, ножницы, клей, цветные карандаши, ластик, бумагу, выполненное задание («Домик с весёлыми соседями»).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Поток">
  <a:themeElements>
    <a:clrScheme name="Составная">
      <a:dk1>
        <a:sysClr val="windowText" lastClr="000000"/>
      </a:dk1>
      <a:lt1>
        <a:sysClr val="window" lastClr="FFFFFF"/>
      </a:lt1>
      <a:dk2>
        <a:srgbClr val="5B6973"/>
      </a:dk2>
      <a:lt2>
        <a:srgbClr val="E7ECED"/>
      </a:lt2>
      <a:accent1>
        <a:srgbClr val="98C723"/>
      </a:accent1>
      <a:accent2>
        <a:srgbClr val="59B0B9"/>
      </a:accent2>
      <a:accent3>
        <a:srgbClr val="DEAE00"/>
      </a:accent3>
      <a:accent4>
        <a:srgbClr val="B77BB4"/>
      </a:accent4>
      <a:accent5>
        <a:srgbClr val="E0773C"/>
      </a:accent5>
      <a:accent6>
        <a:srgbClr val="A98D63"/>
      </a:accent6>
      <a:hlink>
        <a:srgbClr val="26CBEC"/>
      </a:hlink>
      <a:folHlink>
        <a:srgbClr val="598C8C"/>
      </a:folHlink>
    </a:clrScheme>
    <a:fontScheme name="Поток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Поток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  <a:scene3d>
            <a:camera prst="orthographicFront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Составная">
    <a:dk1>
      <a:sysClr val="windowText" lastClr="000000"/>
    </a:dk1>
    <a:lt1>
      <a:sysClr val="window" lastClr="FFFFFF"/>
    </a:lt1>
    <a:dk2>
      <a:srgbClr val="5B6973"/>
    </a:dk2>
    <a:lt2>
      <a:srgbClr val="E7ECED"/>
    </a:lt2>
    <a:accent1>
      <a:srgbClr val="98C723"/>
    </a:accent1>
    <a:accent2>
      <a:srgbClr val="59B0B9"/>
    </a:accent2>
    <a:accent3>
      <a:srgbClr val="DEAE00"/>
    </a:accent3>
    <a:accent4>
      <a:srgbClr val="B77BB4"/>
    </a:accent4>
    <a:accent5>
      <a:srgbClr val="E0773C"/>
    </a:accent5>
    <a:accent6>
      <a:srgbClr val="A98D63"/>
    </a:accent6>
    <a:hlink>
      <a:srgbClr val="26CBEC"/>
    </a:hlink>
    <a:folHlink>
      <a:srgbClr val="598C8C"/>
    </a:folHlink>
  </a:clrScheme>
</a:themeOverride>
</file>

<file path=ppt/theme/themeOverride2.xml><?xml version="1.0" encoding="utf-8"?>
<a:themeOverride xmlns:a="http://schemas.openxmlformats.org/drawingml/2006/main">
  <a:clrScheme name="Составная">
    <a:dk1>
      <a:sysClr val="windowText" lastClr="000000"/>
    </a:dk1>
    <a:lt1>
      <a:sysClr val="window" lastClr="FFFFFF"/>
    </a:lt1>
    <a:dk2>
      <a:srgbClr val="5B6973"/>
    </a:dk2>
    <a:lt2>
      <a:srgbClr val="E7ECED"/>
    </a:lt2>
    <a:accent1>
      <a:srgbClr val="98C723"/>
    </a:accent1>
    <a:accent2>
      <a:srgbClr val="59B0B9"/>
    </a:accent2>
    <a:accent3>
      <a:srgbClr val="DEAE00"/>
    </a:accent3>
    <a:accent4>
      <a:srgbClr val="B77BB4"/>
    </a:accent4>
    <a:accent5>
      <a:srgbClr val="E0773C"/>
    </a:accent5>
    <a:accent6>
      <a:srgbClr val="A98D63"/>
    </a:accent6>
    <a:hlink>
      <a:srgbClr val="26CBEC"/>
    </a:hlink>
    <a:folHlink>
      <a:srgbClr val="598C8C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497</TotalTime>
  <Words>355</Words>
  <Application>Microsoft Office PowerPoint</Application>
  <PresentationFormat>Экран (4:3)</PresentationFormat>
  <Paragraphs>47</Paragraphs>
  <Slides>20</Slides>
  <Notes>4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20</vt:i4>
      </vt:variant>
    </vt:vector>
  </HeadingPairs>
  <TitlesOfParts>
    <vt:vector size="21" baseType="lpstr">
      <vt:lpstr>Поток</vt:lpstr>
      <vt:lpstr>Кто такой художник?</vt:lpstr>
      <vt:lpstr>Презентация PowerPoint</vt:lpstr>
      <vt:lpstr>Презентация PowerPoint</vt:lpstr>
      <vt:lpstr>Формулирование проблемы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Выражение решения проблемы</vt:lpstr>
      <vt:lpstr>Продуктивное задание </vt:lpstr>
      <vt:lpstr>Рефлексия</vt:lpstr>
      <vt:lpstr>Домашнее задание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Софья</dc:creator>
  <cp:lastModifiedBy>Светлана</cp:lastModifiedBy>
  <cp:revision>42</cp:revision>
  <dcterms:created xsi:type="dcterms:W3CDTF">2012-09-17T15:13:52Z</dcterms:created>
  <dcterms:modified xsi:type="dcterms:W3CDTF">2013-09-03T09:12:19Z</dcterms:modified>
</cp:coreProperties>
</file>