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1"/>
  </p:notesMasterIdLst>
  <p:sldIdLst>
    <p:sldId id="256" r:id="rId2"/>
    <p:sldId id="274" r:id="rId3"/>
    <p:sldId id="275" r:id="rId4"/>
    <p:sldId id="257" r:id="rId5"/>
    <p:sldId id="259" r:id="rId6"/>
    <p:sldId id="260" r:id="rId7"/>
    <p:sldId id="261" r:id="rId8"/>
    <p:sldId id="276" r:id="rId9"/>
    <p:sldId id="262" r:id="rId10"/>
    <p:sldId id="263" r:id="rId11"/>
    <p:sldId id="273" r:id="rId12"/>
    <p:sldId id="269" r:id="rId13"/>
    <p:sldId id="270" r:id="rId14"/>
    <p:sldId id="271" r:id="rId15"/>
    <p:sldId id="264" r:id="rId16"/>
    <p:sldId id="265" r:id="rId17"/>
    <p:sldId id="266" r:id="rId18"/>
    <p:sldId id="267" r:id="rId19"/>
    <p:sldId id="26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0066"/>
    <a:srgbClr val="FFFF66"/>
    <a:srgbClr val="FFCC00"/>
    <a:srgbClr val="0099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2" d="100"/>
          <a:sy n="42" d="100"/>
        </p:scale>
        <p:origin x="-1326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6B23-0CAA-40EC-9D06-439154D35526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4DA4E-6454-4A22-B97A-F2B8DB57E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81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Живопись пещеры </a:t>
            </a:r>
            <a:r>
              <a:rPr lang="ru-RU" dirty="0" err="1" smtClean="0"/>
              <a:t>Альтамиры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236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9600" y="0"/>
            <a:ext cx="7851648" cy="1828800"/>
          </a:xfrm>
        </p:spPr>
        <p:txBody>
          <a:bodyPr>
            <a:normAutofit/>
          </a:bodyPr>
          <a:lstStyle/>
          <a:p>
            <a:pPr algn="ctr"/>
            <a:r>
              <a:rPr lang="ru-RU" sz="4800" dirty="0">
                <a:effectLst/>
              </a:rPr>
              <a:t>Из истории искусства. Древний мир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394325"/>
            <a:ext cx="7854696" cy="1752600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0066"/>
                </a:solidFill>
              </a:rPr>
              <a:t>Изобразительное искусство, 1 класс</a:t>
            </a:r>
          </a:p>
          <a:p>
            <a:r>
              <a:rPr lang="ru-RU" sz="1800" dirty="0" smtClean="0">
                <a:solidFill>
                  <a:srgbClr val="000066"/>
                </a:solidFill>
              </a:rPr>
              <a:t>Урок 29</a:t>
            </a:r>
            <a:endParaRPr lang="ru-RU" sz="1800" dirty="0">
              <a:solidFill>
                <a:srgbClr val="000066"/>
              </a:solidFill>
            </a:endParaRPr>
          </a:p>
        </p:txBody>
      </p:sp>
      <p:pic>
        <p:nvPicPr>
          <p:cNvPr id="4" name="Picture 5" descr="sova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191000"/>
            <a:ext cx="2130425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16429" y="6020026"/>
            <a:ext cx="2514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© </a:t>
            </a:r>
            <a:r>
              <a:rPr lang="en-US" dirty="0">
                <a:solidFill>
                  <a:srgbClr val="002060"/>
                </a:solidFill>
              </a:rPr>
              <a:t>ООО </a:t>
            </a:r>
            <a:r>
              <a:rPr lang="ru-RU" dirty="0">
                <a:solidFill>
                  <a:srgbClr val="002060"/>
                </a:solidFill>
              </a:rPr>
              <a:t>«</a:t>
            </a:r>
            <a:r>
              <a:rPr lang="ru-RU" dirty="0" err="1">
                <a:solidFill>
                  <a:srgbClr val="002060"/>
                </a:solidFill>
              </a:rPr>
              <a:t>Баласс</a:t>
            </a:r>
            <a:r>
              <a:rPr lang="ru-RU" dirty="0">
                <a:solidFill>
                  <a:srgbClr val="002060"/>
                </a:solidFill>
              </a:rPr>
              <a:t>», 2012</a:t>
            </a:r>
          </a:p>
        </p:txBody>
      </p:sp>
      <p:pic>
        <p:nvPicPr>
          <p:cNvPr id="1026" name="Picture 2" descr="C:\Users\msi\Downloads\альтамира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916588"/>
            <a:ext cx="4852682" cy="3240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41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8146104" cy="86409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/>
              </a:rPr>
              <a:t>Наскальные рисунки</a:t>
            </a:r>
            <a:endParaRPr lang="ru-RU" dirty="0">
              <a:solidFill>
                <a:schemeClr val="accent3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msi\Downloads\живопись наскальна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340770"/>
            <a:ext cx="4313761" cy="5320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si\Downloads\наск. живопись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1340769"/>
            <a:ext cx="4362651" cy="5320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593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8218112" cy="79208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/>
              </a:rPr>
              <a:t>Пещера </a:t>
            </a:r>
            <a:r>
              <a:rPr lang="ru-RU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effectLst/>
              </a:rPr>
              <a:t>Шовет</a:t>
            </a:r>
            <a:endParaRPr lang="ru-RU" dirty="0">
              <a:solidFill>
                <a:schemeClr val="accent3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9" name="Picture 3" descr="C:\Users\msi\Downloads\шове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8096250" cy="537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01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8146104" cy="11521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55576" y="2204864"/>
            <a:ext cx="7920880" cy="223224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66"/>
                </a:solidFill>
              </a:rPr>
              <a:t>Ребята, </a:t>
            </a:r>
            <a:r>
              <a:rPr lang="ru-RU" sz="4400" dirty="0" smtClean="0">
                <a:solidFill>
                  <a:srgbClr val="000066"/>
                </a:solidFill>
              </a:rPr>
              <a:t>что</a:t>
            </a:r>
            <a:r>
              <a:rPr lang="ru-RU" sz="4400" dirty="0" smtClean="0">
                <a:solidFill>
                  <a:srgbClr val="000066"/>
                </a:solidFill>
              </a:rPr>
              <a:t> </a:t>
            </a:r>
            <a:r>
              <a:rPr lang="ru-RU" sz="4400" dirty="0">
                <a:solidFill>
                  <a:srgbClr val="000066"/>
                </a:solidFill>
              </a:rPr>
              <a:t>вас </a:t>
            </a:r>
            <a:r>
              <a:rPr lang="ru-RU" sz="4400" dirty="0" smtClean="0">
                <a:solidFill>
                  <a:srgbClr val="000066"/>
                </a:solidFill>
              </a:rPr>
              <a:t>удивляет</a:t>
            </a:r>
            <a:r>
              <a:rPr lang="ru-RU" sz="4400" dirty="0">
                <a:solidFill>
                  <a:srgbClr val="000066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7779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916832"/>
            <a:ext cx="7772400" cy="4680520"/>
          </a:xfrm>
        </p:spPr>
        <p:txBody>
          <a:bodyPr>
            <a:normAutofit fontScale="92500" lnSpcReduction="20000"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r>
              <a:rPr lang="ru-RU" sz="36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  <a:endParaRPr lang="ru-RU" sz="3600" i="1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27584" y="1772816"/>
            <a:ext cx="7344816" cy="30243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66"/>
                </a:solidFill>
              </a:rPr>
              <a:t>Кто мог изобразить животных в таинственной пещере и зачем?</a:t>
            </a:r>
          </a:p>
        </p:txBody>
      </p:sp>
    </p:spTree>
    <p:extLst>
      <p:ext uri="{BB962C8B-B14F-4D97-AF65-F5344CB8AC3E}">
        <p14:creationId xmlns:p14="http://schemas.microsoft.com/office/powerpoint/2010/main" val="371333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74904" y="1844080"/>
            <a:ext cx="7776864" cy="275351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rgbClr val="000066"/>
                </a:solidFill>
              </a:rPr>
              <a:t>А вы как думаете, кто же нарисовал эти рисунки? </a:t>
            </a:r>
          </a:p>
        </p:txBody>
      </p:sp>
    </p:spTree>
    <p:extLst>
      <p:ext uri="{BB962C8B-B14F-4D97-AF65-F5344CB8AC3E}">
        <p14:creationId xmlns:p14="http://schemas.microsoft.com/office/powerpoint/2010/main" val="26911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88840"/>
            <a:ext cx="2917190" cy="4550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853" y="1988839"/>
            <a:ext cx="5922940" cy="4550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107504" y="0"/>
            <a:ext cx="8856984" cy="1772816"/>
          </a:xfrm>
          <a:prstGeom prst="wedgeRoundRectCallou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>Рассмотрите изображения и скажите, о каких событиях хотели рассказать нам неизвестные художники?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71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msi\Downloads\пещера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541766"/>
            <a:ext cx="8155811" cy="5839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6761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8446" y="1628800"/>
            <a:ext cx="7920880" cy="1644179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Как вы думаете, кто же мог изобразить эти рисунки?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78446" y="3996481"/>
            <a:ext cx="7920880" cy="1644179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А как вы думаете, чем рисовали древние люди такие изображения?</a:t>
            </a:r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80708" y="1556792"/>
            <a:ext cx="8352928" cy="424847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rgbClr val="000066"/>
                </a:solidFill>
              </a:rPr>
              <a:t>   Первые </a:t>
            </a:r>
            <a:r>
              <a:rPr lang="ru-RU" sz="3200" dirty="0">
                <a:solidFill>
                  <a:srgbClr val="000066"/>
                </a:solidFill>
              </a:rPr>
              <a:t>художники были воинами и охотниками. Они совсем не думали об искусстве. Древний воин украшал себя рисунком для устрашения противника. Чтобы будущая охота была удачной, человек изображал сцену победы  над животным и верил, что таким образом получает власть над зверем.</a:t>
            </a:r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552" y="692696"/>
            <a:ext cx="8136904" cy="547260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4000" dirty="0" smtClean="0">
                <a:solidFill>
                  <a:srgbClr val="000066"/>
                </a:solidFill>
              </a:rPr>
              <a:t>1.Организуйте </a:t>
            </a:r>
            <a:r>
              <a:rPr lang="ru-RU" sz="4000" dirty="0">
                <a:solidFill>
                  <a:srgbClr val="000066"/>
                </a:solidFill>
              </a:rPr>
              <a:t>рабочее место.</a:t>
            </a:r>
          </a:p>
          <a:p>
            <a:pPr algn="just"/>
            <a:r>
              <a:rPr lang="ru-RU" sz="4000" dirty="0" smtClean="0">
                <a:solidFill>
                  <a:srgbClr val="000066"/>
                </a:solidFill>
              </a:rPr>
              <a:t>2.Вспомните </a:t>
            </a:r>
            <a:r>
              <a:rPr lang="ru-RU" sz="4000" dirty="0">
                <a:solidFill>
                  <a:srgbClr val="000066"/>
                </a:solidFill>
              </a:rPr>
              <a:t>различные способы изображения </a:t>
            </a:r>
            <a:r>
              <a:rPr lang="ru-RU" sz="4000" dirty="0" smtClean="0">
                <a:solidFill>
                  <a:srgbClr val="000066"/>
                </a:solidFill>
              </a:rPr>
              <a:t>животных, </a:t>
            </a:r>
            <a:r>
              <a:rPr lang="ru-RU" sz="4000" dirty="0">
                <a:solidFill>
                  <a:srgbClr val="000066"/>
                </a:solidFill>
              </a:rPr>
              <a:t>нарисуйте в альбоме различных животных. Можете использовать фломастеры и акварельные цветные карандаши.</a:t>
            </a:r>
          </a:p>
        </p:txBody>
      </p:sp>
    </p:spTree>
    <p:extLst>
      <p:ext uri="{BB962C8B-B14F-4D97-AF65-F5344CB8AC3E}">
        <p14:creationId xmlns:p14="http://schemas.microsoft.com/office/powerpoint/2010/main" val="2095448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48680"/>
            <a:ext cx="5544616" cy="5611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565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525" y="692696"/>
            <a:ext cx="5616624" cy="5803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743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SONYA\Desktop\презентации\картинки\29\34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00217"/>
            <a:ext cx="5400600" cy="605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60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27584" y="2060848"/>
            <a:ext cx="7344816" cy="30243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66"/>
                </a:solidFill>
              </a:rPr>
              <a:t>Кто мог изобразить животных в таинственной пещере и зачем?</a:t>
            </a:r>
          </a:p>
        </p:txBody>
      </p:sp>
    </p:spTree>
    <p:extLst>
      <p:ext uri="{BB962C8B-B14F-4D97-AF65-F5344CB8AC3E}">
        <p14:creationId xmlns:p14="http://schemas.microsoft.com/office/powerpoint/2010/main" val="1381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827584" y="1215033"/>
            <a:ext cx="3240360" cy="3082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427984" y="2925774"/>
            <a:ext cx="3456384" cy="3311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9810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7788" y="-18827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1194495"/>
            <a:ext cx="8280920" cy="547260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600" dirty="0" smtClean="0">
                <a:solidFill>
                  <a:srgbClr val="000066"/>
                </a:solidFill>
              </a:rPr>
              <a:t>1.Затонируйте </a:t>
            </a:r>
            <a:r>
              <a:rPr lang="ru-RU" sz="3600" dirty="0">
                <a:solidFill>
                  <a:srgbClr val="000066"/>
                </a:solidFill>
              </a:rPr>
              <a:t>бумагу акварелью, дайте работе подсохнуть</a:t>
            </a:r>
            <a:r>
              <a:rPr lang="ru-RU" sz="3600" dirty="0" smtClean="0">
                <a:solidFill>
                  <a:srgbClr val="000066"/>
                </a:solidFill>
              </a:rPr>
              <a:t>.</a:t>
            </a:r>
            <a:endParaRPr lang="ru-RU" sz="3600" dirty="0">
              <a:solidFill>
                <a:srgbClr val="000066"/>
              </a:solidFill>
            </a:endParaRPr>
          </a:p>
          <a:p>
            <a:pPr algn="just"/>
            <a:r>
              <a:rPr lang="ru-RU" sz="3600" dirty="0" smtClean="0">
                <a:solidFill>
                  <a:srgbClr val="000066"/>
                </a:solidFill>
              </a:rPr>
              <a:t>2.Пока </a:t>
            </a:r>
            <a:r>
              <a:rPr lang="ru-RU" sz="3600" dirty="0">
                <a:solidFill>
                  <a:srgbClr val="000066"/>
                </a:solidFill>
              </a:rPr>
              <a:t>фон сохнет, порисуйте человечков в Рабочей тетради, руководствуясь </a:t>
            </a:r>
            <a:r>
              <a:rPr lang="ru-RU" sz="3600" dirty="0" smtClean="0">
                <a:solidFill>
                  <a:srgbClr val="000066"/>
                </a:solidFill>
              </a:rPr>
              <a:t>схемой.</a:t>
            </a:r>
            <a:endParaRPr lang="ru-RU" sz="3600" dirty="0">
              <a:solidFill>
                <a:srgbClr val="000066"/>
              </a:solidFill>
            </a:endParaRPr>
          </a:p>
          <a:p>
            <a:pPr algn="just"/>
            <a:r>
              <a:rPr lang="ru-RU" sz="3600" dirty="0" smtClean="0">
                <a:solidFill>
                  <a:srgbClr val="000066"/>
                </a:solidFill>
              </a:rPr>
              <a:t>3.Нарисуйте </a:t>
            </a:r>
            <a:r>
              <a:rPr lang="ru-RU" sz="3600" dirty="0">
                <a:solidFill>
                  <a:srgbClr val="000066"/>
                </a:solidFill>
              </a:rPr>
              <a:t>на высохшем фоне животное сначала карандашом, а потом кистью. Дорисуйте любыми материалами.</a:t>
            </a:r>
          </a:p>
        </p:txBody>
      </p:sp>
    </p:spTree>
    <p:extLst>
      <p:ext uri="{BB962C8B-B14F-4D97-AF65-F5344CB8AC3E}">
        <p14:creationId xmlns:p14="http://schemas.microsoft.com/office/powerpoint/2010/main" val="280129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858072" cy="4824536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Оцените свою работу на уроке:</a:t>
            </a:r>
          </a:p>
          <a:p>
            <a:r>
              <a:rPr lang="ru-RU" sz="4000" b="1" dirty="0" smtClean="0">
                <a:solidFill>
                  <a:srgbClr val="FF0000"/>
                </a:solidFill>
              </a:rPr>
              <a:t>    Я молодец!</a:t>
            </a:r>
          </a:p>
          <a:p>
            <a:r>
              <a:rPr lang="ru-RU" sz="4000" b="1" dirty="0" smtClean="0">
                <a:solidFill>
                  <a:srgbClr val="92D050"/>
                </a:solidFill>
              </a:rPr>
              <a:t>    </a:t>
            </a:r>
            <a:r>
              <a:rPr lang="ru-RU" sz="4000" b="1" dirty="0" smtClean="0">
                <a:solidFill>
                  <a:srgbClr val="006600"/>
                </a:solidFill>
              </a:rPr>
              <a:t>Мне нужно еще поработать.</a:t>
            </a:r>
          </a:p>
          <a:p>
            <a:r>
              <a:rPr lang="ru-RU" sz="4000" b="1" dirty="0" smtClean="0">
                <a:solidFill>
                  <a:srgbClr val="0070C0"/>
                </a:solidFill>
              </a:rPr>
              <a:t>    </a:t>
            </a:r>
            <a:r>
              <a:rPr lang="ru-RU" sz="4000" b="1" dirty="0" smtClean="0">
                <a:solidFill>
                  <a:srgbClr val="002060"/>
                </a:solidFill>
              </a:rPr>
              <a:t>Сегодня не мой день.</a:t>
            </a:r>
          </a:p>
          <a:p>
            <a:pPr marL="457200" indent="-457200">
              <a:buAutoNum type="arabicPeriod"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385875" y="2996952"/>
            <a:ext cx="504056" cy="504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85875" y="3785764"/>
            <a:ext cx="504056" cy="504056"/>
          </a:xfrm>
          <a:prstGeom prst="ellips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85875" y="4486564"/>
            <a:ext cx="504056" cy="504056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12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4644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7504" y="1844824"/>
            <a:ext cx="8784976" cy="403244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Принести альбом, карандаш, Рабочую тетрадь, краски (акварель), кисти (№ 3, № 8), стакан для воды и палитру для смешивания красок, фломастеры или акварельные цветные карандаши. </a:t>
            </a:r>
          </a:p>
        </p:txBody>
      </p:sp>
    </p:spTree>
    <p:extLst>
      <p:ext uri="{BB962C8B-B14F-4D97-AF65-F5344CB8AC3E}">
        <p14:creationId xmlns:p14="http://schemas.microsoft.com/office/powerpoint/2010/main" val="315387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687</TotalTime>
  <Words>293</Words>
  <Application>Microsoft Office PowerPoint</Application>
  <PresentationFormat>Экран (4:3)</PresentationFormat>
  <Paragraphs>44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Из истории искусства. Древний мир</vt:lpstr>
      <vt:lpstr>Наскальные рисунки</vt:lpstr>
      <vt:lpstr>Пещера Шовет</vt:lpstr>
      <vt:lpstr>Презентация PowerPoint</vt:lpstr>
      <vt:lpstr>Формулирование проблемы</vt:lpstr>
      <vt:lpstr>Презентация PowerPoint</vt:lpstr>
      <vt:lpstr>Поиск решения проблемы</vt:lpstr>
      <vt:lpstr>Презентация PowerPoint</vt:lpstr>
      <vt:lpstr>Поиск решения проблемы</vt:lpstr>
      <vt:lpstr>Поиск решения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Выражение решения проблемы</vt:lpstr>
      <vt:lpstr>Продуктивное задание </vt:lpstr>
      <vt:lpstr>Продуктивное задание 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23</cp:revision>
  <dcterms:created xsi:type="dcterms:W3CDTF">2012-09-17T15:13:52Z</dcterms:created>
  <dcterms:modified xsi:type="dcterms:W3CDTF">2013-04-23T08:46:45Z</dcterms:modified>
</cp:coreProperties>
</file>