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3"/>
  </p:notesMasterIdLst>
  <p:sldIdLst>
    <p:sldId id="256" r:id="rId2"/>
    <p:sldId id="259" r:id="rId3"/>
    <p:sldId id="260" r:id="rId4"/>
    <p:sldId id="261" r:id="rId5"/>
    <p:sldId id="262" r:id="rId6"/>
    <p:sldId id="269" r:id="rId7"/>
    <p:sldId id="270" r:id="rId8"/>
    <p:sldId id="263" r:id="rId9"/>
    <p:sldId id="271" r:id="rId10"/>
    <p:sldId id="272" r:id="rId11"/>
    <p:sldId id="265" r:id="rId12"/>
    <p:sldId id="273" r:id="rId13"/>
    <p:sldId id="274" r:id="rId14"/>
    <p:sldId id="266" r:id="rId15"/>
    <p:sldId id="275" r:id="rId16"/>
    <p:sldId id="264" r:id="rId17"/>
    <p:sldId id="276" r:id="rId18"/>
    <p:sldId id="277" r:id="rId19"/>
    <p:sldId id="278" r:id="rId20"/>
    <p:sldId id="267" r:id="rId21"/>
    <p:sldId id="26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FFF66"/>
    <a:srgbClr val="000066"/>
    <a:srgbClr val="FFCC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107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-459432"/>
            <a:ext cx="7635624" cy="1584176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rgbClr val="FFFF66"/>
                </a:solidFill>
                <a:effectLst/>
              </a:rPr>
              <a:t>Народные художники. Посуда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5883" y="5506458"/>
            <a:ext cx="7854696" cy="776528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2060"/>
                </a:solidFill>
              </a:rPr>
              <a:t>Изобразительное искусство. 1 класс</a:t>
            </a:r>
          </a:p>
          <a:p>
            <a:r>
              <a:rPr lang="ru-RU" sz="1800" dirty="0" smtClean="0">
                <a:solidFill>
                  <a:srgbClr val="002060"/>
                </a:solidFill>
              </a:rPr>
              <a:t>Урок 23</a:t>
            </a: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204692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SONYA\Desktop\презентации\картинки\23\75520228_gjel_pl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67466"/>
            <a:ext cx="4230762" cy="414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sova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464496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48" y="1772816"/>
            <a:ext cx="7907337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266855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1412776"/>
            <a:ext cx="7128792" cy="37444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Тем гордиться я разве не рад,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Что уже в </a:t>
            </a:r>
            <a:r>
              <a:rPr lang="ru-RU" sz="2800" dirty="0" err="1">
                <a:solidFill>
                  <a:srgbClr val="002060"/>
                </a:solidFill>
              </a:rPr>
              <a:t>порубежье</a:t>
            </a:r>
            <a:r>
              <a:rPr lang="ru-RU" sz="2800" dirty="0">
                <a:solidFill>
                  <a:srgbClr val="002060"/>
                </a:solidFill>
              </a:rPr>
              <a:t> </a:t>
            </a:r>
            <a:r>
              <a:rPr lang="ru-RU" sz="2800" dirty="0" err="1">
                <a:solidFill>
                  <a:srgbClr val="002060"/>
                </a:solidFill>
              </a:rPr>
              <a:t>неближнем</a:t>
            </a:r>
            <a:endParaRPr lang="ru-RU" sz="2800" dirty="0">
              <a:solidFill>
                <a:srgbClr val="002060"/>
              </a:solidFill>
            </a:endParaRP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«Дымка» нынче идёт нарасхват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По Нью-Йоркам, Брюсселям, </a:t>
            </a:r>
            <a:r>
              <a:rPr lang="ru-RU" sz="2800" dirty="0" err="1">
                <a:solidFill>
                  <a:srgbClr val="002060"/>
                </a:solidFill>
              </a:rPr>
              <a:t>Парижам</a:t>
            </a:r>
            <a:r>
              <a:rPr lang="ru-RU" sz="2800" dirty="0">
                <a:solidFill>
                  <a:srgbClr val="002060"/>
                </a:solidFill>
              </a:rPr>
              <a:t>.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(Из стихотворения </a:t>
            </a:r>
            <a:r>
              <a:rPr lang="ru-RU" sz="2800" dirty="0" err="1">
                <a:solidFill>
                  <a:srgbClr val="002060"/>
                </a:solidFill>
              </a:rPr>
              <a:t>Гребнёва</a:t>
            </a:r>
            <a:r>
              <a:rPr lang="ru-RU" sz="2800" dirty="0">
                <a:solidFill>
                  <a:srgbClr val="002060"/>
                </a:solidFill>
              </a:rPr>
              <a:t> «Мастерицы»)</a:t>
            </a:r>
          </a:p>
          <a:p>
            <a:pPr algn="ctr"/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SONYA\Desktop\презентации\картинки\22\58478174_duy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7606479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395536" y="188640"/>
            <a:ext cx="8352928" cy="648072"/>
          </a:xfrm>
          <a:prstGeom prst="wedgeRoundRectCallout">
            <a:avLst>
              <a:gd name="adj1" fmla="val -19921"/>
              <a:gd name="adj2" fmla="val 50742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Дымковская игрушка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47664" y="1412776"/>
            <a:ext cx="5976664" cy="39604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Ты откуда пришла к нам такая?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Вся простая, без хитрых затей.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С длинной шеей и расписная,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Для игры и забавы детей.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(Из стихотворения Н. Денисова)</a:t>
            </a:r>
          </a:p>
        </p:txBody>
      </p:sp>
      <p:pic>
        <p:nvPicPr>
          <p:cNvPr id="4098" name="Picture 2" descr="C:\Users\SONYA\Desktop\презентации\картинки\23\filimonovska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72" y="1196752"/>
            <a:ext cx="7842448" cy="521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323528" y="188640"/>
            <a:ext cx="8424936" cy="792088"/>
          </a:xfrm>
          <a:prstGeom prst="wedgeRoundRectCallout">
            <a:avLst>
              <a:gd name="adj1" fmla="val -20381"/>
              <a:gd name="adj2" fmla="val 48070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 smtClean="0">
                <a:solidFill>
                  <a:srgbClr val="002060"/>
                </a:solidFill>
              </a:rPr>
              <a:t>Филимоновская</a:t>
            </a:r>
            <a:r>
              <a:rPr lang="ru-RU" sz="3200" b="1" dirty="0" smtClean="0">
                <a:solidFill>
                  <a:srgbClr val="002060"/>
                </a:solidFill>
              </a:rPr>
              <a:t> игрушка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99592" y="2060848"/>
            <a:ext cx="7416824" cy="32403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В ваших руках игрушка такая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Станет подвижной, словно живая,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Вот планки – подвинуть их только нужно,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Тогда кузнецы заработают дружно.</a:t>
            </a:r>
          </a:p>
        </p:txBody>
      </p:sp>
      <p:pic>
        <p:nvPicPr>
          <p:cNvPr id="5122" name="Picture 2" descr="C:\Users\SONYA\Desktop\презентации\картинки\23\32e10479c656de422bf614f84214ac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03580"/>
            <a:ext cx="7416824" cy="55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323528" y="188640"/>
            <a:ext cx="8640960" cy="792088"/>
          </a:xfrm>
          <a:prstGeom prst="wedgeRoundRectCallout">
            <a:avLst>
              <a:gd name="adj1" fmla="val -20172"/>
              <a:gd name="adj2" fmla="val 48070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Богородская игрушка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6"/>
            <a:ext cx="3951019" cy="4605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848"/>
            <a:ext cx="4868370" cy="4605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62980" y="260648"/>
            <a:ext cx="8568952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Назовите отличительные особенности этих промыслов?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4674" y="260648"/>
            <a:ext cx="8568952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Чем </a:t>
            </a:r>
            <a:r>
              <a:rPr lang="ru-RU" sz="3200" dirty="0" smtClean="0">
                <a:solidFill>
                  <a:srgbClr val="002060"/>
                </a:solidFill>
              </a:rPr>
              <a:t>эти изделия отличаются </a:t>
            </a:r>
            <a:r>
              <a:rPr lang="ru-RU" sz="3200" dirty="0">
                <a:solidFill>
                  <a:srgbClr val="002060"/>
                </a:solidFill>
              </a:rPr>
              <a:t>от </a:t>
            </a:r>
            <a:r>
              <a:rPr lang="ru-RU" sz="3200" dirty="0" smtClean="0">
                <a:solidFill>
                  <a:srgbClr val="002060"/>
                </a:solidFill>
              </a:rPr>
              <a:t>изученных на прошлом уроке?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50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6" name="Picture 4" descr="C:\Users\SONYA\Desktop\презентации\картинки\22\jkjk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2" y="1106262"/>
            <a:ext cx="3248436" cy="447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SONYA\Desktop\презентации\картинки\22\Снимокjkj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06262"/>
            <a:ext cx="2580831" cy="447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SONYA\Desktop\презентации\картинки\23\Снимокgh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719" y="1106262"/>
            <a:ext cx="3095625" cy="447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37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700808"/>
            <a:ext cx="8051232" cy="251356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692696"/>
            <a:ext cx="8568952" cy="59046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rgbClr val="002060"/>
                </a:solidFill>
              </a:rPr>
              <a:t>    В </a:t>
            </a:r>
            <a:r>
              <a:rPr lang="ru-RU" sz="2800" dirty="0">
                <a:solidFill>
                  <a:srgbClr val="002060"/>
                </a:solidFill>
              </a:rPr>
              <a:t>селе </a:t>
            </a:r>
            <a:r>
              <a:rPr lang="ru-RU" sz="2800" b="1" dirty="0">
                <a:solidFill>
                  <a:srgbClr val="002060"/>
                </a:solidFill>
              </a:rPr>
              <a:t>Хохломе</a:t>
            </a:r>
            <a:r>
              <a:rPr lang="ru-RU" sz="2800" dirty="0">
                <a:solidFill>
                  <a:srgbClr val="002060"/>
                </a:solidFill>
              </a:rPr>
              <a:t> делают деревянную посуду, которую потом расписывают по золотистому фону красной и черной красками. Фантазия мастеров рождает затейливые орнаменты из листьев, цветов и ягод.</a:t>
            </a:r>
          </a:p>
          <a:p>
            <a:pPr algn="just"/>
            <a:r>
              <a:rPr lang="ru-RU" sz="2800" dirty="0" smtClean="0">
                <a:solidFill>
                  <a:srgbClr val="002060"/>
                </a:solidFill>
              </a:rPr>
              <a:t>    Изделия </a:t>
            </a:r>
            <a:r>
              <a:rPr lang="ru-RU" sz="2800" b="1" dirty="0">
                <a:solidFill>
                  <a:srgbClr val="002060"/>
                </a:solidFill>
              </a:rPr>
              <a:t>гжельских мастеров </a:t>
            </a:r>
            <a:r>
              <a:rPr lang="ru-RU" sz="2800" dirty="0">
                <a:solidFill>
                  <a:srgbClr val="002060"/>
                </a:solidFill>
              </a:rPr>
              <a:t>очень разнообразны: чайная посуда, тарелки, масленки, фигурки людей и животных. Все они отличаются нарядной формой и праздничной сине-белой росписью.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SONYA\Desktop\презентации\картинки\23\49835341_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624" y="1772816"/>
            <a:ext cx="6970390" cy="4933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95536" y="332656"/>
            <a:ext cx="8280920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Каковы отличительные особенности хохломской посуды?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8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SONYA\Desktop\презентации\картинки\23\618d4388d8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472" y="2046000"/>
            <a:ext cx="6992000" cy="465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95536" y="332656"/>
            <a:ext cx="8280920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Каковы отличительные особенности гжельской посуды?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48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C:\Users\SONYA\Desktop\презентации\картинки\23\image_4cdc49ba9bf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1880"/>
            <a:ext cx="4295800" cy="322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SONYA\Desktop\презентации\картинки\23\2c47e8b5d74c01bf6879a4946899cc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44824"/>
            <a:ext cx="4426784" cy="47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5" name="Picture 3" descr="C:\Users\SONYA\Desktop\презентации\картинки\23\0a31a54e8977f3d31599d0640908945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722054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99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9" name="Picture 3" descr="C:\Users\SONYA\Desktop\презентации\картинки\23\25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20688"/>
            <a:ext cx="6840760" cy="58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73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3" name="Picture 3" descr="C:\Users\SONYA\Desktop\презентации\картинки\23\544ec44704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739754" cy="377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ONYA\Desktop\презентации\картинки\23\1313731680_9b87cea92c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20888"/>
            <a:ext cx="410445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SONYA\Desktop\презентации\картинки\23\Безымянныйn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1048"/>
            <a:ext cx="802909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539552" y="692696"/>
            <a:ext cx="8029097" cy="2232248"/>
          </a:xfrm>
          <a:prstGeom prst="wedgeRoundRectCallout">
            <a:avLst>
              <a:gd name="adj1" fmla="val -19884"/>
              <a:gd name="adj2" fmla="val 48846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Нарисуйте снежинку по клеточкам, можно использовать лист в клетку и выполнить несколько вариантов снежинок.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1970088"/>
            <a:ext cx="7907337" cy="3090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msi\Downloads\моро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61176" cy="551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51520" y="5393510"/>
            <a:ext cx="8615114" cy="1203842"/>
          </a:xfrm>
          <a:prstGeom prst="wedgeRoundRectCallout">
            <a:avLst>
              <a:gd name="adj1" fmla="val -20380"/>
              <a:gd name="adj2" fmla="val 47352"/>
              <a:gd name="adj3" fmla="val 16667"/>
            </a:avLst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Выполните творческую работу «Морозные узоры»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31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msi\Downloads\морозные узор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679450"/>
            <a:ext cx="8255000" cy="549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24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msi\Downloads\мороз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" y="598456"/>
            <a:ext cx="8355494" cy="556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91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392488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FF0000"/>
                </a:solidFill>
              </a:rPr>
              <a:t>  -Я молодец!</a:t>
            </a:r>
          </a:p>
          <a:p>
            <a:r>
              <a:rPr lang="ru-RU" sz="4000" b="1" dirty="0" smtClean="0">
                <a:solidFill>
                  <a:srgbClr val="92D050"/>
                </a:solidFill>
              </a:rPr>
              <a:t>  </a:t>
            </a:r>
            <a:r>
              <a:rPr lang="ru-RU" sz="4000" b="1" dirty="0" smtClean="0">
                <a:solidFill>
                  <a:srgbClr val="009900"/>
                </a:solidFill>
              </a:rPr>
              <a:t>-Мне нужно еще поработать.</a:t>
            </a:r>
          </a:p>
          <a:p>
            <a:r>
              <a:rPr lang="ru-RU" sz="4000" b="1" dirty="0" smtClean="0">
                <a:solidFill>
                  <a:srgbClr val="000066"/>
                </a:solidFill>
              </a:rPr>
              <a:t>  -Сегодня не мой день.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03503" y="2996952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18" y="3717032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03" y="4509120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12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1700808"/>
            <a:ext cx="8759904" cy="42484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0066"/>
                </a:solidFill>
              </a:rPr>
              <a:t>Принести  </a:t>
            </a:r>
            <a:r>
              <a:rPr lang="ru-RU" sz="3600" dirty="0">
                <a:solidFill>
                  <a:srgbClr val="000066"/>
                </a:solidFill>
              </a:rPr>
              <a:t>альбом или папку акварельной бумаги, Рабочую тетрадь, краски (акварель), кисти (№ 3,  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</a:rPr>
              <a:t>№ 8), стакан для воды и палитру для смешивания красок. 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</TotalTime>
  <Words>297</Words>
  <Application>Microsoft Office PowerPoint</Application>
  <PresentationFormat>Экран (4:3)</PresentationFormat>
  <Paragraphs>50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Народные художники. Посуда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Поиск решения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Выражение решения проблемы</vt:lpstr>
      <vt:lpstr>Презентация PowerPoint</vt:lpstr>
      <vt:lpstr>Презентация PowerPoint</vt:lpstr>
      <vt:lpstr>Презентация PowerPoint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22</cp:revision>
  <dcterms:created xsi:type="dcterms:W3CDTF">2012-09-17T15:13:52Z</dcterms:created>
  <dcterms:modified xsi:type="dcterms:W3CDTF">2013-03-03T16:17:56Z</dcterms:modified>
</cp:coreProperties>
</file>