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1"/>
  </p:notesMasterIdLst>
  <p:sldIdLst>
    <p:sldId id="256" r:id="rId2"/>
    <p:sldId id="355" r:id="rId3"/>
    <p:sldId id="329" r:id="rId4"/>
    <p:sldId id="356" r:id="rId5"/>
    <p:sldId id="357" r:id="rId6"/>
    <p:sldId id="358" r:id="rId7"/>
    <p:sldId id="367" r:id="rId8"/>
    <p:sldId id="359" r:id="rId9"/>
    <p:sldId id="368" r:id="rId10"/>
    <p:sldId id="360" r:id="rId11"/>
    <p:sldId id="362" r:id="rId12"/>
    <p:sldId id="363" r:id="rId13"/>
    <p:sldId id="364" r:id="rId14"/>
    <p:sldId id="352" r:id="rId15"/>
    <p:sldId id="361" r:id="rId16"/>
    <p:sldId id="369" r:id="rId17"/>
    <p:sldId id="365" r:id="rId18"/>
    <p:sldId id="354" r:id="rId19"/>
    <p:sldId id="350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99"/>
    <a:srgbClr val="008000"/>
    <a:srgbClr val="990000"/>
    <a:srgbClr val="FFFF99"/>
    <a:srgbClr val="FFFF66"/>
    <a:srgbClr val="660033"/>
    <a:srgbClr val="000066"/>
    <a:srgbClr val="0099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982" autoAdjust="0"/>
    <p:restoredTop sz="98481" autoAdjust="0"/>
  </p:normalViewPr>
  <p:slideViewPr>
    <p:cSldViewPr>
      <p:cViewPr>
        <p:scale>
          <a:sx n="100" d="100"/>
          <a:sy n="100" d="100"/>
        </p:scale>
        <p:origin x="-456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1C0D263-0FA2-4A50-ACA2-2D676ED41EB5}" type="datetimeFigureOut">
              <a:rPr lang="ru-RU"/>
              <a:pPr>
                <a:defRPr/>
              </a:pPr>
              <a:t>21.11.2013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968FBBF-9A52-4AE2-9B34-B5B0F082E96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605B3F-5F0C-4183-8365-A035546F62DB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628BE1-2514-4F57-A4D6-7536F4058FD3}" type="datetimeFigureOut">
              <a:rPr lang="ru-RU"/>
              <a:pPr>
                <a:defRPr/>
              </a:pPr>
              <a:t>21.11.2013</a:t>
            </a:fld>
            <a:endParaRPr lang="ru-RU" dirty="0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B42471-8CD5-4A0E-A0B9-97397600DD2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51439-DAB2-4C4E-A701-3733132BA16A}" type="datetimeFigureOut">
              <a:rPr lang="ru-RU"/>
              <a:pPr>
                <a:defRPr/>
              </a:pPr>
              <a:t>21.11.2013</a:t>
            </a:fld>
            <a:endParaRPr lang="ru-RU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445D6-159B-4C29-94E1-00377C3943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11D532-B49C-4564-8261-6FD9309E51A1}" type="datetimeFigureOut">
              <a:rPr lang="ru-RU"/>
              <a:pPr>
                <a:defRPr/>
              </a:pPr>
              <a:t>21.11.2013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3DDBF1-095B-4CF9-BEE1-DD7E79B3D69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14F82-4744-47F3-9CB6-DBCFFAB9EB7A}" type="datetimeFigureOut">
              <a:rPr lang="ru-RU"/>
              <a:pPr>
                <a:defRPr/>
              </a:pPr>
              <a:t>21.11.2013</a:t>
            </a:fld>
            <a:endParaRPr lang="ru-RU" dirty="0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46AA53-B006-4921-92EC-33770FE94C0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70C7D-8ADD-4FFD-A9DB-50C227809618}" type="datetimeFigureOut">
              <a:rPr lang="ru-RU"/>
              <a:pPr>
                <a:defRPr/>
              </a:pPr>
              <a:t>21.11.2013</a:t>
            </a:fld>
            <a:endParaRPr lang="ru-RU" dirty="0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F4326-D630-4227-A230-D7EB0C01104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1840B-C838-4E6F-ABED-7FE91D4CE2FE}" type="datetimeFigureOut">
              <a:rPr lang="ru-RU"/>
              <a:pPr>
                <a:defRPr/>
              </a:pPr>
              <a:t>21.11.2013</a:t>
            </a:fld>
            <a:endParaRPr lang="ru-RU" dirty="0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1F8EA4-AC61-4042-B7C4-FC302A6484B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607241-5266-49C3-B0D3-6BA053AD882F}" type="datetimeFigureOut">
              <a:rPr lang="ru-RU"/>
              <a:pPr>
                <a:defRPr/>
              </a:pPr>
              <a:t>21.11.2013</a:t>
            </a:fld>
            <a:endParaRPr lang="ru-RU" dirty="0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123150-6549-43DF-A6E7-3B9FCC66C84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F7927D-5058-4831-BC99-4747FF0409EC}" type="datetimeFigureOut">
              <a:rPr lang="ru-RU"/>
              <a:pPr>
                <a:defRPr/>
              </a:pPr>
              <a:t>21.11.2013</a:t>
            </a:fld>
            <a:endParaRPr lang="ru-RU" dirty="0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4AFA8-BCD7-46F5-80E3-81132A36DF2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dirty="0" smtClean="0"/>
              <a:t>Вставка рисунка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83872C-C51F-407D-981D-2C5BDF10FCBF}" type="datetimeFigureOut">
              <a:rPr lang="ru-RU"/>
              <a:pPr>
                <a:defRPr/>
              </a:pPr>
              <a:t>21.11.2013</a:t>
            </a:fld>
            <a:endParaRPr lang="ru-RU" dirty="0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CC08B8-574C-4658-9D52-F22778FD419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6EF241-EE50-44C7-9662-BE05A89A871B}" type="datetimeFigureOut">
              <a:rPr lang="ru-RU"/>
              <a:pPr>
                <a:defRPr/>
              </a:pPr>
              <a:t>21.11.2013</a:t>
            </a:fld>
            <a:endParaRPr lang="ru-RU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D79848-181E-4F0F-BD8D-92F918F4915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4D008-CE5E-4EBB-AD1D-DA77AA3CC262}" type="datetimeFigureOut">
              <a:rPr lang="ru-RU"/>
              <a:pPr>
                <a:defRPr/>
              </a:pPr>
              <a:t>21.11.2013</a:t>
            </a:fld>
            <a:endParaRPr lang="ru-RU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57C0DB-F341-4B91-B4E3-2E5E02AAB5F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00E1FD1-F260-4A98-8047-8CFB52C84FC1}" type="datetimeFigureOut">
              <a:rPr lang="ru-RU"/>
              <a:pPr>
                <a:defRPr/>
              </a:pPr>
              <a:t>21.11.2013</a:t>
            </a:fld>
            <a:endParaRPr lang="ru-RU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dirty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6E60196-A407-491E-858B-6F35BC92809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1" r:id="rId2"/>
    <p:sldLayoutId id="2147483733" r:id="rId3"/>
    <p:sldLayoutId id="2147483730" r:id="rId4"/>
    <p:sldLayoutId id="2147483729" r:id="rId5"/>
    <p:sldLayoutId id="2147483728" r:id="rId6"/>
    <p:sldLayoutId id="2147483727" r:id="rId7"/>
    <p:sldLayoutId id="2147483726" r:id="rId8"/>
    <p:sldLayoutId id="2147483734" r:id="rId9"/>
    <p:sldLayoutId id="2147483725" r:id="rId10"/>
    <p:sldLayoutId id="214748372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DEAE00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DEAE00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B77BB4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59382" y="-315416"/>
            <a:ext cx="7025236" cy="1512168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>
                <a:solidFill>
                  <a:srgbClr val="FFFF66"/>
                </a:solidFill>
                <a:effectLst/>
              </a:rPr>
              <a:t>Что такое симметрия? Симметрия в жизни</a:t>
            </a:r>
          </a:p>
        </p:txBody>
      </p:sp>
      <p:sp>
        <p:nvSpPr>
          <p:cNvPr id="1433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00113" y="5595938"/>
            <a:ext cx="7854950" cy="776287"/>
          </a:xfrm>
        </p:spPr>
        <p:txBody>
          <a:bodyPr/>
          <a:lstStyle/>
          <a:p>
            <a:pPr marR="0" eaLnBrk="1" hangingPunct="1"/>
            <a:r>
              <a:rPr lang="ru-RU" sz="2000" smtClean="0">
                <a:solidFill>
                  <a:srgbClr val="000066"/>
                </a:solidFill>
              </a:rPr>
              <a:t>Изобразительное искусство. </a:t>
            </a:r>
            <a:r>
              <a:rPr lang="en-US" sz="2000" smtClean="0">
                <a:solidFill>
                  <a:srgbClr val="000066"/>
                </a:solidFill>
              </a:rPr>
              <a:t>1-</a:t>
            </a:r>
            <a:r>
              <a:rPr lang="ru-RU" sz="2000" smtClean="0">
                <a:solidFill>
                  <a:srgbClr val="000066"/>
                </a:solidFill>
              </a:rPr>
              <a:t>й класс.</a:t>
            </a:r>
          </a:p>
          <a:p>
            <a:pPr marR="0" eaLnBrk="1" hangingPunct="1"/>
            <a:r>
              <a:rPr lang="ru-RU" sz="2000" smtClean="0">
                <a:solidFill>
                  <a:srgbClr val="000066"/>
                </a:solidFill>
              </a:rPr>
              <a:t>Урок </a:t>
            </a:r>
            <a:r>
              <a:rPr lang="en-US" sz="2000" smtClean="0">
                <a:solidFill>
                  <a:srgbClr val="000066"/>
                </a:solidFill>
              </a:rPr>
              <a:t>10</a:t>
            </a:r>
            <a:r>
              <a:rPr lang="ru-RU" sz="2000" smtClean="0">
                <a:solidFill>
                  <a:srgbClr val="000066"/>
                </a:solidFill>
                <a:latin typeface="Arial" charset="0"/>
              </a:rPr>
              <a:t>.</a:t>
            </a:r>
          </a:p>
        </p:txBody>
      </p:sp>
      <p:sp>
        <p:nvSpPr>
          <p:cNvPr id="14339" name="Прямоугольник 4"/>
          <p:cNvSpPr>
            <a:spLocks noChangeArrowheads="1"/>
          </p:cNvSpPr>
          <p:nvPr/>
        </p:nvSpPr>
        <p:spPr bwMode="auto">
          <a:xfrm>
            <a:off x="6300788" y="6353175"/>
            <a:ext cx="2559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© </a:t>
            </a:r>
            <a:r>
              <a:rPr lang="en-US">
                <a:solidFill>
                  <a:srgbClr val="002060"/>
                </a:solidFill>
                <a:latin typeface="Constantia" pitchFamily="18" charset="0"/>
              </a:rPr>
              <a:t>ООО </a:t>
            </a:r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«Баласс», 2013</a:t>
            </a:r>
            <a:r>
              <a:rPr lang="ru-RU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14340" name="Picture 5" descr="sova-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9538" y="4441825"/>
            <a:ext cx="2016125" cy="227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Софья\Downloads\e5f0a948d92b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55875" y="1322388"/>
            <a:ext cx="3957638" cy="424021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x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1638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2051" name="Picture 3" descr="C:\Users\Софья\Downloads\gfgfgf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609725"/>
            <a:ext cx="4103688" cy="521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9088" y="1609725"/>
            <a:ext cx="3270250" cy="521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899592" y="116632"/>
            <a:ext cx="7416824" cy="136815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dirty="0">
                <a:solidFill>
                  <a:srgbClr val="002060"/>
                </a:solidFill>
              </a:rPr>
              <a:t>Что вас удивляет? Чем отличаются эти листочки?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99592" y="116632"/>
            <a:ext cx="7416824" cy="136815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dirty="0">
                <a:solidFill>
                  <a:srgbClr val="002060"/>
                </a:solidFill>
              </a:rPr>
              <a:t>Какой листочек вам больше нравится?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99592" y="116632"/>
            <a:ext cx="7416824" cy="136815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solidFill>
                  <a:srgbClr val="002060"/>
                </a:solidFill>
              </a:rPr>
              <a:t>Такой листочек называется симметричным. Скажите, а легко нарисовать или вырезать такой листочек?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17410" name="Текст 2"/>
          <p:cNvSpPr>
            <a:spLocks noGrp="1"/>
          </p:cNvSpPr>
          <p:nvPr>
            <p:ph type="body" idx="1"/>
          </p:nvPr>
        </p:nvSpPr>
        <p:spPr>
          <a:xfrm>
            <a:off x="962025" y="5084763"/>
            <a:ext cx="7340600" cy="2044700"/>
          </a:xfrm>
        </p:spPr>
        <p:txBody>
          <a:bodyPr/>
          <a:lstStyle/>
          <a:p>
            <a:pPr algn="ctr" eaLnBrk="1" hangingPunct="1"/>
            <a:r>
              <a:rPr lang="ru-RU" sz="3600" i="1" smtClean="0">
                <a:solidFill>
                  <a:srgbClr val="002060"/>
                </a:solidFill>
              </a:rPr>
              <a:t>Возможны другие варианты проблемного вопроса</a:t>
            </a:r>
            <a:r>
              <a:rPr lang="ru-RU" sz="3600" i="1" smtClean="0">
                <a:solidFill>
                  <a:srgbClr val="002060"/>
                </a:solidFill>
                <a:latin typeface="Arial" charset="0"/>
              </a:rPr>
              <a:t>.</a:t>
            </a:r>
            <a:endParaRPr lang="ru-RU" smtClean="0">
              <a:latin typeface="Arial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39754" y="1988840"/>
            <a:ext cx="8352928" cy="27563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5400" b="1" dirty="0">
                <a:solidFill>
                  <a:srgbClr val="660033"/>
                </a:solidFill>
              </a:rPr>
              <a:t>Как создавать симметричные детали</a:t>
            </a:r>
            <a:r>
              <a:rPr lang="ru-RU" sz="5400" b="1" dirty="0">
                <a:solidFill>
                  <a:srgbClr val="660033"/>
                </a:solidFill>
              </a:rPr>
              <a:t>?</a:t>
            </a:r>
            <a:endParaRPr lang="ru-RU" sz="4000" b="1" dirty="0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1843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79512" y="513110"/>
            <a:ext cx="6696744" cy="565219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2800">
                <a:solidFill>
                  <a:srgbClr val="002060"/>
                </a:solidFill>
              </a:rPr>
              <a:t>План выполнения работы</a:t>
            </a:r>
          </a:p>
          <a:p>
            <a:pPr algn="just"/>
            <a:r>
              <a:rPr lang="ru-RU" sz="2800">
                <a:solidFill>
                  <a:srgbClr val="002060"/>
                </a:solidFill>
              </a:rPr>
              <a:t>1. Достаньте подготовленную к уроку квадратную заготовку.</a:t>
            </a:r>
          </a:p>
          <a:p>
            <a:pPr algn="just"/>
            <a:r>
              <a:rPr lang="ru-RU" sz="2800">
                <a:solidFill>
                  <a:srgbClr val="002060"/>
                </a:solidFill>
              </a:rPr>
              <a:t>2. Согните её, как показано на верхнем рисунке схемы.</a:t>
            </a:r>
          </a:p>
          <a:p>
            <a:pPr algn="just"/>
            <a:r>
              <a:rPr lang="ru-RU" sz="2800">
                <a:solidFill>
                  <a:srgbClr val="002060"/>
                </a:solidFill>
              </a:rPr>
              <a:t>3. На половине заготовки нарисуйте половину простой фигуры (например, лист дерева).</a:t>
            </a:r>
          </a:p>
          <a:p>
            <a:pPr algn="just"/>
            <a:r>
              <a:rPr lang="ru-RU" sz="2800">
                <a:solidFill>
                  <a:srgbClr val="002060"/>
                </a:solidFill>
              </a:rPr>
              <a:t>4. Не разгибая заготовку, вырежьте фигуру.</a:t>
            </a:r>
          </a:p>
          <a:p>
            <a:pPr algn="just"/>
            <a:r>
              <a:rPr lang="ru-RU" sz="2800">
                <a:solidFill>
                  <a:srgbClr val="002060"/>
                </a:solidFill>
              </a:rPr>
              <a:t>5. Разверните заготовку.</a:t>
            </a:r>
          </a:p>
        </p:txBody>
      </p:sp>
      <p:pic>
        <p:nvPicPr>
          <p:cNvPr id="184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1988" y="755650"/>
            <a:ext cx="1971675" cy="516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1945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3075" name="Picture 3" descr="C:\Users\Софья\Pictures\####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00788" y="2133600"/>
            <a:ext cx="2246312" cy="238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C:\Users\Софья\Pictures\###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2133600"/>
            <a:ext cx="2327275" cy="238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C:\Users\Софья\Pictures\@@@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48038" y="2147888"/>
            <a:ext cx="2308225" cy="238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20482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55576" y="916112"/>
            <a:ext cx="7290072" cy="511256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3600">
                <a:solidFill>
                  <a:srgbClr val="002060"/>
                </a:solidFill>
              </a:rPr>
              <a:t>У вас получилась </a:t>
            </a:r>
            <a:r>
              <a:rPr lang="ru-RU" sz="3600" b="1">
                <a:solidFill>
                  <a:srgbClr val="002060"/>
                </a:solidFill>
              </a:rPr>
              <a:t>симметричная фигура</a:t>
            </a:r>
            <a:r>
              <a:rPr lang="ru-RU" sz="3600">
                <a:solidFill>
                  <a:srgbClr val="002060"/>
                </a:solidFill>
              </a:rPr>
              <a:t>. У неё правая и левая половинки равны, а разделяет их линия сгиба.  Линию, разделяющую  равные части симметричной фигуры, мы будем называть  </a:t>
            </a:r>
            <a:r>
              <a:rPr lang="ru-RU" sz="3600" b="1">
                <a:solidFill>
                  <a:srgbClr val="002060"/>
                </a:solidFill>
              </a:rPr>
              <a:t>осью симметрии</a:t>
            </a:r>
            <a:r>
              <a:rPr lang="ru-RU" sz="3600">
                <a:solidFill>
                  <a:srgbClr val="002060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21506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117475"/>
            <a:ext cx="3027362" cy="669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9275" y="134938"/>
            <a:ext cx="3021013" cy="667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2253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6538" y="1484313"/>
            <a:ext cx="8520112" cy="503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234950" y="333375"/>
            <a:ext cx="8799513" cy="935038"/>
          </a:xfrm>
          <a:prstGeom prst="wedgeRoundRectCallout">
            <a:avLst>
              <a:gd name="adj1" fmla="val -20475"/>
              <a:gd name="adj2" fmla="val 47343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Найдите на 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рисунке симметричные  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или почти симметричные предметы.</a:t>
            </a:r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234950" y="115888"/>
            <a:ext cx="8799513" cy="1152525"/>
          </a:xfrm>
          <a:prstGeom prst="wedgeRoundRectCallout">
            <a:avLst>
              <a:gd name="adj1" fmla="val -20296"/>
              <a:gd name="adj2" fmla="val 52395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400" b="1">
                <a:solidFill>
                  <a:srgbClr val="295B60"/>
                </a:solidFill>
              </a:rPr>
              <a:t>Что вы можете рассказать обо всех находящихся на берегу предметах и их отражении в воде?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23554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sp>
        <p:nvSpPr>
          <p:cNvPr id="6" name="Овальная выноска 5"/>
          <p:cNvSpPr/>
          <p:nvPr/>
        </p:nvSpPr>
        <p:spPr>
          <a:xfrm>
            <a:off x="323850" y="1700213"/>
            <a:ext cx="8351838" cy="3097212"/>
          </a:xfrm>
          <a:prstGeom prst="wedgeEllipseCallou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3200" b="1">
                <a:solidFill>
                  <a:srgbClr val="295B60"/>
                </a:solidFill>
              </a:rPr>
              <a:t>Рассмотрите фотографии, определите, симметричны фигуры или нет, где расположена ось симметрии.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2457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1026" name="Picture 2" descr="C:\Users\Софья\Downloads\71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260350"/>
            <a:ext cx="6913563" cy="644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5602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2050" name="Picture 2" descr="C:\Users\Софья\Downloads\babochki_0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660400"/>
            <a:ext cx="8763000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662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3074" name="Picture 2" descr="C:\Users\Софья\Downloads\preview~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1775" y="188913"/>
            <a:ext cx="8545513" cy="640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765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4098" name="Picture 2" descr="C:\Users\Софья\Downloads\Tiger in the Sno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673100"/>
            <a:ext cx="8870950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60350"/>
            <a:ext cx="7772400" cy="93662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28674" name="Текст 2"/>
          <p:cNvSpPr>
            <a:spLocks noGrp="1"/>
          </p:cNvSpPr>
          <p:nvPr>
            <p:ph type="body" idx="1"/>
          </p:nvPr>
        </p:nvSpPr>
        <p:spPr>
          <a:xfrm>
            <a:off x="962025" y="5084763"/>
            <a:ext cx="7340600" cy="2044700"/>
          </a:xfrm>
        </p:spPr>
        <p:txBody>
          <a:bodyPr/>
          <a:lstStyle/>
          <a:p>
            <a:pPr algn="ctr" eaLnBrk="1" hangingPunct="1"/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39754" y="1988840"/>
            <a:ext cx="8352928" cy="27563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5400" b="1" dirty="0">
                <a:solidFill>
                  <a:srgbClr val="660033"/>
                </a:solidFill>
              </a:rPr>
              <a:t>Как создавать симметричные детали?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2969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2969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52400"/>
            <a:ext cx="3740150" cy="657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4379913" y="152400"/>
            <a:ext cx="4464050" cy="4356100"/>
          </a:xfrm>
          <a:prstGeom prst="wedgeRoundRectCallout">
            <a:avLst>
              <a:gd name="adj1" fmla="val -20127"/>
              <a:gd name="adj2" fmla="val 49903"/>
              <a:gd name="adj3" fmla="val 16667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2400" b="1" dirty="0">
                <a:solidFill>
                  <a:srgbClr val="990000"/>
                </a:solidFill>
              </a:rPr>
              <a:t>- Что изображено на первом рисунке?</a:t>
            </a:r>
          </a:p>
          <a:p>
            <a:pPr>
              <a:defRPr/>
            </a:pPr>
            <a:r>
              <a:rPr lang="ru-RU" sz="2400" b="1" dirty="0">
                <a:solidFill>
                  <a:srgbClr val="990000"/>
                </a:solidFill>
              </a:rPr>
              <a:t>- На втором, на третьем, четвёртом и пятом рисунках схемы? </a:t>
            </a:r>
          </a:p>
          <a:p>
            <a:pPr>
              <a:defRPr/>
            </a:pPr>
            <a:r>
              <a:rPr lang="ru-RU" sz="2400" b="1" dirty="0">
                <a:solidFill>
                  <a:srgbClr val="990000"/>
                </a:solidFill>
              </a:rPr>
              <a:t>-  Какой у нас получится план для изготовления  картинки?</a:t>
            </a:r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4364038" y="908050"/>
            <a:ext cx="4497387" cy="5257800"/>
          </a:xfrm>
          <a:prstGeom prst="wedgeRoundRectCallout">
            <a:avLst>
              <a:gd name="adj1" fmla="val -21202"/>
              <a:gd name="adj2" fmla="val 49490"/>
              <a:gd name="adj3" fmla="val 16667"/>
            </a:avLst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2400" b="1" dirty="0">
                <a:solidFill>
                  <a:srgbClr val="002060"/>
                </a:solidFill>
              </a:rPr>
              <a:t>План:</a:t>
            </a:r>
          </a:p>
          <a:p>
            <a:pPr>
              <a:defRPr/>
            </a:pPr>
            <a:r>
              <a:rPr lang="ru-RU" sz="2400" b="1" dirty="0">
                <a:solidFill>
                  <a:srgbClr val="002060"/>
                </a:solidFill>
              </a:rPr>
              <a:t>1. Согнуть прямоугольник, совместив верхнюю и боковую стороны.</a:t>
            </a:r>
          </a:p>
          <a:p>
            <a:pPr>
              <a:defRPr/>
            </a:pPr>
            <a:r>
              <a:rPr lang="ru-RU" sz="2400" b="1" dirty="0">
                <a:solidFill>
                  <a:srgbClr val="002060"/>
                </a:solidFill>
              </a:rPr>
              <a:t>2. Отрезать снизу лишнее.</a:t>
            </a:r>
          </a:p>
          <a:p>
            <a:pPr>
              <a:defRPr/>
            </a:pPr>
            <a:r>
              <a:rPr lang="ru-RU" sz="2400" b="1" dirty="0">
                <a:solidFill>
                  <a:srgbClr val="002060"/>
                </a:solidFill>
              </a:rPr>
              <a:t>3. Нарисовать половину листочка.</a:t>
            </a:r>
          </a:p>
          <a:p>
            <a:pPr>
              <a:defRPr/>
            </a:pPr>
            <a:r>
              <a:rPr lang="ru-RU" sz="2400" b="1" dirty="0">
                <a:solidFill>
                  <a:srgbClr val="002060"/>
                </a:solidFill>
              </a:rPr>
              <a:t>4. Вырезать, не разгибая квадрата.</a:t>
            </a:r>
          </a:p>
          <a:p>
            <a:pPr>
              <a:defRPr/>
            </a:pPr>
            <a:r>
              <a:rPr lang="ru-RU" sz="2400" b="1" dirty="0">
                <a:solidFill>
                  <a:srgbClr val="002060"/>
                </a:solidFill>
              </a:rPr>
              <a:t>5. Развернуть фигуру.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30722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404813"/>
            <a:ext cx="3240087" cy="657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Овальная выноска 6"/>
          <p:cNvSpPr/>
          <p:nvPr/>
        </p:nvSpPr>
        <p:spPr>
          <a:xfrm>
            <a:off x="4356100" y="1989138"/>
            <a:ext cx="4679950" cy="2735262"/>
          </a:xfrm>
          <a:prstGeom prst="wedgeEllipseCallout">
            <a:avLst>
              <a:gd name="adj1" fmla="val -57854"/>
              <a:gd name="adj2" fmla="val 54434"/>
            </a:avLst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b="1" dirty="0">
                <a:solidFill>
                  <a:srgbClr val="002060"/>
                </a:solidFill>
              </a:rPr>
              <a:t>Формы листочков</a:t>
            </a:r>
            <a:endParaRPr lang="ru-RU" sz="4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3174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51363" y="311150"/>
            <a:ext cx="281940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51013" y="311150"/>
            <a:ext cx="280035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mtClean="0">
                <a:solidFill>
                  <a:srgbClr val="C00000"/>
                </a:solidFill>
                <a:effectLst/>
              </a:rPr>
              <a:t>Рефлексия</a:t>
            </a:r>
            <a:endParaRPr lang="ru-RU">
              <a:solidFill>
                <a:srgbClr val="C00000"/>
              </a:solidFill>
              <a:effectLst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388" y="1268413"/>
            <a:ext cx="8713787" cy="5400675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80000"/>
              </a:lnSpc>
            </a:pPr>
            <a:r>
              <a:rPr lang="ru-RU" sz="3700" b="1" smtClean="0">
                <a:solidFill>
                  <a:srgbClr val="FFCC00"/>
                </a:solidFill>
              </a:rPr>
              <a:t>Оцените свою работу на уроке:</a:t>
            </a:r>
          </a:p>
          <a:p>
            <a:pPr eaLnBrk="1" hangingPunct="1">
              <a:lnSpc>
                <a:spcPct val="80000"/>
              </a:lnSpc>
            </a:pPr>
            <a:r>
              <a:rPr lang="ru-RU" sz="3700" b="1" smtClean="0">
                <a:solidFill>
                  <a:srgbClr val="FFFF00"/>
                </a:solidFill>
                <a:latin typeface="Arial" charset="0"/>
              </a:rPr>
              <a:t>–</a:t>
            </a:r>
            <a:r>
              <a:rPr lang="ru-RU" sz="3700" b="1" smtClean="0">
                <a:solidFill>
                  <a:srgbClr val="FFFF00"/>
                </a:solidFill>
              </a:rPr>
              <a:t> Что тебе нужно было сделать?</a:t>
            </a:r>
            <a:r>
              <a:rPr lang="ru-RU" sz="4000" smtClean="0"/>
              <a:t> </a:t>
            </a:r>
            <a:r>
              <a:rPr lang="ru-RU" sz="4000" b="1" smtClean="0">
                <a:solidFill>
                  <a:srgbClr val="FFFF00"/>
                </a:solidFill>
              </a:rPr>
              <a:t>Какое было задание?</a:t>
            </a:r>
            <a:endParaRPr lang="en-US" sz="4000" b="1" smtClean="0">
              <a:solidFill>
                <a:srgbClr val="FFFF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ru-RU" sz="4000" b="1" smtClean="0">
                <a:solidFill>
                  <a:srgbClr val="008000"/>
                </a:solidFill>
                <a:latin typeface="Arial" charset="0"/>
              </a:rPr>
              <a:t>– </a:t>
            </a:r>
            <a:r>
              <a:rPr lang="ru-RU" sz="4000" b="1" smtClean="0">
                <a:solidFill>
                  <a:srgbClr val="008000"/>
                </a:solidFill>
              </a:rPr>
              <a:t>Ты справился с заданием? Полностью?</a:t>
            </a:r>
            <a:endParaRPr lang="en-US" sz="4000" b="1" smtClean="0">
              <a:solidFill>
                <a:srgbClr val="0080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ru-RU" sz="3700" b="1" smtClean="0">
                <a:solidFill>
                  <a:srgbClr val="000099"/>
                </a:solidFill>
                <a:latin typeface="Arial" charset="0"/>
              </a:rPr>
              <a:t>–</a:t>
            </a:r>
            <a:r>
              <a:rPr lang="ru-RU" sz="3700" b="1" smtClean="0">
                <a:solidFill>
                  <a:srgbClr val="000099"/>
                </a:solidFill>
              </a:rPr>
              <a:t> </a:t>
            </a:r>
            <a:r>
              <a:rPr lang="ru-RU" sz="4000" b="1" smtClean="0">
                <a:solidFill>
                  <a:srgbClr val="000099"/>
                </a:solidFill>
              </a:rPr>
              <a:t>Самостоятельно или с чьей</a:t>
            </a:r>
            <a:r>
              <a:rPr lang="ru-RU" sz="4000" b="1" smtClean="0">
                <a:solidFill>
                  <a:srgbClr val="000099"/>
                </a:solidFill>
                <a:latin typeface="Arial" charset="0"/>
              </a:rPr>
              <a:t>-</a:t>
            </a:r>
            <a:r>
              <a:rPr lang="ru-RU" sz="4000" b="1" smtClean="0">
                <a:solidFill>
                  <a:srgbClr val="000099"/>
                </a:solidFill>
              </a:rPr>
              <a:t>то помощью? С чьей?</a:t>
            </a:r>
            <a:endParaRPr lang="ru-RU" sz="3700" b="1" smtClean="0">
              <a:solidFill>
                <a:srgbClr val="000099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ru-RU" sz="3700" b="1" smtClean="0">
                <a:solidFill>
                  <a:srgbClr val="000066"/>
                </a:solidFill>
                <a:latin typeface="Arial" charset="0"/>
              </a:rPr>
              <a:t>–</a:t>
            </a:r>
            <a:r>
              <a:rPr lang="ru-RU" sz="3700" b="1" smtClean="0">
                <a:solidFill>
                  <a:srgbClr val="000066"/>
                </a:solidFill>
              </a:rPr>
              <a:t> </a:t>
            </a:r>
            <a:r>
              <a:rPr lang="ru-RU" sz="4000" b="1" smtClean="0">
                <a:solidFill>
                  <a:srgbClr val="000066"/>
                </a:solidFill>
              </a:rPr>
              <a:t>Ты доволен своей работой или хотел бы  что-нибудь изменить?</a:t>
            </a:r>
            <a:endParaRPr lang="ru-RU" sz="2000" b="1" smtClean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99392"/>
            <a:ext cx="7772400" cy="1362456"/>
          </a:xfrm>
        </p:spPr>
        <p:txBody>
          <a:bodyPr/>
          <a:lstStyle/>
          <a:p>
            <a:pPr algn="ctr">
              <a:defRPr/>
            </a:pPr>
            <a:r>
              <a:rPr lang="ru-RU" sz="6000" smtClean="0">
                <a:solidFill>
                  <a:srgbClr val="FFFF66"/>
                </a:solidFill>
                <a:effectLst/>
              </a:rPr>
              <a:t>Домашнее задание</a:t>
            </a:r>
            <a:endParaRPr lang="ru-RU">
              <a:effectLst/>
            </a:endParaRPr>
          </a:p>
        </p:txBody>
      </p:sp>
      <p:sp>
        <p:nvSpPr>
          <p:cNvPr id="33794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1520" y="1916832"/>
            <a:ext cx="8784976" cy="460851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4000">
                <a:solidFill>
                  <a:srgbClr val="002060"/>
                </a:solidFill>
              </a:rPr>
              <a:t>– Принести цветную бумагу, ножницы, клей, рабочую тетрадь, карандаш. </a:t>
            </a:r>
          </a:p>
          <a:p>
            <a:pPr algn="ctr"/>
            <a:r>
              <a:rPr lang="ru-RU" sz="4000">
                <a:solidFill>
                  <a:srgbClr val="002060"/>
                </a:solidFill>
              </a:rPr>
              <a:t>– Подготовить листочки разной формы для коллективной работы и принести их в класс.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ppt/theme/themeOverride2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2321</TotalTime>
  <Words>252</Words>
  <Application>Microsoft Office PowerPoint</Application>
  <PresentationFormat>Экран (4:3)</PresentationFormat>
  <Paragraphs>37</Paragraphs>
  <Slides>19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19</vt:i4>
      </vt:variant>
    </vt:vector>
  </HeadingPairs>
  <TitlesOfParts>
    <vt:vector size="27" baseType="lpstr">
      <vt:lpstr>Arial</vt:lpstr>
      <vt:lpstr>Calibri</vt:lpstr>
      <vt:lpstr>Constantia</vt:lpstr>
      <vt:lpstr>Wingdings 2</vt:lpstr>
      <vt:lpstr>Поток</vt:lpstr>
      <vt:lpstr>Поток</vt:lpstr>
      <vt:lpstr>Поток</vt:lpstr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Admin</cp:lastModifiedBy>
  <cp:revision>151</cp:revision>
  <dcterms:created xsi:type="dcterms:W3CDTF">2012-09-17T15:13:52Z</dcterms:created>
  <dcterms:modified xsi:type="dcterms:W3CDTF">2013-11-21T10:05:56Z</dcterms:modified>
</cp:coreProperties>
</file>