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sldIdLst>
    <p:sldId id="256" r:id="rId2"/>
    <p:sldId id="259" r:id="rId3"/>
    <p:sldId id="260" r:id="rId4"/>
    <p:sldId id="261" r:id="rId5"/>
    <p:sldId id="271" r:id="rId6"/>
    <p:sldId id="274" r:id="rId7"/>
    <p:sldId id="275" r:id="rId8"/>
    <p:sldId id="276" r:id="rId9"/>
    <p:sldId id="272" r:id="rId10"/>
    <p:sldId id="273" r:id="rId11"/>
    <p:sldId id="262" r:id="rId12"/>
    <p:sldId id="263" r:id="rId13"/>
    <p:sldId id="264" r:id="rId14"/>
    <p:sldId id="266" r:id="rId15"/>
    <p:sldId id="270" r:id="rId16"/>
    <p:sldId id="265" r:id="rId17"/>
    <p:sldId id="267" r:id="rId18"/>
    <p:sldId id="269" r:id="rId19"/>
    <p:sldId id="26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8000"/>
    <a:srgbClr val="009900"/>
    <a:srgbClr val="FFFF66"/>
    <a:srgbClr val="00CC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6543" y="-99392"/>
            <a:ext cx="7851648" cy="1828800"/>
          </a:xfrm>
        </p:spPr>
        <p:txBody>
          <a:bodyPr>
            <a:noAutofit/>
          </a:bodyPr>
          <a:lstStyle/>
          <a:p>
            <a:pPr algn="ctr"/>
            <a:r>
              <a:rPr lang="ru-RU" sz="4400" dirty="0">
                <a:solidFill>
                  <a:srgbClr val="FFFF66"/>
                </a:solidFill>
                <a:effectLst/>
              </a:rPr>
              <a:t>Графика. Чёрное на белом, белое на чёрном. Иллюстрация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394325"/>
            <a:ext cx="7854696" cy="1275728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0066"/>
                </a:solidFill>
              </a:rPr>
              <a:t>Изобразительное искусство. 1 класс</a:t>
            </a:r>
          </a:p>
          <a:p>
            <a:r>
              <a:rPr lang="ru-RU" sz="1800" dirty="0" smtClean="0">
                <a:solidFill>
                  <a:srgbClr val="000066"/>
                </a:solidFill>
              </a:rPr>
              <a:t>Урок 20</a:t>
            </a:r>
            <a:endParaRPr lang="ru-RU" sz="1800" dirty="0">
              <a:solidFill>
                <a:srgbClr val="00006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6429" y="6020026"/>
            <a:ext cx="2505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</a:t>
            </a:r>
            <a:r>
              <a:rPr lang="ru-RU" dirty="0" smtClean="0">
                <a:solidFill>
                  <a:srgbClr val="002060"/>
                </a:solidFill>
              </a:rPr>
              <a:t>2013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8" name="Picture 4" descr="C:\Users\SONYA\Desktop\презентации\картинки\20\загруженно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033" y="1844823"/>
            <a:ext cx="4732668" cy="354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sova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608512"/>
          </a:xfrm>
        </p:spPr>
        <p:txBody>
          <a:bodyPr>
            <a:normAutofit fontScale="85000" lnSpcReduction="20000"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448017" y="1340768"/>
            <a:ext cx="8126413" cy="3456384"/>
          </a:xfrm>
          <a:prstGeom prst="wedgeRoundRectCallout">
            <a:avLst>
              <a:gd name="adj1" fmla="val -20636"/>
              <a:gd name="adj2" fmla="val 50830"/>
              <a:gd name="adj3" fmla="val 16667"/>
            </a:avLst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художнику удается создавать красивые рисунки, используя только два цвета – белый и черный;?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3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SONYA\Desktop\презентации\картинки\20\Снимо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564904"/>
            <a:ext cx="5904656" cy="4035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39552" y="692696"/>
            <a:ext cx="7920880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Как вы думаете, на каком фоне и каким цветом выполнен </a:t>
            </a:r>
            <a:r>
              <a:rPr lang="ru-RU" sz="3200" dirty="0" smtClean="0">
                <a:solidFill>
                  <a:srgbClr val="000066"/>
                </a:solidFill>
              </a:rPr>
              <a:t>рисунок</a:t>
            </a:r>
            <a:r>
              <a:rPr lang="ru-RU" sz="3200" dirty="0">
                <a:solidFill>
                  <a:srgbClr val="000066"/>
                </a:solidFill>
              </a:rPr>
              <a:t>?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62127" y="699792"/>
            <a:ext cx="7920880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Подумайте и определите, почему слонёнок нарисован на белом фоне?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96389" y="699792"/>
            <a:ext cx="7920880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Какие изобразительные средства графики использовал </a:t>
            </a:r>
            <a:r>
              <a:rPr lang="ru-RU" sz="3600" dirty="0" smtClean="0">
                <a:solidFill>
                  <a:srgbClr val="000066"/>
                </a:solidFill>
              </a:rPr>
              <a:t> </a:t>
            </a:r>
            <a:r>
              <a:rPr lang="ru-RU" sz="3600" dirty="0">
                <a:solidFill>
                  <a:srgbClr val="000066"/>
                </a:solidFill>
              </a:rPr>
              <a:t>автор?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552" y="722082"/>
            <a:ext cx="7920880" cy="15121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Почему основой </a:t>
            </a:r>
            <a:r>
              <a:rPr lang="ru-RU" sz="3600" dirty="0" smtClean="0">
                <a:solidFill>
                  <a:srgbClr val="000066"/>
                </a:solidFill>
              </a:rPr>
              <a:t>изображения </a:t>
            </a:r>
            <a:r>
              <a:rPr lang="ru-RU" sz="3600" dirty="0">
                <a:solidFill>
                  <a:srgbClr val="000066"/>
                </a:solidFill>
              </a:rPr>
              <a:t>художник сделал </a:t>
            </a:r>
            <a:r>
              <a:rPr lang="ru-RU" sz="3600" dirty="0" smtClean="0">
                <a:solidFill>
                  <a:srgbClr val="000066"/>
                </a:solidFill>
              </a:rPr>
              <a:t>пятна и точки? </a:t>
            </a:r>
            <a:endParaRPr lang="ru-RU" sz="36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NYA\Desktop\презентации\картинки\20\Снимокп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04864"/>
            <a:ext cx="5832648" cy="4216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03548" y="555824"/>
            <a:ext cx="8064896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Как вы думаете, на каком фоне и каким цветом выполнен </a:t>
            </a:r>
            <a:r>
              <a:rPr lang="ru-RU" sz="3200" dirty="0" smtClean="0">
                <a:solidFill>
                  <a:srgbClr val="000066"/>
                </a:solidFill>
              </a:rPr>
              <a:t>рисунок</a:t>
            </a:r>
            <a:r>
              <a:rPr lang="ru-RU" sz="3200" dirty="0">
                <a:solidFill>
                  <a:srgbClr val="000066"/>
                </a:solidFill>
              </a:rPr>
              <a:t>?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555824"/>
            <a:ext cx="8784976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Подумайте и определите, почему </a:t>
            </a:r>
            <a:r>
              <a:rPr lang="ru-RU" sz="3600" dirty="0" smtClean="0">
                <a:solidFill>
                  <a:srgbClr val="000066"/>
                </a:solidFill>
              </a:rPr>
              <a:t>кошка и мышка изображены на черном фоне? </a:t>
            </a:r>
            <a:endParaRPr lang="ru-RU" sz="3600" dirty="0">
              <a:solidFill>
                <a:srgbClr val="000066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3548" y="555824"/>
            <a:ext cx="8064896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Какие изобразительные средства графики использовал </a:t>
            </a:r>
            <a:r>
              <a:rPr lang="ru-RU" sz="3600" dirty="0" smtClean="0">
                <a:solidFill>
                  <a:srgbClr val="000066"/>
                </a:solidFill>
              </a:rPr>
              <a:t> </a:t>
            </a:r>
            <a:r>
              <a:rPr lang="ru-RU" sz="3600" dirty="0">
                <a:solidFill>
                  <a:srgbClr val="000066"/>
                </a:solidFill>
              </a:rPr>
              <a:t>автор?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3548" y="555824"/>
            <a:ext cx="8064896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Почему основой </a:t>
            </a:r>
            <a:r>
              <a:rPr lang="ru-RU" sz="3600" dirty="0" smtClean="0">
                <a:solidFill>
                  <a:srgbClr val="000066"/>
                </a:solidFill>
              </a:rPr>
              <a:t> </a:t>
            </a:r>
            <a:r>
              <a:rPr lang="ru-RU" sz="3600" dirty="0">
                <a:solidFill>
                  <a:srgbClr val="000066"/>
                </a:solidFill>
              </a:rPr>
              <a:t>изображения художник сделал </a:t>
            </a:r>
            <a:r>
              <a:rPr lang="ru-RU" sz="3600" dirty="0" smtClean="0">
                <a:solidFill>
                  <a:srgbClr val="000066"/>
                </a:solidFill>
              </a:rPr>
              <a:t>штрих? </a:t>
            </a:r>
            <a:endParaRPr lang="ru-RU" sz="36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msi\Downloads\веточк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382" y="1794157"/>
            <a:ext cx="4032447" cy="4032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si\Downloads\деревья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27" y="1844824"/>
            <a:ext cx="4060846" cy="3988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57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msi\Downloads\деревья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8208912" cy="530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21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40092"/>
            <a:ext cx="7413880" cy="5741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626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260648"/>
            <a:ext cx="8712968" cy="6381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0066"/>
                </a:solidFill>
              </a:rPr>
              <a:t>План работы:</a:t>
            </a:r>
          </a:p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1. На </a:t>
            </a:r>
            <a:r>
              <a:rPr lang="ru-RU" sz="3200" dirty="0">
                <a:solidFill>
                  <a:srgbClr val="000066"/>
                </a:solidFill>
              </a:rPr>
              <a:t>листе писчей бумаги выполнить эскиз будущего рисунка.</a:t>
            </a:r>
          </a:p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2</a:t>
            </a:r>
            <a:r>
              <a:rPr lang="ru-RU" sz="3200" dirty="0" smtClean="0">
                <a:solidFill>
                  <a:srgbClr val="000066"/>
                </a:solidFill>
              </a:rPr>
              <a:t>. Лист </a:t>
            </a:r>
            <a:r>
              <a:rPr lang="ru-RU" sz="3200" dirty="0">
                <a:solidFill>
                  <a:srgbClr val="000066"/>
                </a:solidFill>
              </a:rPr>
              <a:t>с эскизом наложить на чёрный картон и твёрдым простым карандашом обвести сильным нажатием так, чтобы на картоне осталась продавленная линия.</a:t>
            </a:r>
          </a:p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3</a:t>
            </a:r>
            <a:r>
              <a:rPr lang="ru-RU" sz="3200" dirty="0" smtClean="0">
                <a:solidFill>
                  <a:srgbClr val="000066"/>
                </a:solidFill>
              </a:rPr>
              <a:t>. Белой </a:t>
            </a:r>
            <a:r>
              <a:rPr lang="ru-RU" sz="3200" dirty="0">
                <a:solidFill>
                  <a:srgbClr val="000066"/>
                </a:solidFill>
              </a:rPr>
              <a:t>гуашью на чёрном картоне выполнить рисунок.</a:t>
            </a:r>
          </a:p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4</a:t>
            </a:r>
            <a:r>
              <a:rPr lang="ru-RU" sz="3200" dirty="0" smtClean="0">
                <a:solidFill>
                  <a:srgbClr val="000066"/>
                </a:solidFill>
              </a:rPr>
              <a:t>. Со </a:t>
            </a:r>
            <a:r>
              <a:rPr lang="ru-RU" sz="3200" dirty="0">
                <a:solidFill>
                  <a:srgbClr val="000066"/>
                </a:solidFill>
              </a:rPr>
              <a:t>стола убрать краски и кисти.</a:t>
            </a:r>
          </a:p>
        </p:txBody>
      </p:sp>
    </p:spTree>
    <p:extLst>
      <p:ext uri="{BB962C8B-B14F-4D97-AF65-F5344CB8AC3E}">
        <p14:creationId xmlns:p14="http://schemas.microsoft.com/office/powerpoint/2010/main" val="4104892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SONYA\Desktop\презентации\картинки\20\Снимокl;l;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4166358" cy="537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SONYA\Desktop\презентации\картинки\20\Снимокjh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648" y="1268760"/>
            <a:ext cx="3976411" cy="537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46608" y="116632"/>
            <a:ext cx="8686555" cy="936104"/>
          </a:xfrm>
          <a:prstGeom prst="wedgeRoundRectCallout">
            <a:avLst>
              <a:gd name="adj1" fmla="val -19736"/>
              <a:gd name="adj2" fmla="val 46220"/>
              <a:gd name="adj3" fmla="val 16667"/>
            </a:avLst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Иллюстрации Г. Доре к сказкам Ш. Перро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47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SONYA\Desktop\презентации\картинки\20\Lechatbott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78"/>
            <a:ext cx="7620000" cy="610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942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SONYA\Desktop\презентации\картинки\20\366px-Dore_ridinghoo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3888434" cy="500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470" y="1797906"/>
            <a:ext cx="4249737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470" y="1797906"/>
            <a:ext cx="4249737" cy="2598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SONYA\Desktop\презентации\картинки\20\Снимок]]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74696"/>
            <a:ext cx="436955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860032" y="1844824"/>
            <a:ext cx="4032448" cy="216024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Кто может рассказать, какие моменты сказок изображены на иллюстрациях?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860032" y="1844824"/>
            <a:ext cx="4032448" cy="216024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Какими средствами пользовался художник?</a:t>
            </a: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539552" y="1844824"/>
            <a:ext cx="8126413" cy="3456384"/>
          </a:xfrm>
          <a:prstGeom prst="wedgeRoundRectCallout">
            <a:avLst>
              <a:gd name="adj1" fmla="val -20636"/>
              <a:gd name="adj2" fmla="val 50830"/>
              <a:gd name="adj3" fmla="val 16667"/>
            </a:avLst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художнику удается создавать красивые рисунки, используя только два цвета – белый и черный;?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872" y="1322432"/>
            <a:ext cx="6696744" cy="5019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2400" cy="13624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  <a:effectLst/>
              </a:rPr>
              <a:t>Продуктивное задание</a:t>
            </a:r>
            <a:endParaRPr lang="ru-RU" dirty="0">
              <a:solidFill>
                <a:srgbClr val="FFFF00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SONYA\Desktop\презентации\картинки\20\ac5cf0814ff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3901286" cy="48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SONYA\Desktop\презентации\картинки\20\i;jpoij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59384"/>
            <a:ext cx="3771900" cy="48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91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908720"/>
            <a:ext cx="8280920" cy="568863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500" b="1" dirty="0" smtClean="0">
                <a:solidFill>
                  <a:srgbClr val="000066"/>
                </a:solidFill>
              </a:rPr>
              <a:t>План работы:</a:t>
            </a:r>
          </a:p>
          <a:p>
            <a:pPr algn="just"/>
            <a:r>
              <a:rPr lang="ru-RU" sz="3500" dirty="0" smtClean="0">
                <a:solidFill>
                  <a:srgbClr val="000066"/>
                </a:solidFill>
              </a:rPr>
              <a:t>1. Выбрать </a:t>
            </a:r>
            <a:r>
              <a:rPr lang="ru-RU" sz="3500" dirty="0">
                <a:solidFill>
                  <a:srgbClr val="000066"/>
                </a:solidFill>
              </a:rPr>
              <a:t>сказку.</a:t>
            </a:r>
          </a:p>
          <a:p>
            <a:pPr algn="just"/>
            <a:r>
              <a:rPr lang="ru-RU" sz="3500" dirty="0" smtClean="0">
                <a:solidFill>
                  <a:srgbClr val="000066"/>
                </a:solidFill>
              </a:rPr>
              <a:t>2</a:t>
            </a:r>
            <a:r>
              <a:rPr lang="ru-RU" sz="3500" dirty="0" smtClean="0">
                <a:solidFill>
                  <a:srgbClr val="000066"/>
                </a:solidFill>
              </a:rPr>
              <a:t>. Вспомнить </a:t>
            </a:r>
            <a:r>
              <a:rPr lang="ru-RU" sz="3500" dirty="0">
                <a:solidFill>
                  <a:srgbClr val="000066"/>
                </a:solidFill>
              </a:rPr>
              <a:t>героя, которого вы хотели бы изобразить.</a:t>
            </a:r>
          </a:p>
          <a:p>
            <a:pPr algn="just"/>
            <a:r>
              <a:rPr lang="ru-RU" sz="3500" dirty="0" smtClean="0">
                <a:solidFill>
                  <a:srgbClr val="000066"/>
                </a:solidFill>
              </a:rPr>
              <a:t>3</a:t>
            </a:r>
            <a:r>
              <a:rPr lang="ru-RU" sz="3500" dirty="0" smtClean="0">
                <a:solidFill>
                  <a:srgbClr val="000066"/>
                </a:solidFill>
              </a:rPr>
              <a:t>. Продумать </a:t>
            </a:r>
            <a:r>
              <a:rPr lang="ru-RU" sz="3500" dirty="0">
                <a:solidFill>
                  <a:srgbClr val="000066"/>
                </a:solidFill>
              </a:rPr>
              <a:t>действие героя, которые вы хотели бы изобразить.</a:t>
            </a:r>
          </a:p>
          <a:p>
            <a:pPr algn="just"/>
            <a:r>
              <a:rPr lang="ru-RU" sz="3500" dirty="0" smtClean="0">
                <a:solidFill>
                  <a:srgbClr val="000066"/>
                </a:solidFill>
              </a:rPr>
              <a:t>4</a:t>
            </a:r>
            <a:r>
              <a:rPr lang="ru-RU" sz="3500" dirty="0" smtClean="0">
                <a:solidFill>
                  <a:srgbClr val="000066"/>
                </a:solidFill>
              </a:rPr>
              <a:t>. Выполнить </a:t>
            </a:r>
            <a:r>
              <a:rPr lang="ru-RU" sz="3500" dirty="0">
                <a:solidFill>
                  <a:srgbClr val="000066"/>
                </a:solidFill>
              </a:rPr>
              <a:t>эскиз иллюстрации.</a:t>
            </a:r>
          </a:p>
          <a:p>
            <a:pPr algn="just"/>
            <a:r>
              <a:rPr lang="ru-RU" sz="3500" dirty="0" smtClean="0">
                <a:solidFill>
                  <a:srgbClr val="000066"/>
                </a:solidFill>
              </a:rPr>
              <a:t>5</a:t>
            </a:r>
            <a:r>
              <a:rPr lang="ru-RU" sz="3500" dirty="0" smtClean="0">
                <a:solidFill>
                  <a:srgbClr val="000066"/>
                </a:solidFill>
              </a:rPr>
              <a:t>. Проработать </a:t>
            </a:r>
            <a:r>
              <a:rPr lang="ru-RU" sz="3500" dirty="0">
                <a:solidFill>
                  <a:srgbClr val="000066"/>
                </a:solidFill>
              </a:rPr>
              <a:t>детали </a:t>
            </a:r>
            <a:r>
              <a:rPr lang="ru-RU" sz="3500" dirty="0" err="1">
                <a:solidFill>
                  <a:srgbClr val="000066"/>
                </a:solidFill>
              </a:rPr>
              <a:t>гелевой</a:t>
            </a:r>
            <a:r>
              <a:rPr lang="ru-RU" sz="3500" dirty="0">
                <a:solidFill>
                  <a:srgbClr val="000066"/>
                </a:solidFill>
              </a:rPr>
              <a:t> чёрной ручкой.</a:t>
            </a:r>
          </a:p>
        </p:txBody>
      </p:sp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392488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ru-RU" sz="4000" b="1" dirty="0" smtClean="0">
                <a:solidFill>
                  <a:srgbClr val="FF0000"/>
                </a:solidFill>
              </a:rPr>
              <a:t>- </a:t>
            </a:r>
            <a:r>
              <a:rPr lang="ru-RU" sz="3800" b="1" dirty="0" smtClean="0">
                <a:solidFill>
                  <a:srgbClr val="C00000"/>
                </a:solidFill>
              </a:rPr>
              <a:t>Я молодец!</a:t>
            </a:r>
          </a:p>
          <a:p>
            <a:r>
              <a:rPr lang="ru-RU" sz="3800" b="1" dirty="0" smtClean="0">
                <a:solidFill>
                  <a:srgbClr val="009900"/>
                </a:solidFill>
              </a:rPr>
              <a:t>     - </a:t>
            </a:r>
            <a:r>
              <a:rPr lang="ru-RU" sz="3800" b="1" dirty="0" smtClean="0">
                <a:solidFill>
                  <a:srgbClr val="008000"/>
                </a:solidFill>
              </a:rPr>
              <a:t>Мне нужно еще поработать.</a:t>
            </a:r>
          </a:p>
          <a:p>
            <a:r>
              <a:rPr lang="ru-RU" sz="3800" b="1" dirty="0" smtClean="0">
                <a:solidFill>
                  <a:srgbClr val="000066"/>
                </a:solidFill>
              </a:rPr>
              <a:t>     - Сегодня не мой день.</a:t>
            </a:r>
          </a:p>
          <a:p>
            <a:pPr marL="457200" indent="-457200">
              <a:buAutoNum type="arabicPeriod"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15668" y="3055588"/>
            <a:ext cx="504056" cy="504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15668" y="3717032"/>
            <a:ext cx="504056" cy="504056"/>
          </a:xfrm>
          <a:prstGeom prst="ellipse">
            <a:avLst/>
          </a:prstGeom>
          <a:solidFill>
            <a:srgbClr val="0099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15668" y="4365104"/>
            <a:ext cx="504056" cy="504056"/>
          </a:xfrm>
          <a:prstGeom prst="ellipse">
            <a:avLst/>
          </a:prstGeom>
          <a:solidFill>
            <a:srgbClr val="000066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12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772400" cy="81612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700808"/>
            <a:ext cx="8352928" cy="482453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36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Оцените свою работу на уроке:</a:t>
            </a:r>
          </a:p>
          <a:p>
            <a:pPr algn="just"/>
            <a:r>
              <a:rPr lang="ru-RU" sz="3600" b="1" dirty="0">
                <a:solidFill>
                  <a:srgbClr val="FFC000"/>
                </a:solidFill>
              </a:rPr>
              <a:t>– Что тебе нужно было сделать?</a:t>
            </a:r>
          </a:p>
          <a:p>
            <a:pPr algn="just"/>
            <a:r>
              <a:rPr lang="ru-RU" sz="3600" b="1" dirty="0">
                <a:solidFill>
                  <a:srgbClr val="FFFF66"/>
                </a:solidFill>
              </a:rPr>
              <a:t>– Задание выполнено в полном объёме? Без ошибок?</a:t>
            </a:r>
          </a:p>
          <a:p>
            <a:pPr algn="just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– Ты выполнил работу самостоятельно или с помощью? С чьей? </a:t>
            </a:r>
          </a:p>
          <a:p>
            <a:pPr algn="just"/>
            <a:r>
              <a:rPr lang="ru-RU" sz="3600" b="1" dirty="0">
                <a:solidFill>
                  <a:srgbClr val="000066"/>
                </a:solidFill>
              </a:rPr>
              <a:t>– Как бы ты оценил свою работу?</a:t>
            </a:r>
          </a:p>
          <a:p>
            <a:pPr algn="ctr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4149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99592" y="1844824"/>
            <a:ext cx="7056784" cy="331236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Принести альбом, карандаш, Рабочую тетрадь, краски (гуашь), кисти (№ 3, № 6), стакан для воды и палитру для смешивания красок.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</TotalTime>
  <Words>388</Words>
  <Application>Microsoft Office PowerPoint</Application>
  <PresentationFormat>Экран (4:3)</PresentationFormat>
  <Paragraphs>59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Графика. Чёрное на белом, белое на чёрном. Иллюстрация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Поиск решения проблемы</vt:lpstr>
      <vt:lpstr>Поиск решения проблемы</vt:lpstr>
      <vt:lpstr>Выражение решения проблемы</vt:lpstr>
      <vt:lpstr>Продуктивное задание </vt:lpstr>
      <vt:lpstr>Продуктивное задание</vt:lpstr>
      <vt:lpstr>Продуктивное задание </vt:lpstr>
      <vt:lpstr>Рефлексия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17</cp:revision>
  <dcterms:created xsi:type="dcterms:W3CDTF">2012-09-17T15:13:52Z</dcterms:created>
  <dcterms:modified xsi:type="dcterms:W3CDTF">2013-03-03T09:48:37Z</dcterms:modified>
</cp:coreProperties>
</file>