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71" r:id="rId10"/>
    <p:sldId id="272" r:id="rId11"/>
    <p:sldId id="263" r:id="rId12"/>
    <p:sldId id="273" r:id="rId13"/>
    <p:sldId id="264" r:id="rId14"/>
    <p:sldId id="265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000066"/>
    <a:srgbClr val="FFFF66"/>
    <a:srgbClr val="FFCC00"/>
    <a:srgbClr val="00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15690" autoAdjust="0"/>
    <p:restoredTop sz="94660"/>
  </p:normalViewPr>
  <p:slideViewPr>
    <p:cSldViewPr>
      <p:cViewPr>
        <p:scale>
          <a:sx n="100" d="100"/>
          <a:sy n="100" d="100"/>
        </p:scale>
        <p:origin x="-72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60AF7C1-0774-472F-88FA-D40B1B80289F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F6F5BF7-3824-48A5-945F-5F171B8077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Виктор Игошин «Сирень»</a:t>
            </a:r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412CF1-E7D7-410F-988A-1BBBD98088E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Лобунова Анастасия «Фрукты»</a:t>
            </a:r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B2BF8BC-1C9C-40C2-975B-A576F743D2A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4EDDF-F231-4BBC-8E6F-8D7A847EC636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02383-8445-4C5D-B8EE-7A13F5F190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402D5-7C91-4D5C-BD11-D3E76286DF25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AF7D3-8168-43CA-8316-15BE821C6B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9AC03-BAA2-4281-848C-7D86B8D0B18C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5E02-9B3B-487D-8574-94444BE80D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945BF-0424-4532-8F2E-F2C06EA5BD33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7A9B9-0E65-4A5F-9722-F0B240F57F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1418C-005D-4ECD-AE09-2C806C3B2F5B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204AD-415F-4EB9-94BA-EEC95B3B3E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65EBB-C92C-461B-8CCD-E145B219D577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7BF8-8B11-45BD-9AD8-8320FBA67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C163A-832F-4360-A853-CB845F83CF66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E0907-1D1D-437D-B8DC-748026FC24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DAD70-2F18-4DB3-8427-61ABA21DAB5C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8BBAC-1098-4D3B-AB43-00E1CF6785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058B9-2833-498D-8BAE-89A7B3991FEE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DADE5-184E-4EBB-B015-7A9C0AF47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726A3-2172-44EB-85E1-7497C8B45C6A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D689B-3265-4212-8BB4-93D002169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0D1D0-9AF6-4CB5-974C-2C88076D203C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841F3-A4F9-4EC5-93B3-F9EA0A71BB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950FA2-30D7-4F0A-8F21-784688E82DAD}" type="datetimeFigureOut">
              <a:rPr lang="ru-RU"/>
              <a:pPr>
                <a:defRPr/>
              </a:pPr>
              <a:t>17.01.2013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5A7287C-ACEB-4F2F-8874-A231632CB4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-603448"/>
            <a:ext cx="7851648" cy="18288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C000"/>
                </a:solidFill>
              </a:rPr>
              <a:t>Натюрморт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243513"/>
            <a:ext cx="7854950" cy="776287"/>
          </a:xfrm>
        </p:spPr>
        <p:txBody>
          <a:bodyPr/>
          <a:lstStyle/>
          <a:p>
            <a:pPr marR="0"/>
            <a:r>
              <a:rPr lang="ru-RU" sz="2000" smtClean="0">
                <a:solidFill>
                  <a:srgbClr val="000066"/>
                </a:solidFill>
              </a:rPr>
              <a:t>Изобразительное искусство. 1</a:t>
            </a:r>
            <a:r>
              <a:rPr lang="en-US" sz="2000" smtClean="0">
                <a:solidFill>
                  <a:srgbClr val="000066"/>
                </a:solidFill>
              </a:rPr>
              <a:t>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/>
            <a:r>
              <a:rPr lang="ru-RU" sz="2000" smtClean="0">
                <a:solidFill>
                  <a:srgbClr val="000066"/>
                </a:solidFill>
              </a:rPr>
              <a:t>Урок 18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2012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026" name="Picture 2" descr="C:\Users\SONYA\Desktop\презентации\17\1369533079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1341438"/>
            <a:ext cx="523875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42926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8145463" cy="1152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51" name="Picture 3" descr="C:\Users\SONYA\Desktop\презентации\18\48063400_1251442897_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341438"/>
            <a:ext cx="7718425" cy="518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468313" y="0"/>
            <a:ext cx="8424862" cy="1196975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Как называется такая картина?</a:t>
            </a:r>
            <a:endParaRPr lang="ru-RU" sz="32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844675"/>
            <a:ext cx="420846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C:\Users\SONYA\Desktop\презентации\18\64204143_22 gh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497013"/>
            <a:ext cx="4302125" cy="379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C:\Users\SONYA\Desktop\презентации\18\post-45623-1204797524fgf gh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8263" y="4076700"/>
            <a:ext cx="3240088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9" descr="C:\Users\SONYA\Desktop\презентации\18\item_3928 gj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6238" y="3194050"/>
            <a:ext cx="350520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395536" y="116631"/>
            <a:ext cx="8208912" cy="1381167"/>
          </a:xfrm>
          <a:prstGeom prst="wedgeEllipseCallout">
            <a:avLst>
              <a:gd name="adj1" fmla="val 749"/>
              <a:gd name="adj2" fmla="val 86391"/>
            </a:avLst>
          </a:prstGeom>
        </p:spPr>
        <p:style>
          <a:lnRef idx="0">
            <a:schemeClr val="accent1"/>
          </a:lnRef>
          <a:fillRef idx="1002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Можно такое изображение назвать натюрмортом?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/>
            <a:endParaRPr lang="ru-RU" smtClean="0"/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600" y="2008912"/>
            <a:ext cx="6912768" cy="23762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000066"/>
                </a:solidFill>
              </a:rPr>
              <a:t>Как правильно разместить предметы на листе бумаги?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412875"/>
            <a:ext cx="61563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755650" y="0"/>
            <a:ext cx="7920038" cy="1412875"/>
          </a:xfrm>
          <a:prstGeom prst="wedgeEllipse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Тонировка листа жёлтым и красным цветами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7921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700213"/>
            <a:ext cx="6845300" cy="463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468313" y="115888"/>
            <a:ext cx="8351837" cy="1584325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Тонировка листа жёлтым и синим цветами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7921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3675" y="1773238"/>
            <a:ext cx="66167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468313" y="188913"/>
            <a:ext cx="8207375" cy="1439862"/>
          </a:xfrm>
          <a:prstGeom prst="wedgeEllipse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Тонировка листа красным и синим цветами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3555" name="Picture 2" descr="C:\Users\msi\Downloads\натюрморт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349500"/>
            <a:ext cx="4833938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838200"/>
            <a:ext cx="36830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2349500"/>
            <a:ext cx="3683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4724400"/>
            <a:ext cx="36830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50825" y="0"/>
            <a:ext cx="8724900" cy="838200"/>
          </a:xfrm>
          <a:prstGeom prst="wedgeRoundRectCallout">
            <a:avLst>
              <a:gd name="adj1" fmla="val -5112"/>
              <a:gd name="adj2" fmla="val 114978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 отличаются рисунки?</a:t>
            </a:r>
            <a:endParaRPr lang="ru-RU" sz="3200" b="1" dirty="0">
              <a:solidFill>
                <a:schemeClr val="tx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39750" y="0"/>
            <a:ext cx="8064500" cy="981075"/>
          </a:xfrm>
          <a:prstGeom prst="wedgeRoundRectCallout">
            <a:avLst>
              <a:gd name="adj1" fmla="val -1700"/>
              <a:gd name="adj2" fmla="val 101151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Где наиболее  удачно  выбрано расположение листа?</a:t>
            </a:r>
            <a:endParaRPr lang="ru-RU" sz="2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4579" name="Picture 2" descr="C:\Users\msi\Downloads\нат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1412875"/>
            <a:ext cx="3395663" cy="469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0538" y="1628775"/>
            <a:ext cx="919162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3" descr="C:\Users\msi\Downloads\нат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1628775"/>
            <a:ext cx="2854325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1775" y="1628775"/>
            <a:ext cx="919163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4675" y="1628775"/>
            <a:ext cx="920750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7288" y="1628775"/>
            <a:ext cx="919162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5888" y="1628775"/>
            <a:ext cx="919162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ая прямоугольная выноска 11"/>
          <p:cNvSpPr/>
          <p:nvPr/>
        </p:nvSpPr>
        <p:spPr>
          <a:xfrm>
            <a:off x="250825" y="0"/>
            <a:ext cx="8724900" cy="838200"/>
          </a:xfrm>
          <a:prstGeom prst="wedgeRoundRectCallout">
            <a:avLst>
              <a:gd name="adj1" fmla="val -5112"/>
              <a:gd name="adj2" fmla="val 114978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 отличаются рисунки?</a:t>
            </a:r>
            <a:endParaRPr lang="ru-RU" sz="3200" b="1" dirty="0">
              <a:solidFill>
                <a:schemeClr val="tx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539750" y="0"/>
            <a:ext cx="8064500" cy="981075"/>
          </a:xfrm>
          <a:prstGeom prst="wedgeRoundRectCallout">
            <a:avLst>
              <a:gd name="adj1" fmla="val -1700"/>
              <a:gd name="adj2" fmla="val 101151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Где наиболее  удачно  выбрано расположение листа?</a:t>
            </a:r>
            <a:endParaRPr lang="ru-RU" sz="2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468313" y="1700213"/>
            <a:ext cx="3671887" cy="1728787"/>
          </a:xfrm>
          <a:prstGeom prst="wedgeRectCallout">
            <a:avLst>
              <a:gd name="adj1" fmla="val -21463"/>
              <a:gd name="adj2" fmla="val 49272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8313" y="3440113"/>
            <a:ext cx="3671887" cy="2365375"/>
          </a:xfrm>
          <a:prstGeom prst="wedgeRectCallout">
            <a:avLst>
              <a:gd name="adj1" fmla="val -21463"/>
              <a:gd name="adj2" fmla="val 49272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25603" name="Picture 5" descr="C:\Users\SONYA\Desktop\презентации\18\64204143_22 gh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9975" y="2298700"/>
            <a:ext cx="2563813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9" descr="C:\Users\SONYA\Desktop\презентации\18\item_3928 g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488" y="3592513"/>
            <a:ext cx="1754187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6" descr="C:\Users\SONYA\Desktop\презентации\18\post-45623-1204797524fgf gh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2675" y="4297363"/>
            <a:ext cx="1255713" cy="94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716463" y="1700213"/>
            <a:ext cx="3959225" cy="1892300"/>
          </a:xfrm>
          <a:prstGeom prst="wedgeRectCallout">
            <a:avLst>
              <a:gd name="adj1" fmla="val -21463"/>
              <a:gd name="adj2" fmla="val 49272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4787900" y="3592513"/>
            <a:ext cx="3887788" cy="2212975"/>
          </a:xfrm>
          <a:prstGeom prst="wedgeRectCallout">
            <a:avLst>
              <a:gd name="adj1" fmla="val -19853"/>
              <a:gd name="adj2" fmla="val 48184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5608" name="Picture 9" descr="C:\Users\SONYA\Desktop\презентации\18\item_3928 g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101975"/>
            <a:ext cx="17526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5" descr="C:\Users\SONYA\Desktop\презентации\18\64204143_22 gh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3525" y="2454275"/>
            <a:ext cx="3122613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6" descr="C:\Users\SONYA\Desktop\презентации\18\post-45623-1204797524fgf gh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31075" y="4322763"/>
            <a:ext cx="1255713" cy="94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кругленный прямоугольник 14"/>
          <p:cNvSpPr/>
          <p:nvPr/>
        </p:nvSpPr>
        <p:spPr>
          <a:xfrm>
            <a:off x="599062" y="116632"/>
            <a:ext cx="7776864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002060"/>
                </a:solidFill>
              </a:rPr>
              <a:t>Рассмотрите рисунки и </a:t>
            </a:r>
            <a:r>
              <a:rPr lang="ru-RU" sz="2800" dirty="0">
                <a:solidFill>
                  <a:srgbClr val="002060"/>
                </a:solidFill>
              </a:rPr>
              <a:t>ответьте, </a:t>
            </a:r>
            <a:r>
              <a:rPr lang="ru-RU" sz="2800" dirty="0">
                <a:solidFill>
                  <a:srgbClr val="002060"/>
                </a:solidFill>
              </a:rPr>
              <a:t>чем они отличаются?</a:t>
            </a:r>
            <a:endParaRPr lang="ru-RU" sz="2800" dirty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99062" y="116632"/>
            <a:ext cx="7776864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2060"/>
                </a:solidFill>
              </a:rPr>
              <a:t>Какой </a:t>
            </a:r>
            <a:r>
              <a:rPr lang="ru-RU" sz="2400" dirty="0">
                <a:solidFill>
                  <a:srgbClr val="002060"/>
                </a:solidFill>
              </a:rPr>
              <a:t>из </a:t>
            </a:r>
            <a:r>
              <a:rPr lang="ru-RU" sz="2400" dirty="0">
                <a:solidFill>
                  <a:srgbClr val="002060"/>
                </a:solidFill>
              </a:rPr>
              <a:t>предметов находится </a:t>
            </a:r>
            <a:r>
              <a:rPr lang="ru-RU" sz="2400" dirty="0">
                <a:solidFill>
                  <a:srgbClr val="002060"/>
                </a:solidFill>
              </a:rPr>
              <a:t>на каждом из рисунков ближе к зрителю, какой – дальше от него?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7921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611188" y="4149725"/>
            <a:ext cx="7772400" cy="20129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260648"/>
            <a:ext cx="8352928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 sz="2800">
              <a:solidFill>
                <a:srgbClr val="002060"/>
              </a:solidFill>
            </a:endParaRPr>
          </a:p>
          <a:p>
            <a:pPr algn="ctr"/>
            <a:r>
              <a:rPr lang="ru-RU" sz="2800" b="1">
                <a:solidFill>
                  <a:srgbClr val="002060"/>
                </a:solidFill>
              </a:rPr>
              <a:t>Сформулируйте правила работы над натюрмортом.</a:t>
            </a:r>
          </a:p>
          <a:p>
            <a:pPr algn="ctr"/>
            <a:endParaRPr lang="ru-RU" sz="2800">
              <a:solidFill>
                <a:srgbClr val="002060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95288" y="2133600"/>
            <a:ext cx="8353425" cy="1295400"/>
          </a:xfrm>
          <a:prstGeom prst="wedgeRoundRectCallout">
            <a:avLst>
              <a:gd name="adj1" fmla="val -20149"/>
              <a:gd name="adj2" fmla="val 4486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Выбрать расположение листа: вертикальное или горизонтальное.</a:t>
            </a:r>
            <a:r>
              <a:rPr lang="ru-RU" dirty="0"/>
              <a:t> </a:t>
            </a:r>
            <a:endParaRPr lang="ru-RU" dirty="0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11163" y="3716338"/>
            <a:ext cx="8353425" cy="1851025"/>
          </a:xfrm>
          <a:prstGeom prst="wedgeRoundRectCallout">
            <a:avLst>
              <a:gd name="adj1" fmla="val -20377"/>
              <a:gd name="adj2" fmla="val 4996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Продумать расположение предметов на поверхности: что будет располагаться ближе, что дальше.</a:t>
            </a:r>
            <a:endParaRPr lang="ru-RU" sz="3200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539750" y="1412875"/>
            <a:ext cx="3887788" cy="4968875"/>
          </a:xfrm>
          <a:prstGeom prst="wedgeRectCallout">
            <a:avLst>
              <a:gd name="adj1" fmla="val -18873"/>
              <a:gd name="adj2" fmla="val 50125"/>
            </a:avLst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708275"/>
            <a:ext cx="3894138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6" descr="C:\Users\SONYA\Desktop\презентации\18\post-45623-1204797524fgf gh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7413" y="4008438"/>
            <a:ext cx="213836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ая выноска 6"/>
          <p:cNvSpPr/>
          <p:nvPr/>
        </p:nvSpPr>
        <p:spPr>
          <a:xfrm>
            <a:off x="4859338" y="1412875"/>
            <a:ext cx="3816350" cy="2595563"/>
          </a:xfrm>
          <a:prstGeom prst="wedgeRectCallout">
            <a:avLst>
              <a:gd name="adj1" fmla="val -19213"/>
              <a:gd name="adj2" fmla="val 4869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4859338" y="4008438"/>
            <a:ext cx="3816350" cy="2373312"/>
          </a:xfrm>
          <a:prstGeom prst="wedgeRectCallout">
            <a:avLst>
              <a:gd name="adj1" fmla="val -20334"/>
              <a:gd name="adj2" fmla="val 488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76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708275"/>
            <a:ext cx="3816350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6" descr="C:\Users\SONYA\Desktop\презентации\18\post-45623-1204797524fgf gh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4133850"/>
            <a:ext cx="2138363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ьная выноска 10"/>
          <p:cNvSpPr/>
          <p:nvPr/>
        </p:nvSpPr>
        <p:spPr>
          <a:xfrm>
            <a:off x="179388" y="115888"/>
            <a:ext cx="8785225" cy="1296987"/>
          </a:xfrm>
          <a:prstGeom prst="wedgeEllipseCallout">
            <a:avLst>
              <a:gd name="adj1" fmla="val -18448"/>
              <a:gd name="adj2" fmla="val 4839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Рассмотрите рисунки и составьте план работы над натюрмортом.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708920"/>
            <a:ext cx="8064896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Как правильно разместить предметы на листе бумаги?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196975"/>
            <a:ext cx="9144000" cy="547211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1. </a:t>
            </a:r>
            <a:r>
              <a:rPr lang="ru-RU" sz="2800" b="1" smtClean="0">
                <a:solidFill>
                  <a:srgbClr val="DEEFF1"/>
                </a:solidFill>
              </a:rPr>
              <a:t>Нарисовать на затонированных листах разные фрукты и ягоды, вырезать их. </a:t>
            </a:r>
          </a:p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2. </a:t>
            </a:r>
            <a:r>
              <a:rPr lang="ru-RU" sz="2800" b="1" smtClean="0">
                <a:solidFill>
                  <a:srgbClr val="FFE68C"/>
                </a:solidFill>
              </a:rPr>
              <a:t>Выбрать лист цветного картона для панно.</a:t>
            </a:r>
          </a:p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3. </a:t>
            </a:r>
            <a:r>
              <a:rPr lang="ru-RU" sz="2800" b="1" smtClean="0">
                <a:solidFill>
                  <a:srgbClr val="D8EEA1"/>
                </a:solidFill>
              </a:rPr>
              <a:t>Подготовить фон: а) вырезать белую тарелочку и приклеить на цветной картон (как показано на с. 27 в Рабочей тетради) или б) отрезать от картона другого цвета прямоугольник стола и приклеить на картон (с. 29 учебника).</a:t>
            </a:r>
          </a:p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4. </a:t>
            </a:r>
            <a:r>
              <a:rPr lang="ru-RU" sz="2800" b="1" smtClean="0">
                <a:solidFill>
                  <a:srgbClr val="444F56"/>
                </a:solidFill>
              </a:rPr>
              <a:t>Разложить все получившиеся плоды на подготовленном фоне. </a:t>
            </a:r>
          </a:p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5. </a:t>
            </a:r>
            <a:r>
              <a:rPr lang="ru-RU" sz="2800" b="1" smtClean="0">
                <a:solidFill>
                  <a:srgbClr val="444F56"/>
                </a:solidFill>
              </a:rPr>
              <a:t>Найти наиболее удачное расположение плодов.</a:t>
            </a:r>
          </a:p>
          <a:p>
            <a:pPr algn="just">
              <a:lnSpc>
                <a:spcPct val="90000"/>
              </a:lnSpc>
            </a:pPr>
            <a:r>
              <a:rPr lang="ru-RU" sz="2800" smtClean="0">
                <a:solidFill>
                  <a:srgbClr val="FFC000"/>
                </a:solidFill>
              </a:rPr>
              <a:t>6 .</a:t>
            </a:r>
            <a:r>
              <a:rPr lang="ru-RU" sz="2800" b="1" smtClean="0">
                <a:solidFill>
                  <a:srgbClr val="444F56"/>
                </a:solidFill>
              </a:rPr>
              <a:t> По очереди приклеить плоды на нужные места.</a:t>
            </a:r>
          </a:p>
          <a:p>
            <a:pPr>
              <a:lnSpc>
                <a:spcPct val="90000"/>
              </a:lnSpc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Я молодец!</a:t>
            </a:r>
          </a:p>
          <a:p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Мне нужно ещ</a:t>
            </a:r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ё</a:t>
            </a:r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поработать.</a:t>
            </a:r>
          </a:p>
          <a:p>
            <a:r>
              <a:rPr lang="ru-RU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772816"/>
            <a:ext cx="7776864" cy="38884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Принести альбом, карандаш, ножницы, Рабочую тетрадь, гелевую ручку, чёрный фломастер,  две краски (гуашь): чёрную и белую, кисти (№</a:t>
            </a:r>
            <a:r>
              <a:rPr lang="ru-RU" sz="360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3600">
                <a:solidFill>
                  <a:srgbClr val="002060"/>
                </a:solidFill>
              </a:rPr>
              <a:t>3, </a:t>
            </a:r>
            <a:endParaRPr lang="ru-RU" sz="360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ru-RU" sz="3600">
                <a:solidFill>
                  <a:srgbClr val="002060"/>
                </a:solidFill>
              </a:rPr>
              <a:t> №</a:t>
            </a:r>
            <a:r>
              <a:rPr lang="ru-RU" sz="360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3600">
                <a:solidFill>
                  <a:srgbClr val="002060"/>
                </a:solidFill>
              </a:rPr>
              <a:t>6), стакан для воды и палитру для смешивания красок.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</TotalTime>
  <Words>256</Words>
  <Application>Microsoft Office PowerPoint</Application>
  <PresentationFormat>Экран (4:3)</PresentationFormat>
  <Paragraphs>43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Constantia</vt:lpstr>
      <vt:lpstr>Arial</vt:lpstr>
      <vt:lpstr>Calibri</vt:lpstr>
      <vt:lpstr>Wingdings 2</vt:lpstr>
      <vt:lpstr>Times New Roman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24</cp:revision>
  <dcterms:created xsi:type="dcterms:W3CDTF">2012-09-17T15:13:52Z</dcterms:created>
  <dcterms:modified xsi:type="dcterms:W3CDTF">2013-01-17T19:44:29Z</dcterms:modified>
</cp:coreProperties>
</file>