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56" r:id="rId2"/>
    <p:sldId id="257" r:id="rId3"/>
    <p:sldId id="259" r:id="rId4"/>
    <p:sldId id="269" r:id="rId5"/>
    <p:sldId id="270" r:id="rId6"/>
    <p:sldId id="260" r:id="rId7"/>
    <p:sldId id="271" r:id="rId8"/>
    <p:sldId id="261" r:id="rId9"/>
    <p:sldId id="262" r:id="rId10"/>
    <p:sldId id="263" r:id="rId11"/>
    <p:sldId id="264" r:id="rId12"/>
    <p:sldId id="265" r:id="rId13"/>
    <p:sldId id="266" r:id="rId14"/>
    <p:sldId id="273" r:id="rId15"/>
    <p:sldId id="274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FFF66"/>
    <a:srgbClr val="FFCC00"/>
    <a:srgbClr val="0099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20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Тимошин Олег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883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Акварель </a:t>
            </a:r>
            <a:r>
              <a:rPr lang="ru-RU" dirty="0" err="1" smtClean="0"/>
              <a:t>степана</a:t>
            </a:r>
            <a:r>
              <a:rPr lang="ru-RU" dirty="0" smtClean="0"/>
              <a:t> Бородулина;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34DA4E-6454-4A22-B97A-F2B8DB57E2C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913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17.03.2013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9600" y="-459432"/>
            <a:ext cx="7851648" cy="1828800"/>
          </a:xfrm>
        </p:spPr>
        <p:txBody>
          <a:bodyPr/>
          <a:lstStyle/>
          <a:p>
            <a:pPr algn="ctr"/>
            <a:r>
              <a:rPr lang="ru-RU" dirty="0">
                <a:effectLst/>
              </a:rPr>
              <a:t>Прозрачность акварели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5915" y="5328392"/>
            <a:ext cx="7854696" cy="17526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0066"/>
                </a:solidFill>
              </a:rPr>
              <a:t>Изобразительное искусство. 1 класс</a:t>
            </a:r>
          </a:p>
          <a:p>
            <a:r>
              <a:rPr lang="ru-RU" sz="2000" dirty="0" smtClean="0">
                <a:solidFill>
                  <a:srgbClr val="000066"/>
                </a:solidFill>
              </a:rPr>
              <a:t>Урок 24</a:t>
            </a:r>
            <a:endParaRPr lang="ru-RU" sz="2000" dirty="0">
              <a:solidFill>
                <a:srgbClr val="00006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6429" y="6020026"/>
            <a:ext cx="2505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</a:t>
            </a:r>
            <a:r>
              <a:rPr lang="ru-RU" dirty="0" smtClean="0">
                <a:solidFill>
                  <a:srgbClr val="002060"/>
                </a:solidFill>
              </a:rPr>
              <a:t>2013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SONYA\Desktop\презентации\картинки\24\fd09f9d3490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8800"/>
            <a:ext cx="5742511" cy="363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sova-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11560" y="404665"/>
            <a:ext cx="7992888" cy="10081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Чем отличаются эти работы?</a:t>
            </a:r>
          </a:p>
        </p:txBody>
      </p:sp>
      <p:pic>
        <p:nvPicPr>
          <p:cNvPr id="1026" name="Picture 2" descr="C:\Users\msi\Downloads\степан бородулин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91059"/>
            <a:ext cx="4759927" cy="447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si\Downloads\В. Максимова пейзаж с одуванчиками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72679"/>
            <a:ext cx="3681831" cy="490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535272" y="343293"/>
            <a:ext cx="8145463" cy="115252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2060"/>
                </a:solidFill>
                <a:effectLst/>
              </a:rPr>
              <a:t>К</a:t>
            </a:r>
            <a:r>
              <a:rPr lang="ru-RU" sz="3200" dirty="0" smtClean="0">
                <a:solidFill>
                  <a:srgbClr val="000066"/>
                </a:solidFill>
                <a:effectLst/>
              </a:rPr>
              <a:t>акая </a:t>
            </a:r>
            <a:r>
              <a:rPr lang="ru-RU" sz="3200" dirty="0">
                <a:solidFill>
                  <a:srgbClr val="000066"/>
                </a:solidFill>
                <a:effectLst/>
              </a:rPr>
              <a:t>работа написана гуашью?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11560" y="404665"/>
            <a:ext cx="7992888" cy="126801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rgbClr val="000066"/>
                </a:solidFill>
              </a:rPr>
              <a:t>А что отличает первую работу?</a:t>
            </a:r>
            <a:endParaRPr lang="ru-RU" sz="2800" dirty="0">
              <a:solidFill>
                <a:srgbClr val="000066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11560" y="234875"/>
            <a:ext cx="7992888" cy="14378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А такая лёгкость и прозрачность </a:t>
            </a:r>
            <a:r>
              <a:rPr lang="ru-RU" sz="2800" dirty="0" smtClean="0">
                <a:solidFill>
                  <a:srgbClr val="000066"/>
                </a:solidFill>
              </a:rPr>
              <a:t>первой работы </a:t>
            </a:r>
            <a:r>
              <a:rPr lang="ru-RU" sz="2800" dirty="0">
                <a:solidFill>
                  <a:srgbClr val="000066"/>
                </a:solidFill>
              </a:rPr>
              <a:t>могла быть написана гуашью?</a:t>
            </a:r>
          </a:p>
        </p:txBody>
      </p:sp>
    </p:spTree>
    <p:extLst>
      <p:ext uri="{BB962C8B-B14F-4D97-AF65-F5344CB8AC3E}">
        <p14:creationId xmlns:p14="http://schemas.microsoft.com/office/powerpoint/2010/main" val="107779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16832"/>
            <a:ext cx="7772400" cy="4320480"/>
          </a:xfrm>
        </p:spPr>
        <p:txBody>
          <a:bodyPr>
            <a:normAutofit fontScale="85000" lnSpcReduction="20000"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600" i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43608" y="1810936"/>
            <a:ext cx="6624736" cy="25202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Как и какими красками можно получить прозрачность?</a:t>
            </a:r>
          </a:p>
        </p:txBody>
      </p:sp>
    </p:spTree>
    <p:extLst>
      <p:ext uri="{BB962C8B-B14F-4D97-AF65-F5344CB8AC3E}">
        <p14:creationId xmlns:p14="http://schemas.microsoft.com/office/powerpoint/2010/main" val="371333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528" y="908720"/>
            <a:ext cx="8424936" cy="525658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rgbClr val="000066"/>
                </a:solidFill>
              </a:rPr>
              <a:t>   Сегодня </a:t>
            </a:r>
            <a:r>
              <a:rPr lang="ru-RU" sz="2800" dirty="0" smtClean="0">
                <a:solidFill>
                  <a:srgbClr val="000066"/>
                </a:solidFill>
              </a:rPr>
              <a:t>мы будем писать </a:t>
            </a:r>
            <a:r>
              <a:rPr lang="ru-RU" sz="2800" dirty="0" smtClean="0">
                <a:solidFill>
                  <a:srgbClr val="000066"/>
                </a:solidFill>
              </a:rPr>
              <a:t>удивительными, </a:t>
            </a:r>
            <a:r>
              <a:rPr lang="ru-RU" sz="2800" dirty="0" smtClean="0">
                <a:solidFill>
                  <a:srgbClr val="000066"/>
                </a:solidFill>
              </a:rPr>
              <a:t>легкими и воздушными </a:t>
            </a:r>
            <a:r>
              <a:rPr lang="ru-RU" sz="2800" b="1" dirty="0" smtClean="0">
                <a:solidFill>
                  <a:srgbClr val="000066"/>
                </a:solidFill>
              </a:rPr>
              <a:t>акварельными красками</a:t>
            </a:r>
            <a:r>
              <a:rPr lang="ru-RU" sz="2800" dirty="0" smtClean="0">
                <a:solidFill>
                  <a:srgbClr val="000066"/>
                </a:solidFill>
              </a:rPr>
              <a:t>.</a:t>
            </a:r>
          </a:p>
          <a:p>
            <a:pPr algn="just"/>
            <a:r>
              <a:rPr lang="ru-RU" sz="2800" dirty="0" smtClean="0">
                <a:solidFill>
                  <a:srgbClr val="000066"/>
                </a:solidFill>
              </a:rPr>
              <a:t>   Слово </a:t>
            </a:r>
            <a:r>
              <a:rPr lang="ru-RU" sz="2800" b="1" dirty="0" err="1" smtClean="0">
                <a:solidFill>
                  <a:srgbClr val="000066"/>
                </a:solidFill>
              </a:rPr>
              <a:t>аква</a:t>
            </a:r>
            <a:r>
              <a:rPr lang="ru-RU" sz="2800" dirty="0" smtClean="0">
                <a:solidFill>
                  <a:srgbClr val="000066"/>
                </a:solidFill>
              </a:rPr>
              <a:t> означает «вода». Акварельные краски перед началом работы разводят на палитре с водой.</a:t>
            </a:r>
          </a:p>
          <a:p>
            <a:pPr algn="just"/>
            <a:r>
              <a:rPr lang="ru-RU" sz="2800" dirty="0" smtClean="0">
                <a:solidFill>
                  <a:srgbClr val="000066"/>
                </a:solidFill>
              </a:rPr>
              <a:t>   Основное </a:t>
            </a:r>
            <a:r>
              <a:rPr lang="ru-RU" sz="2800" dirty="0" smtClean="0">
                <a:solidFill>
                  <a:srgbClr val="000066"/>
                </a:solidFill>
              </a:rPr>
              <a:t>свойство акварели – </a:t>
            </a:r>
            <a:r>
              <a:rPr lang="ru-RU" sz="2800" b="1" dirty="0" smtClean="0">
                <a:solidFill>
                  <a:srgbClr val="000066"/>
                </a:solidFill>
              </a:rPr>
              <a:t>прозрачность</a:t>
            </a:r>
            <a:r>
              <a:rPr lang="ru-RU" sz="2800" dirty="0" smtClean="0">
                <a:solidFill>
                  <a:srgbClr val="000066"/>
                </a:solidFill>
              </a:rPr>
              <a:t>. Сквозь неё всегда просвечивает бумага. Именно поэтому работы, написанные акварельными красками, как бы светятся изнутри.</a:t>
            </a:r>
            <a:endParaRPr lang="ru-RU" sz="2800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52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20160" y="764704"/>
            <a:ext cx="7704856" cy="17281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Как называются краски, которыми мы сегодня будем работать?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20160" y="2708920"/>
            <a:ext cx="7704856" cy="17281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Почему они так называются?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20160" y="4581128"/>
            <a:ext cx="7704856" cy="17281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В чём секрет прозрачности акварельных работ?</a:t>
            </a:r>
          </a:p>
        </p:txBody>
      </p:sp>
    </p:spTree>
    <p:extLst>
      <p:ext uri="{BB962C8B-B14F-4D97-AF65-F5344CB8AC3E}">
        <p14:creationId xmlns:p14="http://schemas.microsoft.com/office/powerpoint/2010/main" val="2903340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95536" y="188640"/>
            <a:ext cx="8280919" cy="129614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В акварельных красках нет белой, а как же художница изобразила снеговика?</a:t>
            </a:r>
          </a:p>
        </p:txBody>
      </p:sp>
      <p:pic>
        <p:nvPicPr>
          <p:cNvPr id="1026" name="Picture 2" descr="C:\Users\SONYA\Desktop\презентации\картинки\24\Снимокkjljk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552159"/>
            <a:ext cx="4104456" cy="5356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1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SONYA\Desktop\презентации\картинки\24\posterlux-ivanov_mihail_matveevich_1748_1823-krepost_monastir_v_gruzii_1804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24730"/>
            <a:ext cx="6159648" cy="484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51520" y="260648"/>
            <a:ext cx="8640960" cy="13167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0066"/>
                </a:solidFill>
              </a:rPr>
              <a:t>Рассмотрите работу М. Иванова и докажите, что она написана акварелью.</a:t>
            </a:r>
          </a:p>
        </p:txBody>
      </p:sp>
    </p:spTree>
    <p:extLst>
      <p:ext uri="{BB962C8B-B14F-4D97-AF65-F5344CB8AC3E}">
        <p14:creationId xmlns:p14="http://schemas.microsoft.com/office/powerpoint/2010/main" val="350856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Подготовьте рабочее место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SONYA\Desktop\презентации\картинки\24\Снимокg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71" y="1238916"/>
            <a:ext cx="8956651" cy="5142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7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Подготовьте лист бумаги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SONYA\Desktop\презентации\картинки\24\Снимокa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72553"/>
            <a:ext cx="3384376" cy="2579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SONYA\Desktop\презентации\картинки\24\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172554"/>
            <a:ext cx="3280753" cy="259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ONYA\Desktop\презентации\картинки\24\СнимокaS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468038"/>
            <a:ext cx="2963484" cy="344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err="1" smtClean="0">
                <a:solidFill>
                  <a:srgbClr val="FFFF66"/>
                </a:solidFill>
              </a:rPr>
              <a:t>Затонируйте</a:t>
            </a:r>
            <a:r>
              <a:rPr lang="ru-RU" sz="4800" dirty="0" smtClean="0">
                <a:solidFill>
                  <a:srgbClr val="FFFF66"/>
                </a:solidFill>
              </a:rPr>
              <a:t> лист 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NYA\Desktop\презентации\картинки\24\СнимокSD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90369"/>
            <a:ext cx="3963938" cy="2066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ONYA\Desktop\презентации\картинки\24\DFd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83708"/>
            <a:ext cx="3963938" cy="283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SONYA\Desktop\презентации\картинки\24\Снимокw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1257933"/>
            <a:ext cx="3256359" cy="515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15616" y="2060848"/>
            <a:ext cx="6624736" cy="25202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dirty="0">
                <a:solidFill>
                  <a:srgbClr val="000066"/>
                </a:solidFill>
              </a:rPr>
              <a:t>Как и какими красками можно получить прозрачность?</a:t>
            </a:r>
          </a:p>
        </p:txBody>
      </p:sp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SONYA\Desktop\презентации\картинки\24\Снимокew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978" y="1196752"/>
            <a:ext cx="3330198" cy="5674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81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SONYA\Desktop\презентации\картинки\24\Снимокdf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79464" y="464953"/>
            <a:ext cx="4267200" cy="673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392488"/>
          </a:xfrm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Оцените свою работу на уроке:</a:t>
            </a:r>
          </a:p>
          <a:p>
            <a:r>
              <a:rPr lang="ru-RU" sz="4000" b="1" dirty="0" smtClean="0">
                <a:solidFill>
                  <a:srgbClr val="FF0000"/>
                </a:solidFill>
              </a:rPr>
              <a:t>  -Я молодец!</a:t>
            </a:r>
          </a:p>
          <a:p>
            <a:r>
              <a:rPr lang="ru-RU" sz="4000" b="1" dirty="0" smtClean="0">
                <a:solidFill>
                  <a:srgbClr val="92D050"/>
                </a:solidFill>
              </a:rPr>
              <a:t>  </a:t>
            </a:r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</a:rPr>
              <a:t>-Мне нужно еще поработать.</a:t>
            </a:r>
          </a:p>
          <a:p>
            <a:r>
              <a:rPr lang="ru-RU" sz="4000" b="1" dirty="0" smtClean="0">
                <a:solidFill>
                  <a:srgbClr val="000066"/>
                </a:solidFill>
              </a:rPr>
              <a:t>  -Сегодня не мой день.</a:t>
            </a:r>
          </a:p>
          <a:p>
            <a:pPr marL="457200" indent="-457200">
              <a:buAutoNum type="arabicPeriod"/>
            </a:pP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203503" y="2996952"/>
            <a:ext cx="504056" cy="50405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18" y="3717032"/>
            <a:ext cx="5302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03" y="4509120"/>
            <a:ext cx="53022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8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Рефлексия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8218112" cy="504056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4000" b="1" dirty="0" smtClean="0">
                <a:solidFill>
                  <a:srgbClr val="FF0000"/>
                </a:solidFill>
              </a:rPr>
              <a:t>Оцените свою работу на уроке:</a:t>
            </a:r>
            <a:endParaRPr lang="en-US" sz="4000" b="1" dirty="0" smtClean="0">
              <a:solidFill>
                <a:srgbClr val="FF0000"/>
              </a:solidFill>
            </a:endParaRPr>
          </a:p>
          <a:p>
            <a:pPr algn="just"/>
            <a:r>
              <a:rPr lang="ru-RU" sz="4000" b="1" dirty="0">
                <a:solidFill>
                  <a:srgbClr val="FFCC00"/>
                </a:solidFill>
              </a:rPr>
              <a:t>Что тебе нужно было сделать?</a:t>
            </a:r>
          </a:p>
          <a:p>
            <a:pPr algn="just"/>
            <a:r>
              <a:rPr lang="ru-RU" sz="4000" b="1" dirty="0">
                <a:solidFill>
                  <a:srgbClr val="FFFF00"/>
                </a:solidFill>
              </a:rPr>
              <a:t>– Задание выполнено в полном объёме? Без ошибок?</a:t>
            </a:r>
          </a:p>
          <a:p>
            <a:pPr algn="just"/>
            <a:r>
              <a:rPr lang="ru-RU" sz="4000" b="1" dirty="0">
                <a:solidFill>
                  <a:srgbClr val="009900"/>
                </a:solidFill>
              </a:rPr>
              <a:t>– Ты выполнил работу самостоятельно или с помощью? С чьей? </a:t>
            </a:r>
          </a:p>
          <a:p>
            <a:pPr algn="just"/>
            <a:r>
              <a:rPr lang="ru-RU" sz="4000" b="1" dirty="0">
                <a:solidFill>
                  <a:srgbClr val="0070C0"/>
                </a:solidFill>
              </a:rPr>
              <a:t>– Как бы ты оценил свою работу?</a:t>
            </a:r>
          </a:p>
          <a:p>
            <a:pPr algn="just"/>
            <a:endParaRPr lang="ru-RU" sz="4000" b="1" dirty="0" smtClean="0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09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464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3568" y="1844824"/>
            <a:ext cx="7632848" cy="367240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>
                <a:solidFill>
                  <a:srgbClr val="000066"/>
                </a:solidFill>
              </a:rPr>
              <a:t>Принести альбом или папку акварельной бумаги, карандаш, Рабочую тетрадь, краски (акварель), </a:t>
            </a:r>
            <a:r>
              <a:rPr lang="ru-RU" sz="3200">
                <a:solidFill>
                  <a:srgbClr val="000066"/>
                </a:solidFill>
              </a:rPr>
              <a:t>кисти </a:t>
            </a:r>
            <a:r>
              <a:rPr lang="ru-RU" sz="3200" smtClean="0">
                <a:solidFill>
                  <a:srgbClr val="000066"/>
                </a:solidFill>
              </a:rPr>
              <a:t>(</a:t>
            </a:r>
            <a:r>
              <a:rPr lang="ru-RU" sz="3200" dirty="0">
                <a:solidFill>
                  <a:srgbClr val="000066"/>
                </a:solidFill>
              </a:rPr>
              <a:t>№ 3, № 8), стакан для воды и палитру для смешивания красок, фломастеры.</a:t>
            </a:r>
          </a:p>
        </p:txBody>
      </p:sp>
    </p:spTree>
    <p:extLst>
      <p:ext uri="{BB962C8B-B14F-4D97-AF65-F5344CB8AC3E}">
        <p14:creationId xmlns:p14="http://schemas.microsoft.com/office/powerpoint/2010/main" val="315387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</TotalTime>
  <Words>301</Words>
  <Application>Microsoft Office PowerPoint</Application>
  <PresentationFormat>Экран (4:3)</PresentationFormat>
  <Paragraphs>51</Paragraphs>
  <Slides>16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Прозрачность акварели</vt:lpstr>
      <vt:lpstr>Какая работа написана гуашью?</vt:lpstr>
      <vt:lpstr>Формулирование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Подготовьте рабочее место</vt:lpstr>
      <vt:lpstr>Подготовьте лист бумаги</vt:lpstr>
      <vt:lpstr>Затонируйте лист </vt:lpstr>
      <vt:lpstr>Выражение решения проблемы</vt:lpstr>
      <vt:lpstr>Продуктивное задание </vt:lpstr>
      <vt:lpstr>Продуктивное задание </vt:lpstr>
      <vt:lpstr>Рефлексия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17</cp:revision>
  <dcterms:created xsi:type="dcterms:W3CDTF">2012-09-17T15:13:52Z</dcterms:created>
  <dcterms:modified xsi:type="dcterms:W3CDTF">2013-03-17T18:21:02Z</dcterms:modified>
</cp:coreProperties>
</file>