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4" r:id="rId3"/>
    <p:sldId id="275" r:id="rId4"/>
    <p:sldId id="276" r:id="rId5"/>
    <p:sldId id="277" r:id="rId6"/>
    <p:sldId id="278" r:id="rId7"/>
    <p:sldId id="279" r:id="rId8"/>
    <p:sldId id="280" r:id="rId9"/>
    <p:sldId id="281" r:id="rId10"/>
    <p:sldId id="282" r:id="rId11"/>
    <p:sldId id="283" r:id="rId12"/>
    <p:sldId id="284" r:id="rId13"/>
    <p:sldId id="285" r:id="rId14"/>
    <p:sldId id="286" r:id="rId15"/>
    <p:sldId id="287" r:id="rId16"/>
    <p:sldId id="266" r:id="rId17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008000"/>
    <a:srgbClr val="151515"/>
    <a:srgbClr val="0F4D10"/>
    <a:srgbClr val="800000"/>
    <a:srgbClr val="242424"/>
    <a:srgbClr val="000000"/>
    <a:srgbClr val="444444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124" autoAdjust="0"/>
    <p:restoredTop sz="94556" autoAdjust="0"/>
  </p:normalViewPr>
  <p:slideViewPr>
    <p:cSldViewPr>
      <p:cViewPr varScale="1">
        <p:scale>
          <a:sx n="69" d="100"/>
          <a:sy n="69" d="100"/>
        </p:scale>
        <p:origin x="-774" y="-90"/>
      </p:cViewPr>
      <p:guideLst>
        <p:guide orient="horz" pos="3249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D9E4AA-5825-4FA2-A824-109A054D05B1}" type="datetimeFigureOut">
              <a:rPr lang="ru-RU"/>
              <a:pPr>
                <a:defRPr/>
              </a:pPr>
              <a:t>11.12.2013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2098FE-C45C-4F85-B3CA-3F1A73F8DC7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49A733-BD7C-4160-9CF5-8CABF6F282F9}" type="datetimeFigureOut">
              <a:rPr lang="ru-RU"/>
              <a:pPr>
                <a:defRPr/>
              </a:pPr>
              <a:t>11.12.2013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A7CED7-4438-472B-96FF-9A2109D143C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E5F0E3-FADE-44E1-A5D6-76B628DD8C01}" type="datetimeFigureOut">
              <a:rPr lang="ru-RU"/>
              <a:pPr>
                <a:defRPr/>
              </a:pPr>
              <a:t>11.12.2013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958FCD-F3DD-4232-B443-252F6CA68B4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CFCD41-4F34-4B59-AA1F-6355EB4CED9C}" type="datetimeFigureOut">
              <a:rPr lang="ru-RU"/>
              <a:pPr>
                <a:defRPr/>
              </a:pPr>
              <a:t>11.12.2013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FB69B4-5A86-48D4-9883-44B44295E8C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779305-E399-4FAA-965C-D4575284CF62}" type="datetimeFigureOut">
              <a:rPr lang="ru-RU"/>
              <a:pPr>
                <a:defRPr/>
              </a:pPr>
              <a:t>11.12.2013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A9CF54-55B8-498F-A5BD-C6F0FFEEFBF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CF5224-756D-42E0-BC4C-6E2EF0666CED}" type="datetimeFigureOut">
              <a:rPr lang="ru-RU"/>
              <a:pPr>
                <a:defRPr/>
              </a:pPr>
              <a:t>11.12.2013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60BAE8-3855-4AF0-AD9E-67CCADA596C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02CB41-B095-49FB-AD5A-D614C037C3DE}" type="datetimeFigureOut">
              <a:rPr lang="ru-RU"/>
              <a:pPr>
                <a:defRPr/>
              </a:pPr>
              <a:t>11.12.2013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6DE1AA-4A3A-4AE3-B6DE-5760D95BB8A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93D5D9-052F-4CC4-99FE-64BE02AD5157}" type="datetimeFigureOut">
              <a:rPr lang="ru-RU"/>
              <a:pPr>
                <a:defRPr/>
              </a:pPr>
              <a:t>11.12.2013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133C4A-72E1-4833-94ED-14E475687A6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8545B6-00AC-45F9-A837-E220126C9281}" type="datetimeFigureOut">
              <a:rPr lang="ru-RU"/>
              <a:pPr>
                <a:defRPr/>
              </a:pPr>
              <a:t>11.12.2013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7FD6C2-423F-4CBD-B9C2-8F37179D8DC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C6D3AC-8B86-4C61-94D0-104508CFCC4E}" type="datetimeFigureOut">
              <a:rPr lang="ru-RU"/>
              <a:pPr>
                <a:defRPr/>
              </a:pPr>
              <a:t>11.12.2013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A1B9CA-B0C5-4D4E-BEE7-F74A51005AA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524AC6-C44F-472B-9D25-34A509220967}" type="datetimeFigureOut">
              <a:rPr lang="ru-RU"/>
              <a:pPr>
                <a:defRPr/>
              </a:pPr>
              <a:t>11.12.2013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73D7B1-E2CF-49C5-9206-C014A331E23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2312B70A-BCD1-49D3-A97F-C11E2CEB533D}" type="datetimeFigureOut">
              <a:rPr lang="ru-RU"/>
              <a:pPr>
                <a:defRPr/>
              </a:pPr>
              <a:t>11.12.2013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296EDD4F-CC30-4770-96F7-AC7289E2EB2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TextBox 3"/>
          <p:cNvSpPr txBox="1">
            <a:spLocks noChangeArrowheads="1"/>
          </p:cNvSpPr>
          <p:nvPr/>
        </p:nvSpPr>
        <p:spPr bwMode="auto">
          <a:xfrm>
            <a:off x="0" y="3578225"/>
            <a:ext cx="9144000" cy="549275"/>
          </a:xfrm>
          <a:prstGeom prst="rect">
            <a:avLst/>
          </a:prstGeom>
          <a:solidFill>
            <a:schemeClr val="bg1">
              <a:alpha val="7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3000" b="1">
                <a:solidFill>
                  <a:srgbClr val="151515"/>
                </a:solidFill>
                <a:latin typeface="Verdana" pitchFamily="34" charset="0"/>
              </a:rPr>
              <a:t>2</a:t>
            </a:r>
            <a:r>
              <a:rPr lang="ru-RU" sz="3000" b="1">
                <a:solidFill>
                  <a:srgbClr val="151515"/>
                </a:solidFill>
                <a:latin typeface="Verdana" pitchFamily="34" charset="0"/>
              </a:rPr>
              <a:t>.</a:t>
            </a:r>
            <a:r>
              <a:rPr lang="en-US" sz="3000" b="1">
                <a:solidFill>
                  <a:srgbClr val="151515"/>
                </a:solidFill>
                <a:latin typeface="Verdana" pitchFamily="34" charset="0"/>
              </a:rPr>
              <a:t>9.</a:t>
            </a:r>
            <a:r>
              <a:rPr lang="ru-RU" sz="3000" b="1">
                <a:solidFill>
                  <a:srgbClr val="151515"/>
                </a:solidFill>
                <a:latin typeface="Verdana" pitchFamily="34" charset="0"/>
              </a:rPr>
              <a:t> Приближение десятичных дробей</a:t>
            </a:r>
          </a:p>
        </p:txBody>
      </p:sp>
      <p:sp>
        <p:nvSpPr>
          <p:cNvPr id="13314" name="TextBox 10"/>
          <p:cNvSpPr txBox="1">
            <a:spLocks noChangeArrowheads="1"/>
          </p:cNvSpPr>
          <p:nvPr/>
        </p:nvSpPr>
        <p:spPr bwMode="auto">
          <a:xfrm>
            <a:off x="0" y="6334125"/>
            <a:ext cx="205105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400" b="1">
                <a:solidFill>
                  <a:srgbClr val="0F4D10"/>
                </a:solidFill>
                <a:latin typeface="Verdana" pitchFamily="34" charset="0"/>
              </a:rPr>
              <a:t>Школа 2100</a:t>
            </a:r>
          </a:p>
          <a:p>
            <a:r>
              <a:rPr lang="en-US" sz="1400" b="1">
                <a:solidFill>
                  <a:srgbClr val="0F4D10"/>
                </a:solidFill>
                <a:latin typeface="Verdana" pitchFamily="34" charset="0"/>
              </a:rPr>
              <a:t>school2100.ru</a:t>
            </a:r>
            <a:endParaRPr lang="ru-RU" sz="1400" b="1">
              <a:solidFill>
                <a:srgbClr val="0F4D10"/>
              </a:solidFill>
              <a:latin typeface="Verdana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0" y="-26988"/>
            <a:ext cx="3132138" cy="900113"/>
          </a:xfrm>
          <a:prstGeom prst="snip2DiagRect">
            <a:avLst/>
          </a:prstGeom>
          <a:solidFill>
            <a:schemeClr val="bg1">
              <a:alpha val="60000"/>
            </a:schemeClr>
          </a:solidFill>
        </p:spPr>
        <p:txBody>
          <a:bodyPr anchor="ctr">
            <a:spAutoFit/>
          </a:bodyPr>
          <a:lstStyle/>
          <a:p>
            <a:pPr algn="ctr"/>
            <a:r>
              <a:rPr lang="ru-RU" sz="1300" b="1">
                <a:solidFill>
                  <a:srgbClr val="151515"/>
                </a:solidFill>
                <a:latin typeface="Verdana" pitchFamily="34" charset="0"/>
              </a:rPr>
              <a:t>Презентация для учебника</a:t>
            </a:r>
          </a:p>
          <a:p>
            <a:pPr algn="ctr"/>
            <a:r>
              <a:rPr lang="ru-RU" sz="1300" b="1">
                <a:solidFill>
                  <a:srgbClr val="151515"/>
                </a:solidFill>
                <a:latin typeface="Verdana" pitchFamily="34" charset="0"/>
              </a:rPr>
              <a:t>Козлова С. А., Рубин А. Г.</a:t>
            </a:r>
          </a:p>
          <a:p>
            <a:pPr algn="ctr"/>
            <a:r>
              <a:rPr lang="ru-RU" sz="1300" b="1">
                <a:solidFill>
                  <a:srgbClr val="151515"/>
                </a:solidFill>
                <a:latin typeface="Verdana" pitchFamily="34" charset="0"/>
              </a:rPr>
              <a:t>«Математика, </a:t>
            </a:r>
            <a:r>
              <a:rPr lang="en-US" sz="1300" b="1">
                <a:solidFill>
                  <a:srgbClr val="151515"/>
                </a:solidFill>
                <a:latin typeface="Verdana" pitchFamily="34" charset="0"/>
              </a:rPr>
              <a:t>6</a:t>
            </a:r>
            <a:r>
              <a:rPr lang="ru-RU" sz="1300" b="1">
                <a:solidFill>
                  <a:srgbClr val="151515"/>
                </a:solidFill>
                <a:latin typeface="Verdana" pitchFamily="34" charset="0"/>
              </a:rPr>
              <a:t> класс. Ч. </a:t>
            </a:r>
            <a:r>
              <a:rPr lang="en-US" sz="1300" b="1">
                <a:solidFill>
                  <a:srgbClr val="151515"/>
                </a:solidFill>
                <a:latin typeface="Verdana" pitchFamily="34" charset="0"/>
              </a:rPr>
              <a:t>1</a:t>
            </a:r>
            <a:r>
              <a:rPr lang="ru-RU" sz="1300" b="1">
                <a:solidFill>
                  <a:srgbClr val="151515"/>
                </a:solidFill>
                <a:latin typeface="Verdana" pitchFamily="34" charset="0"/>
              </a:rPr>
              <a:t>»</a:t>
            </a:r>
          </a:p>
        </p:txBody>
      </p:sp>
      <p:sp>
        <p:nvSpPr>
          <p:cNvPr id="13316" name="TextBox 5"/>
          <p:cNvSpPr txBox="1">
            <a:spLocks noChangeArrowheads="1"/>
          </p:cNvSpPr>
          <p:nvPr/>
        </p:nvSpPr>
        <p:spPr bwMode="auto">
          <a:xfrm>
            <a:off x="0" y="2781300"/>
            <a:ext cx="9144000" cy="549275"/>
          </a:xfrm>
          <a:prstGeom prst="rect">
            <a:avLst/>
          </a:prstGeom>
          <a:solidFill>
            <a:schemeClr val="bg1">
              <a:alpha val="7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000" b="1">
                <a:solidFill>
                  <a:srgbClr val="151515"/>
                </a:solidFill>
                <a:latin typeface="Verdana" pitchFamily="34" charset="0"/>
              </a:rPr>
              <a:t>ГЛАВА </a:t>
            </a:r>
            <a:r>
              <a:rPr lang="en-US" sz="3000" b="1">
                <a:solidFill>
                  <a:srgbClr val="151515"/>
                </a:solidFill>
                <a:latin typeface="Verdana" pitchFamily="34" charset="0"/>
              </a:rPr>
              <a:t>II.  </a:t>
            </a:r>
            <a:r>
              <a:rPr lang="ru-RU" sz="3000" b="1">
                <a:solidFill>
                  <a:srgbClr val="151515"/>
                </a:solidFill>
                <a:latin typeface="Verdana" pitchFamily="34" charset="0"/>
              </a:rPr>
              <a:t>ДЕСЯТИЧНЫЕ ДРОБИ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29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530" name="TextBox 9"/>
          <p:cNvSpPr txBox="1">
            <a:spLocks noChangeArrowheads="1"/>
          </p:cNvSpPr>
          <p:nvPr/>
        </p:nvSpPr>
        <p:spPr bwMode="auto">
          <a:xfrm>
            <a:off x="3132138" y="74613"/>
            <a:ext cx="6011862" cy="768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2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Приближение десятичных дробей</a:t>
            </a:r>
          </a:p>
          <a:p>
            <a:pPr algn="ctr"/>
            <a:r>
              <a:rPr lang="ru-RU" sz="22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с недостатком и с избытком</a:t>
            </a:r>
          </a:p>
        </p:txBody>
      </p:sp>
      <p:sp>
        <p:nvSpPr>
          <p:cNvPr id="22531" name="TextBox 8"/>
          <p:cNvSpPr txBox="1">
            <a:spLocks noChangeArrowheads="1"/>
          </p:cNvSpPr>
          <p:nvPr/>
        </p:nvSpPr>
        <p:spPr bwMode="auto">
          <a:xfrm>
            <a:off x="0" y="134938"/>
            <a:ext cx="3132138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Приближение десятичных дробей</a:t>
            </a:r>
          </a:p>
        </p:txBody>
      </p:sp>
      <p:sp>
        <p:nvSpPr>
          <p:cNvPr id="22532" name="TextBox 7"/>
          <p:cNvSpPr txBox="1">
            <a:spLocks noChangeArrowheads="1"/>
          </p:cNvSpPr>
          <p:nvPr/>
        </p:nvSpPr>
        <p:spPr bwMode="auto">
          <a:xfrm>
            <a:off x="250825" y="1268413"/>
            <a:ext cx="8642350" cy="101600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0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Свойство 1</a:t>
            </a:r>
            <a:r>
              <a:rPr lang="ru-RU" sz="30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приближений десятичных дробей с недостатком и с избытком:</a:t>
            </a:r>
          </a:p>
        </p:txBody>
      </p:sp>
      <p:sp>
        <p:nvSpPr>
          <p:cNvPr id="22533" name="TextBox 11"/>
          <p:cNvSpPr txBox="1">
            <a:spLocks noChangeArrowheads="1"/>
          </p:cNvSpPr>
          <p:nvPr/>
        </p:nvSpPr>
        <p:spPr bwMode="auto">
          <a:xfrm>
            <a:off x="250825" y="2349500"/>
            <a:ext cx="8642350" cy="3476625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500" b="1">
                <a:latin typeface="Verdana" pitchFamily="34" charset="0"/>
                <a:ea typeface="Verdana" pitchFamily="34" charset="0"/>
                <a:cs typeface="Verdana" pitchFamily="34" charset="0"/>
              </a:rPr>
              <a:t>Дробь </a:t>
            </a:r>
            <a:r>
              <a:rPr lang="ru-RU" sz="35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больше</a:t>
            </a:r>
            <a:r>
              <a:rPr lang="ru-RU" sz="3500" b="1">
                <a:latin typeface="Verdana" pitchFamily="34" charset="0"/>
                <a:ea typeface="Verdana" pitchFamily="34" charset="0"/>
                <a:cs typeface="Verdana" pitchFamily="34" charset="0"/>
              </a:rPr>
              <a:t> любого своего</a:t>
            </a:r>
          </a:p>
          <a:p>
            <a:pPr algn="ctr"/>
            <a:r>
              <a:rPr lang="ru-RU" sz="35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приближения с недостатком</a:t>
            </a:r>
          </a:p>
          <a:p>
            <a:pPr algn="ctr"/>
            <a:r>
              <a:rPr lang="ru-RU" sz="3500" b="1">
                <a:latin typeface="Verdana" pitchFamily="34" charset="0"/>
                <a:ea typeface="Verdana" pitchFamily="34" charset="0"/>
                <a:cs typeface="Verdana" pitchFamily="34" charset="0"/>
              </a:rPr>
              <a:t>(или равна ему)</a:t>
            </a:r>
          </a:p>
          <a:p>
            <a:pPr algn="ctr"/>
            <a:endParaRPr lang="ru-RU" sz="1000" b="1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3500" b="1">
                <a:latin typeface="Verdana" pitchFamily="34" charset="0"/>
                <a:ea typeface="Verdana" pitchFamily="34" charset="0"/>
                <a:cs typeface="Verdana" pitchFamily="34" charset="0"/>
              </a:rPr>
              <a:t>и </a:t>
            </a:r>
            <a:r>
              <a:rPr lang="ru-RU" sz="3500" b="1">
                <a:solidFill>
                  <a:srgbClr val="008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меньше </a:t>
            </a:r>
            <a:r>
              <a:rPr lang="ru-RU" sz="3500" b="1">
                <a:latin typeface="Verdana" pitchFamily="34" charset="0"/>
                <a:ea typeface="Verdana" pitchFamily="34" charset="0"/>
                <a:cs typeface="Verdana" pitchFamily="34" charset="0"/>
              </a:rPr>
              <a:t>любого своего</a:t>
            </a:r>
          </a:p>
          <a:p>
            <a:pPr algn="ctr"/>
            <a:r>
              <a:rPr lang="ru-RU" sz="3500" b="1">
                <a:solidFill>
                  <a:srgbClr val="008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приближения с избытком</a:t>
            </a:r>
          </a:p>
          <a:p>
            <a:pPr algn="ctr"/>
            <a:r>
              <a:rPr lang="ru-RU" sz="3500" b="1">
                <a:latin typeface="Verdana" pitchFamily="34" charset="0"/>
                <a:ea typeface="Verdana" pitchFamily="34" charset="0"/>
                <a:cs typeface="Verdana" pitchFamily="34" charset="0"/>
              </a:rPr>
              <a:t>(или равна ему).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3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3554" name="TextBox 9"/>
          <p:cNvSpPr txBox="1">
            <a:spLocks noChangeArrowheads="1"/>
          </p:cNvSpPr>
          <p:nvPr/>
        </p:nvSpPr>
        <p:spPr bwMode="auto">
          <a:xfrm>
            <a:off x="3132138" y="74613"/>
            <a:ext cx="6011862" cy="768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2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Приближение десятичных дробей</a:t>
            </a:r>
          </a:p>
          <a:p>
            <a:pPr algn="ctr"/>
            <a:r>
              <a:rPr lang="ru-RU" sz="22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с недостатком и с избытком</a:t>
            </a:r>
          </a:p>
        </p:txBody>
      </p:sp>
      <p:sp>
        <p:nvSpPr>
          <p:cNvPr id="23555" name="TextBox 8"/>
          <p:cNvSpPr txBox="1">
            <a:spLocks noChangeArrowheads="1"/>
          </p:cNvSpPr>
          <p:nvPr/>
        </p:nvSpPr>
        <p:spPr bwMode="auto">
          <a:xfrm>
            <a:off x="0" y="134938"/>
            <a:ext cx="3132138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Приближение десятичных дробей</a:t>
            </a:r>
          </a:p>
        </p:txBody>
      </p:sp>
      <p:sp>
        <p:nvSpPr>
          <p:cNvPr id="23556" name="TextBox 7"/>
          <p:cNvSpPr txBox="1">
            <a:spLocks noChangeArrowheads="1"/>
          </p:cNvSpPr>
          <p:nvPr/>
        </p:nvSpPr>
        <p:spPr bwMode="auto">
          <a:xfrm>
            <a:off x="250825" y="1268413"/>
            <a:ext cx="8642350" cy="101600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0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Свойство 2</a:t>
            </a:r>
            <a:r>
              <a:rPr lang="ru-RU" sz="30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приближений десятичных дробей с недостатком и с избытком: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250825" y="2349500"/>
            <a:ext cx="8642350" cy="4400550"/>
          </a:xfrm>
          <a:prstGeom prst="rect">
            <a:avLst/>
          </a:prstGeom>
          <a:solidFill>
            <a:schemeClr val="bg1">
              <a:alpha val="50000"/>
            </a:schemeClr>
          </a:solidFill>
        </p:spPr>
        <p:txBody>
          <a:bodyPr>
            <a:spAutoFit/>
          </a:bodyPr>
          <a:lstStyle/>
          <a:p>
            <a:pPr algn="ctr"/>
            <a:r>
              <a:rPr lang="ru-RU" sz="30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Приближения с недостатком увеличиваются</a:t>
            </a:r>
          </a:p>
          <a:p>
            <a:pPr algn="ctr"/>
            <a:r>
              <a:rPr lang="ru-RU" sz="3000" b="1">
                <a:latin typeface="Verdana" pitchFamily="34" charset="0"/>
                <a:ea typeface="Verdana" pitchFamily="34" charset="0"/>
                <a:cs typeface="Verdana" pitchFamily="34" charset="0"/>
              </a:rPr>
              <a:t>(или иногда не меняются),</a:t>
            </a:r>
          </a:p>
          <a:p>
            <a:pPr algn="ctr"/>
            <a:endParaRPr lang="ru-RU" sz="1000" b="1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3000" b="1">
                <a:latin typeface="Verdana" pitchFamily="34" charset="0"/>
                <a:ea typeface="Verdana" pitchFamily="34" charset="0"/>
                <a:cs typeface="Verdana" pitchFamily="34" charset="0"/>
              </a:rPr>
              <a:t>а </a:t>
            </a:r>
            <a:r>
              <a:rPr lang="ru-RU" sz="3000" b="1">
                <a:solidFill>
                  <a:srgbClr val="008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приближения с избытком</a:t>
            </a:r>
          </a:p>
          <a:p>
            <a:pPr algn="ctr"/>
            <a:r>
              <a:rPr lang="ru-RU" sz="3000" b="1">
                <a:solidFill>
                  <a:srgbClr val="008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уменьшаются</a:t>
            </a:r>
          </a:p>
          <a:p>
            <a:pPr algn="ctr"/>
            <a:r>
              <a:rPr lang="ru-RU" sz="3000" b="1">
                <a:latin typeface="Verdana" pitchFamily="34" charset="0"/>
                <a:ea typeface="Verdana" pitchFamily="34" charset="0"/>
                <a:cs typeface="Verdana" pitchFamily="34" charset="0"/>
              </a:rPr>
              <a:t>(или иногда не меняются)</a:t>
            </a:r>
          </a:p>
          <a:p>
            <a:pPr algn="ctr"/>
            <a:r>
              <a:rPr lang="ru-RU" sz="3000" b="1">
                <a:solidFill>
                  <a:srgbClr val="E46C0A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при увеличении номера разряда после запятой, до которого выполняется приближение</a:t>
            </a:r>
            <a:r>
              <a:rPr lang="ru-RU" sz="3000" b="1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7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4578" name="TextBox 9"/>
          <p:cNvSpPr txBox="1">
            <a:spLocks noChangeArrowheads="1"/>
          </p:cNvSpPr>
          <p:nvPr/>
        </p:nvSpPr>
        <p:spPr bwMode="auto">
          <a:xfrm>
            <a:off x="3132138" y="220663"/>
            <a:ext cx="601186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Значащие цифры</a:t>
            </a:r>
          </a:p>
        </p:txBody>
      </p:sp>
      <p:sp>
        <p:nvSpPr>
          <p:cNvPr id="24579" name="TextBox 8"/>
          <p:cNvSpPr txBox="1">
            <a:spLocks noChangeArrowheads="1"/>
          </p:cNvSpPr>
          <p:nvPr/>
        </p:nvSpPr>
        <p:spPr bwMode="auto">
          <a:xfrm>
            <a:off x="0" y="134938"/>
            <a:ext cx="3132138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Приближение десятичных дробей</a:t>
            </a:r>
          </a:p>
        </p:txBody>
      </p:sp>
      <p:sp>
        <p:nvSpPr>
          <p:cNvPr id="24580" name="TextBox 7"/>
          <p:cNvSpPr txBox="1">
            <a:spLocks noChangeArrowheads="1"/>
          </p:cNvSpPr>
          <p:nvPr/>
        </p:nvSpPr>
        <p:spPr bwMode="auto">
          <a:xfrm>
            <a:off x="250825" y="1268413"/>
            <a:ext cx="8642350" cy="769937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Важную роль при работе с десятичными дробями играет понятие </a:t>
            </a:r>
            <a:r>
              <a:rPr lang="ru-RU" sz="22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значащей цифры</a:t>
            </a:r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</p:txBody>
      </p:sp>
      <p:sp>
        <p:nvSpPr>
          <p:cNvPr id="24581" name="TextBox 10"/>
          <p:cNvSpPr txBox="1">
            <a:spLocks noChangeArrowheads="1"/>
          </p:cNvSpPr>
          <p:nvPr/>
        </p:nvSpPr>
        <p:spPr bwMode="auto">
          <a:xfrm>
            <a:off x="250825" y="2133600"/>
            <a:ext cx="8642350" cy="1938338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0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Первой значащей цифрой </a:t>
            </a:r>
            <a:r>
              <a:rPr lang="ru-RU" sz="3000" b="1">
                <a:latin typeface="Verdana" pitchFamily="34" charset="0"/>
                <a:ea typeface="Verdana" pitchFamily="34" charset="0"/>
                <a:cs typeface="Verdana" pitchFamily="34" charset="0"/>
              </a:rPr>
              <a:t>десятичной дроби или натурального числа называется </a:t>
            </a:r>
            <a:r>
              <a:rPr lang="ru-RU" sz="30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первая</a:t>
            </a:r>
            <a:r>
              <a:rPr lang="ru-RU" sz="3000" b="1">
                <a:latin typeface="Verdana" pitchFamily="34" charset="0"/>
                <a:ea typeface="Verdana" pitchFamily="34" charset="0"/>
                <a:cs typeface="Verdana" pitchFamily="34" charset="0"/>
              </a:rPr>
              <a:t> (слева направо) </a:t>
            </a:r>
            <a:r>
              <a:rPr lang="ru-RU" sz="30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ненулевая цифра</a:t>
            </a:r>
            <a:r>
              <a:rPr lang="ru-RU" sz="3000" b="1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</p:txBody>
      </p:sp>
      <p:sp>
        <p:nvSpPr>
          <p:cNvPr id="24582" name="TextBox 12"/>
          <p:cNvSpPr txBox="1">
            <a:spLocks noChangeArrowheads="1"/>
          </p:cNvSpPr>
          <p:nvPr/>
        </p:nvSpPr>
        <p:spPr bwMode="auto">
          <a:xfrm>
            <a:off x="250825" y="4149725"/>
            <a:ext cx="8642350" cy="1814513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800" b="1">
                <a:solidFill>
                  <a:srgbClr val="008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Все цифры, стоящие правее</a:t>
            </a:r>
          </a:p>
          <a:p>
            <a:pPr algn="ctr"/>
            <a:r>
              <a:rPr lang="ru-RU" sz="2800" b="1">
                <a:latin typeface="Verdana" pitchFamily="34" charset="0"/>
                <a:ea typeface="Verdana" pitchFamily="34" charset="0"/>
                <a:cs typeface="Verdana" pitchFamily="34" charset="0"/>
              </a:rPr>
              <a:t>первой значащей цифры,</a:t>
            </a:r>
          </a:p>
          <a:p>
            <a:pPr algn="ctr"/>
            <a:r>
              <a:rPr lang="ru-RU" sz="2800" b="1">
                <a:solidFill>
                  <a:srgbClr val="008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тоже называются значащими </a:t>
            </a:r>
            <a:r>
              <a:rPr lang="ru-RU" sz="2800" b="1">
                <a:latin typeface="Verdana" pitchFamily="34" charset="0"/>
                <a:ea typeface="Verdana" pitchFamily="34" charset="0"/>
                <a:cs typeface="Verdana" pitchFamily="34" charset="0"/>
              </a:rPr>
              <a:t>(соответственно второй, третьей и т.д.).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1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5602" name="TextBox 9"/>
          <p:cNvSpPr txBox="1">
            <a:spLocks noChangeArrowheads="1"/>
          </p:cNvSpPr>
          <p:nvPr/>
        </p:nvSpPr>
        <p:spPr bwMode="auto">
          <a:xfrm>
            <a:off x="3132138" y="220663"/>
            <a:ext cx="601186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Значащие цифры</a:t>
            </a:r>
          </a:p>
        </p:txBody>
      </p:sp>
      <p:sp>
        <p:nvSpPr>
          <p:cNvPr id="25603" name="TextBox 8"/>
          <p:cNvSpPr txBox="1">
            <a:spLocks noChangeArrowheads="1"/>
          </p:cNvSpPr>
          <p:nvPr/>
        </p:nvSpPr>
        <p:spPr bwMode="auto">
          <a:xfrm>
            <a:off x="0" y="134938"/>
            <a:ext cx="3132138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Приближение десятичных дробей</a:t>
            </a:r>
          </a:p>
        </p:txBody>
      </p:sp>
      <p:sp>
        <p:nvSpPr>
          <p:cNvPr id="25604" name="TextBox 7"/>
          <p:cNvSpPr txBox="1">
            <a:spLocks noChangeArrowheads="1"/>
          </p:cNvSpPr>
          <p:nvPr/>
        </p:nvSpPr>
        <p:spPr bwMode="auto">
          <a:xfrm>
            <a:off x="250825" y="1268413"/>
            <a:ext cx="8642350" cy="769937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ЧИСЛА И ИХ ЗНАЧАЩИЕ ЦИФРЫ</a:t>
            </a:r>
          </a:p>
          <a:p>
            <a:pPr algn="ctr"/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(выделены красным)</a:t>
            </a:r>
          </a:p>
        </p:txBody>
      </p:sp>
      <p:sp>
        <p:nvSpPr>
          <p:cNvPr id="25605" name="TextBox 11"/>
          <p:cNvSpPr txBox="1">
            <a:spLocks noChangeArrowheads="1"/>
          </p:cNvSpPr>
          <p:nvPr/>
        </p:nvSpPr>
        <p:spPr bwMode="auto">
          <a:xfrm>
            <a:off x="250825" y="2133600"/>
            <a:ext cx="8642350" cy="440055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40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92937</a:t>
            </a:r>
          </a:p>
          <a:p>
            <a:pPr algn="ctr"/>
            <a:r>
              <a:rPr lang="ru-RU" sz="40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23</a:t>
            </a:r>
            <a:r>
              <a:rPr lang="ru-RU" sz="4000" b="1"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  <a:r>
              <a:rPr lang="ru-RU" sz="40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02</a:t>
            </a:r>
          </a:p>
          <a:p>
            <a:pPr algn="ctr"/>
            <a:r>
              <a:rPr lang="ru-RU" sz="40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0</a:t>
            </a:r>
            <a:r>
              <a:rPr lang="ru-RU" sz="4000" b="1"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  <a:r>
              <a:rPr lang="ru-RU" sz="40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00</a:t>
            </a:r>
            <a:r>
              <a:rPr lang="ru-RU" sz="40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741</a:t>
            </a:r>
          </a:p>
          <a:p>
            <a:pPr algn="ctr"/>
            <a:r>
              <a:rPr lang="ru-RU" sz="40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0</a:t>
            </a:r>
            <a:r>
              <a:rPr lang="ru-RU" sz="4000" b="1"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  <a:r>
              <a:rPr lang="ru-RU" sz="40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400000000005</a:t>
            </a:r>
          </a:p>
          <a:p>
            <a:pPr algn="ctr"/>
            <a:r>
              <a:rPr lang="ru-RU" sz="40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0</a:t>
            </a:r>
            <a:r>
              <a:rPr lang="ru-RU" sz="4000" b="1"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  <a:r>
              <a:rPr lang="ru-RU" sz="40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0000000</a:t>
            </a:r>
            <a:r>
              <a:rPr lang="ru-RU" sz="40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237</a:t>
            </a:r>
          </a:p>
          <a:p>
            <a:pPr algn="ctr"/>
            <a:r>
              <a:rPr lang="ru-RU" sz="40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0</a:t>
            </a:r>
            <a:r>
              <a:rPr lang="ru-RU" sz="4000" b="1"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  <a:r>
              <a:rPr lang="ru-RU" sz="40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000000000000000000</a:t>
            </a:r>
            <a:r>
              <a:rPr lang="ru-RU" sz="40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12</a:t>
            </a:r>
          </a:p>
          <a:p>
            <a:pPr algn="ctr"/>
            <a:r>
              <a:rPr lang="ru-RU" sz="40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1</a:t>
            </a:r>
            <a:r>
              <a:rPr lang="ru-RU" sz="4000" b="1"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  <a:r>
              <a:rPr lang="ru-RU" sz="40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000000000000000001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5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6626" name="TextBox 9"/>
          <p:cNvSpPr txBox="1">
            <a:spLocks noChangeArrowheads="1"/>
          </p:cNvSpPr>
          <p:nvPr/>
        </p:nvSpPr>
        <p:spPr bwMode="auto">
          <a:xfrm>
            <a:off x="3132138" y="74613"/>
            <a:ext cx="6011862" cy="768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2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Округление десятичных дробей</a:t>
            </a:r>
          </a:p>
          <a:p>
            <a:pPr algn="ctr"/>
            <a:r>
              <a:rPr lang="ru-RU" sz="22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до выбранной значащей цифры</a:t>
            </a:r>
          </a:p>
        </p:txBody>
      </p:sp>
      <p:sp>
        <p:nvSpPr>
          <p:cNvPr id="26627" name="TextBox 8"/>
          <p:cNvSpPr txBox="1">
            <a:spLocks noChangeArrowheads="1"/>
          </p:cNvSpPr>
          <p:nvPr/>
        </p:nvSpPr>
        <p:spPr bwMode="auto">
          <a:xfrm>
            <a:off x="0" y="134938"/>
            <a:ext cx="3132138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Приближение десятичных дробей</a:t>
            </a:r>
          </a:p>
        </p:txBody>
      </p:sp>
      <p:sp>
        <p:nvSpPr>
          <p:cNvPr id="26628" name="TextBox 7"/>
          <p:cNvSpPr txBox="1">
            <a:spLocks noChangeArrowheads="1"/>
          </p:cNvSpPr>
          <p:nvPr/>
        </p:nvSpPr>
        <p:spPr bwMode="auto">
          <a:xfrm>
            <a:off x="250825" y="1268413"/>
            <a:ext cx="8642350" cy="3940175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000" b="1">
                <a:latin typeface="Verdana" pitchFamily="34" charset="0"/>
                <a:ea typeface="Verdana" pitchFamily="34" charset="0"/>
                <a:cs typeface="Verdana" pitchFamily="34" charset="0"/>
              </a:rPr>
              <a:t>Часто число,</a:t>
            </a:r>
          </a:p>
          <a:p>
            <a:pPr algn="ctr"/>
            <a:r>
              <a:rPr lang="ru-RU" sz="3000" b="1">
                <a:latin typeface="Verdana" pitchFamily="34" charset="0"/>
                <a:ea typeface="Verdana" pitchFamily="34" charset="0"/>
                <a:cs typeface="Verdana" pitchFamily="34" charset="0"/>
              </a:rPr>
              <a:t>записанное в виде десятичной дроби,</a:t>
            </a:r>
          </a:p>
          <a:p>
            <a:pPr algn="ctr"/>
            <a:r>
              <a:rPr lang="ru-RU" sz="3000" b="1">
                <a:latin typeface="Verdana" pitchFamily="34" charset="0"/>
                <a:ea typeface="Verdana" pitchFamily="34" charset="0"/>
                <a:cs typeface="Verdana" pitchFamily="34" charset="0"/>
              </a:rPr>
              <a:t>или натуральное число округляют</a:t>
            </a:r>
          </a:p>
          <a:p>
            <a:pPr algn="ctr"/>
            <a:r>
              <a:rPr lang="ru-RU" sz="30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до той или иной значащей цифры</a:t>
            </a:r>
            <a:r>
              <a:rPr lang="ru-RU" sz="3000" b="1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  <a:p>
            <a:pPr algn="ctr"/>
            <a:endParaRPr lang="ru-RU" sz="1000" b="1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30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Под этим понимается округление</a:t>
            </a:r>
          </a:p>
          <a:p>
            <a:pPr algn="ctr"/>
            <a:r>
              <a:rPr lang="ru-RU" sz="30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до того десятичного разряда,</a:t>
            </a:r>
          </a:p>
          <a:p>
            <a:pPr algn="ctr"/>
            <a:r>
              <a:rPr lang="ru-RU" sz="30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в котором находится</a:t>
            </a:r>
          </a:p>
          <a:p>
            <a:pPr algn="ctr"/>
            <a:r>
              <a:rPr lang="ru-RU" sz="30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эта значащая цифра.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49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7650" name="TextBox 9"/>
          <p:cNvSpPr txBox="1">
            <a:spLocks noChangeArrowheads="1"/>
          </p:cNvSpPr>
          <p:nvPr/>
        </p:nvSpPr>
        <p:spPr bwMode="auto">
          <a:xfrm>
            <a:off x="3132138" y="74613"/>
            <a:ext cx="6011862" cy="768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2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Округление десятичных дробей</a:t>
            </a:r>
          </a:p>
          <a:p>
            <a:pPr algn="ctr"/>
            <a:r>
              <a:rPr lang="ru-RU" sz="22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до выбранной значащей цифры</a:t>
            </a:r>
          </a:p>
        </p:txBody>
      </p:sp>
      <p:sp>
        <p:nvSpPr>
          <p:cNvPr id="27651" name="TextBox 8"/>
          <p:cNvSpPr txBox="1">
            <a:spLocks noChangeArrowheads="1"/>
          </p:cNvSpPr>
          <p:nvPr/>
        </p:nvSpPr>
        <p:spPr bwMode="auto">
          <a:xfrm>
            <a:off x="0" y="134938"/>
            <a:ext cx="3132138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Приближение десятичных дробей</a:t>
            </a:r>
          </a:p>
        </p:txBody>
      </p:sp>
      <p:sp>
        <p:nvSpPr>
          <p:cNvPr id="27652" name="TextBox 7"/>
          <p:cNvSpPr txBox="1">
            <a:spLocks noChangeArrowheads="1"/>
          </p:cNvSpPr>
          <p:nvPr/>
        </p:nvSpPr>
        <p:spPr bwMode="auto">
          <a:xfrm>
            <a:off x="250825" y="1268413"/>
            <a:ext cx="8642350" cy="1570037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ПРИМЕРЫ ОКРУГЛЕНИЯ ЧИСЕЛ</a:t>
            </a:r>
          </a:p>
          <a:p>
            <a:pPr algn="ctr"/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ДО </a:t>
            </a:r>
            <a:r>
              <a:rPr lang="ru-RU" sz="2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ВТОРОЙ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 ЗНАЧАЩЕЙ ЦИФРЫ</a:t>
            </a:r>
          </a:p>
          <a:p>
            <a:pPr algn="ctr"/>
            <a:endParaRPr lang="ru-RU" sz="1000" b="1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b="1">
                <a:latin typeface="Verdana" pitchFamily="34" charset="0"/>
                <a:ea typeface="Verdana" pitchFamily="34" charset="0"/>
                <a:cs typeface="Verdana" pitchFamily="34" charset="0"/>
              </a:rPr>
              <a:t>(первая значащая цифра выделена </a:t>
            </a:r>
            <a:r>
              <a:rPr lang="ru-RU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синим</a:t>
            </a:r>
            <a:r>
              <a:rPr lang="ru-RU" b="1"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</a:p>
          <a:p>
            <a:pPr algn="ctr"/>
            <a:r>
              <a:rPr lang="ru-RU" b="1">
                <a:latin typeface="Verdana" pitchFamily="34" charset="0"/>
                <a:ea typeface="Verdana" pitchFamily="34" charset="0"/>
                <a:cs typeface="Verdana" pitchFamily="34" charset="0"/>
              </a:rPr>
              <a:t>вторая — </a:t>
            </a:r>
            <a:r>
              <a:rPr lang="ru-RU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красным</a:t>
            </a:r>
            <a:r>
              <a:rPr lang="ru-RU" b="1">
                <a:latin typeface="Verdana" pitchFamily="34" charset="0"/>
                <a:ea typeface="Verdana" pitchFamily="34" charset="0"/>
                <a:cs typeface="Verdana" pitchFamily="34" charset="0"/>
              </a:rPr>
              <a:t>)</a:t>
            </a:r>
          </a:p>
        </p:txBody>
      </p:sp>
      <p:sp>
        <p:nvSpPr>
          <p:cNvPr id="27653" name="TextBox 5"/>
          <p:cNvSpPr txBox="1">
            <a:spLocks noChangeArrowheads="1"/>
          </p:cNvSpPr>
          <p:nvPr/>
        </p:nvSpPr>
        <p:spPr bwMode="auto">
          <a:xfrm>
            <a:off x="250825" y="2924175"/>
            <a:ext cx="8642350" cy="3402013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5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9</a:t>
            </a:r>
            <a:r>
              <a:rPr lang="ru-RU" sz="3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2</a:t>
            </a:r>
            <a:r>
              <a:rPr lang="ru-RU" sz="3500" b="1">
                <a:latin typeface="Verdana" pitchFamily="34" charset="0"/>
                <a:ea typeface="Verdana" pitchFamily="34" charset="0"/>
                <a:cs typeface="Verdana" pitchFamily="34" charset="0"/>
              </a:rPr>
              <a:t>937 ≈ 93000</a:t>
            </a:r>
          </a:p>
          <a:p>
            <a:pPr algn="ctr"/>
            <a:endParaRPr lang="ru-RU" sz="1000" b="1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35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2</a:t>
            </a:r>
            <a:r>
              <a:rPr lang="ru-RU" sz="3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3</a:t>
            </a:r>
            <a:r>
              <a:rPr lang="ru-RU" sz="3500" b="1">
                <a:latin typeface="Verdana" pitchFamily="34" charset="0"/>
                <a:ea typeface="Verdana" pitchFamily="34" charset="0"/>
                <a:cs typeface="Verdana" pitchFamily="34" charset="0"/>
              </a:rPr>
              <a:t>,02 ≈ 23</a:t>
            </a:r>
          </a:p>
          <a:p>
            <a:pPr algn="ctr"/>
            <a:endParaRPr lang="ru-RU" sz="1000" b="1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3500" b="1">
                <a:latin typeface="Verdana" pitchFamily="34" charset="0"/>
                <a:ea typeface="Verdana" pitchFamily="34" charset="0"/>
                <a:cs typeface="Verdana" pitchFamily="34" charset="0"/>
              </a:rPr>
              <a:t>0,00</a:t>
            </a:r>
            <a:r>
              <a:rPr lang="ru-RU" sz="35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7</a:t>
            </a:r>
            <a:r>
              <a:rPr lang="ru-RU" sz="3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4</a:t>
            </a:r>
            <a:r>
              <a:rPr lang="ru-RU" sz="3500" b="1">
                <a:latin typeface="Verdana" pitchFamily="34" charset="0"/>
                <a:ea typeface="Verdana" pitchFamily="34" charset="0"/>
                <a:cs typeface="Verdana" pitchFamily="34" charset="0"/>
              </a:rPr>
              <a:t>1 ≈ 0,0074</a:t>
            </a:r>
          </a:p>
          <a:p>
            <a:pPr algn="ctr"/>
            <a:endParaRPr lang="ru-RU" sz="1000" b="1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3500" b="1">
                <a:latin typeface="Verdana" pitchFamily="34" charset="0"/>
                <a:ea typeface="Verdana" pitchFamily="34" charset="0"/>
                <a:cs typeface="Verdana" pitchFamily="34" charset="0"/>
              </a:rPr>
              <a:t>0,</a:t>
            </a:r>
            <a:r>
              <a:rPr lang="ru-RU" sz="35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4</a:t>
            </a:r>
            <a:r>
              <a:rPr lang="ru-RU" sz="3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0</a:t>
            </a:r>
            <a:r>
              <a:rPr lang="ru-RU" sz="3500" b="1">
                <a:latin typeface="Verdana" pitchFamily="34" charset="0"/>
                <a:ea typeface="Verdana" pitchFamily="34" charset="0"/>
                <a:cs typeface="Verdana" pitchFamily="34" charset="0"/>
              </a:rPr>
              <a:t>0000000005 ≈ 0,40</a:t>
            </a:r>
          </a:p>
          <a:p>
            <a:pPr algn="ctr"/>
            <a:endParaRPr lang="ru-RU" sz="1000" b="1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3500" b="1">
                <a:latin typeface="Verdana" pitchFamily="34" charset="0"/>
                <a:ea typeface="Verdana" pitchFamily="34" charset="0"/>
                <a:cs typeface="Verdana" pitchFamily="34" charset="0"/>
              </a:rPr>
              <a:t>0,0000000</a:t>
            </a:r>
            <a:r>
              <a:rPr lang="ru-RU" sz="35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2</a:t>
            </a:r>
            <a:r>
              <a:rPr lang="ru-RU" sz="3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3</a:t>
            </a:r>
            <a:r>
              <a:rPr lang="ru-RU" sz="3500" b="1">
                <a:latin typeface="Verdana" pitchFamily="34" charset="0"/>
                <a:ea typeface="Verdana" pitchFamily="34" charset="0"/>
                <a:cs typeface="Verdana" pitchFamily="34" charset="0"/>
              </a:rPr>
              <a:t>7 ≈ 0,000000024</a:t>
            </a:r>
            <a:endParaRPr lang="ru-RU" sz="3500" b="1">
              <a:solidFill>
                <a:srgbClr val="0000FF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/>
          <p:cNvSpPr txBox="1"/>
          <p:nvPr/>
        </p:nvSpPr>
        <p:spPr>
          <a:xfrm>
            <a:off x="3132138" y="7938"/>
            <a:ext cx="6011862" cy="900112"/>
          </a:xfrm>
          <a:prstGeom prst="snip2DiagRect">
            <a:avLst>
              <a:gd name="adj1" fmla="val 18127"/>
              <a:gd name="adj2" fmla="val 0"/>
            </a:avLst>
          </a:prstGeom>
          <a:solidFill>
            <a:schemeClr val="bg1">
              <a:alpha val="90000"/>
            </a:schemeClr>
          </a:solidFill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</a:rPr>
              <a:t>ПРОВЕРЬТЕ СЕБЯ</a:t>
            </a:r>
          </a:p>
        </p:txBody>
      </p:sp>
      <p:sp>
        <p:nvSpPr>
          <p:cNvPr id="28674" name="TextBox 13"/>
          <p:cNvSpPr txBox="1">
            <a:spLocks noChangeArrowheads="1"/>
          </p:cNvSpPr>
          <p:nvPr/>
        </p:nvSpPr>
        <p:spPr bwMode="auto">
          <a:xfrm>
            <a:off x="250825" y="1268413"/>
            <a:ext cx="8640763" cy="43180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200" b="1">
                <a:latin typeface="Verdana" pitchFamily="34" charset="0"/>
              </a:rPr>
              <a:t>Ответьте на следующие вопросы:</a:t>
            </a:r>
            <a:endParaRPr lang="en-US" sz="2200" b="1">
              <a:latin typeface="Verdana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0" y="7938"/>
            <a:ext cx="3132138" cy="900112"/>
          </a:xfrm>
          <a:prstGeom prst="snip2DiagRect">
            <a:avLst/>
          </a:prstGeom>
          <a:solidFill>
            <a:schemeClr val="bg1">
              <a:alpha val="60000"/>
            </a:schemeClr>
          </a:solidFill>
        </p:spPr>
        <p:txBody>
          <a:bodyPr anchor="ctr">
            <a:spAutoFit/>
          </a:bodyPr>
          <a:lstStyle/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</a:rPr>
              <a:t>Делимость.</a:t>
            </a:r>
          </a:p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</a:rPr>
              <a:t>Свойства делимости</a:t>
            </a:r>
          </a:p>
        </p:txBody>
      </p:sp>
      <p:pic>
        <p:nvPicPr>
          <p:cNvPr id="28676" name="Рисунок 11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8677" name="TextBox 19"/>
          <p:cNvSpPr txBox="1">
            <a:spLocks noChangeArrowheads="1"/>
          </p:cNvSpPr>
          <p:nvPr/>
        </p:nvSpPr>
        <p:spPr bwMode="auto">
          <a:xfrm>
            <a:off x="3132138" y="220663"/>
            <a:ext cx="601186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</a:rPr>
              <a:t>ПРОВЕРЬТЕ СЕБЯ</a:t>
            </a:r>
          </a:p>
        </p:txBody>
      </p:sp>
      <p:sp>
        <p:nvSpPr>
          <p:cNvPr id="28678" name="TextBox 14"/>
          <p:cNvSpPr txBox="1">
            <a:spLocks noChangeArrowheads="1"/>
          </p:cNvSpPr>
          <p:nvPr/>
        </p:nvSpPr>
        <p:spPr bwMode="auto">
          <a:xfrm>
            <a:off x="250825" y="1844675"/>
            <a:ext cx="8640763" cy="43180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200">
                <a:latin typeface="Verdana" pitchFamily="34" charset="0"/>
              </a:rPr>
              <a:t>Перечислите правила округления десятичных дробей.</a:t>
            </a:r>
            <a:endParaRPr lang="en-US" sz="2400">
              <a:latin typeface="Verdana" pitchFamily="34" charset="0"/>
            </a:endParaRPr>
          </a:p>
        </p:txBody>
      </p:sp>
      <p:sp>
        <p:nvSpPr>
          <p:cNvPr id="28679" name="TextBox 9"/>
          <p:cNvSpPr txBox="1">
            <a:spLocks noChangeArrowheads="1"/>
          </p:cNvSpPr>
          <p:nvPr/>
        </p:nvSpPr>
        <p:spPr bwMode="auto">
          <a:xfrm>
            <a:off x="0" y="134938"/>
            <a:ext cx="3132138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</a:rPr>
              <a:t>Приближение десятичных дробей</a:t>
            </a:r>
          </a:p>
        </p:txBody>
      </p:sp>
      <p:sp>
        <p:nvSpPr>
          <p:cNvPr id="28680" name="TextBox 14"/>
          <p:cNvSpPr txBox="1">
            <a:spLocks noChangeArrowheads="1"/>
          </p:cNvSpPr>
          <p:nvPr/>
        </p:nvSpPr>
        <p:spPr bwMode="auto">
          <a:xfrm>
            <a:off x="250825" y="2349500"/>
            <a:ext cx="8640763" cy="1108075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200">
                <a:latin typeface="Verdana" pitchFamily="34" charset="0"/>
              </a:rPr>
              <a:t>Что такое приближение с недостатком? С избытком? Каковы свойства этих приближений? Как иначе называются эти приближения?</a:t>
            </a:r>
            <a:endParaRPr lang="en-US" sz="2400">
              <a:latin typeface="Verdana" pitchFamily="34" charset="0"/>
            </a:endParaRPr>
          </a:p>
        </p:txBody>
      </p:sp>
      <p:sp>
        <p:nvSpPr>
          <p:cNvPr id="28681" name="TextBox 14"/>
          <p:cNvSpPr txBox="1">
            <a:spLocks noChangeArrowheads="1"/>
          </p:cNvSpPr>
          <p:nvPr/>
        </p:nvSpPr>
        <p:spPr bwMode="auto">
          <a:xfrm>
            <a:off x="250825" y="3544888"/>
            <a:ext cx="8640763" cy="1446212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200">
                <a:latin typeface="Verdana" pitchFamily="34" charset="0"/>
              </a:rPr>
              <a:t>Какая цифра называется первой значащей? Второй? Третьей? Как найти значащие цифры числа? Как произвести округление числа до данной значащей цифры?</a:t>
            </a:r>
            <a:endParaRPr lang="en-US" sz="2400">
              <a:latin typeface="Verdana" pitchFamily="34" charset="0"/>
            </a:endParaRPr>
          </a:p>
        </p:txBody>
      </p:sp>
      <p:sp>
        <p:nvSpPr>
          <p:cNvPr id="28682" name="TextBox 15"/>
          <p:cNvSpPr txBox="1">
            <a:spLocks noChangeArrowheads="1"/>
          </p:cNvSpPr>
          <p:nvPr/>
        </p:nvSpPr>
        <p:spPr bwMode="auto">
          <a:xfrm>
            <a:off x="250825" y="5078413"/>
            <a:ext cx="8640763" cy="769937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200">
                <a:latin typeface="Verdana" pitchFamily="34" charset="0"/>
              </a:rPr>
              <a:t>Округлите число 217,63260554037 до сотых, тысячных, миллиардных, до десятков, сотен, тысяч.</a:t>
            </a:r>
            <a:endParaRPr lang="en-US" sz="2400">
              <a:latin typeface="Verdana" pitchFamily="34" charset="0"/>
            </a:endParaRPr>
          </a:p>
        </p:txBody>
      </p:sp>
      <p:sp>
        <p:nvSpPr>
          <p:cNvPr id="28683" name="TextBox 16"/>
          <p:cNvSpPr txBox="1">
            <a:spLocks noChangeArrowheads="1"/>
          </p:cNvSpPr>
          <p:nvPr/>
        </p:nvSpPr>
        <p:spPr bwMode="auto">
          <a:xfrm>
            <a:off x="250825" y="5949950"/>
            <a:ext cx="8640763" cy="76200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200">
                <a:latin typeface="Verdana" pitchFamily="34" charset="0"/>
              </a:rPr>
              <a:t>Округлите числа 0,0033168</a:t>
            </a:r>
            <a:r>
              <a:rPr lang="en-US" sz="2200">
                <a:latin typeface="Verdana" pitchFamily="34" charset="0"/>
              </a:rPr>
              <a:t>;</a:t>
            </a:r>
            <a:r>
              <a:rPr lang="ru-RU" sz="2200">
                <a:latin typeface="Verdana" pitchFamily="34" charset="0"/>
              </a:rPr>
              <a:t> 498,741</a:t>
            </a:r>
            <a:r>
              <a:rPr lang="en-US" sz="2200">
                <a:latin typeface="Verdana" pitchFamily="34" charset="0"/>
              </a:rPr>
              <a:t>;</a:t>
            </a:r>
            <a:r>
              <a:rPr lang="ru-RU" sz="2200">
                <a:latin typeface="Verdana" pitchFamily="34" charset="0"/>
              </a:rPr>
              <a:t> 0,051772 до первой значащей цифры, второй и пятой.</a:t>
            </a:r>
            <a:endParaRPr lang="en-US" sz="2400">
              <a:latin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7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38" name="TextBox 9"/>
          <p:cNvSpPr txBox="1">
            <a:spLocks noChangeArrowheads="1"/>
          </p:cNvSpPr>
          <p:nvPr/>
        </p:nvSpPr>
        <p:spPr bwMode="auto">
          <a:xfrm>
            <a:off x="3132138" y="28575"/>
            <a:ext cx="6011862" cy="860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Округление</a:t>
            </a:r>
            <a:endParaRPr lang="en-US" sz="2500" b="1">
              <a:solidFill>
                <a:srgbClr val="151515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десятичных</a:t>
            </a:r>
            <a:r>
              <a:rPr lang="en-US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дробей</a:t>
            </a:r>
          </a:p>
        </p:txBody>
      </p:sp>
      <p:sp>
        <p:nvSpPr>
          <p:cNvPr id="14339" name="TextBox 13"/>
          <p:cNvSpPr txBox="1">
            <a:spLocks noChangeArrowheads="1"/>
          </p:cNvSpPr>
          <p:nvPr/>
        </p:nvSpPr>
        <p:spPr bwMode="auto">
          <a:xfrm>
            <a:off x="250825" y="1989138"/>
            <a:ext cx="8642350" cy="3324225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500" b="1">
                <a:latin typeface="Verdana" pitchFamily="34" charset="0"/>
                <a:ea typeface="Verdana" pitchFamily="34" charset="0"/>
                <a:cs typeface="Verdana" pitchFamily="34" charset="0"/>
              </a:rPr>
              <a:t>При округлении</a:t>
            </a:r>
          </a:p>
          <a:p>
            <a:pPr algn="ctr"/>
            <a:r>
              <a:rPr lang="ru-RU" sz="3500" b="1">
                <a:latin typeface="Verdana" pitchFamily="34" charset="0"/>
                <a:ea typeface="Verdana" pitchFamily="34" charset="0"/>
                <a:cs typeface="Verdana" pitchFamily="34" charset="0"/>
              </a:rPr>
              <a:t>десятичной дроби до разряда </a:t>
            </a:r>
            <a:r>
              <a:rPr lang="ru-RU" sz="3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единиц</a:t>
            </a:r>
            <a:r>
              <a:rPr lang="ru-RU" sz="3500" b="1">
                <a:latin typeface="Verdana" pitchFamily="34" charset="0"/>
                <a:ea typeface="Verdana" pitchFamily="34" charset="0"/>
                <a:cs typeface="Verdana" pitchFamily="34" charset="0"/>
              </a:rPr>
              <a:t>, </a:t>
            </a:r>
            <a:r>
              <a:rPr lang="ru-RU" sz="3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десятых</a:t>
            </a:r>
            <a:r>
              <a:rPr lang="ru-RU" sz="3500" b="1">
                <a:latin typeface="Verdana" pitchFamily="34" charset="0"/>
                <a:ea typeface="Verdana" pitchFamily="34" charset="0"/>
                <a:cs typeface="Verdana" pitchFamily="34" charset="0"/>
              </a:rPr>
              <a:t>, </a:t>
            </a:r>
            <a:r>
              <a:rPr lang="ru-RU" sz="3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сотых и т. д. </a:t>
            </a:r>
            <a:r>
              <a:rPr lang="ru-RU" sz="35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все цифры</a:t>
            </a:r>
          </a:p>
          <a:p>
            <a:pPr algn="ctr"/>
            <a:r>
              <a:rPr lang="ru-RU" sz="35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последующих разрядов отбрасываются</a:t>
            </a:r>
            <a:r>
              <a:rPr lang="ru-RU" sz="3500" b="1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</p:txBody>
      </p:sp>
      <p:sp>
        <p:nvSpPr>
          <p:cNvPr id="14340" name="TextBox 8"/>
          <p:cNvSpPr txBox="1">
            <a:spLocks noChangeArrowheads="1"/>
          </p:cNvSpPr>
          <p:nvPr/>
        </p:nvSpPr>
        <p:spPr bwMode="auto">
          <a:xfrm>
            <a:off x="0" y="134938"/>
            <a:ext cx="3132138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Приближение десятичных дробей</a:t>
            </a:r>
          </a:p>
        </p:txBody>
      </p:sp>
      <p:sp>
        <p:nvSpPr>
          <p:cNvPr id="14341" name="TextBox 12"/>
          <p:cNvSpPr txBox="1">
            <a:spLocks noChangeArrowheads="1"/>
          </p:cNvSpPr>
          <p:nvPr/>
        </p:nvSpPr>
        <p:spPr bwMode="auto">
          <a:xfrm>
            <a:off x="250825" y="1257300"/>
            <a:ext cx="8642350" cy="630238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ПРАВИЛО 1</a:t>
            </a:r>
            <a:endParaRPr lang="ru-RU" sz="3500" b="1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1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362" name="TextBox 9"/>
          <p:cNvSpPr txBox="1">
            <a:spLocks noChangeArrowheads="1"/>
          </p:cNvSpPr>
          <p:nvPr/>
        </p:nvSpPr>
        <p:spPr bwMode="auto">
          <a:xfrm>
            <a:off x="3132138" y="28575"/>
            <a:ext cx="6011862" cy="860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Округление</a:t>
            </a:r>
            <a:endParaRPr lang="en-US" sz="2500" b="1">
              <a:solidFill>
                <a:srgbClr val="151515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десятичных</a:t>
            </a:r>
            <a:r>
              <a:rPr lang="en-US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дробей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250825" y="1989138"/>
            <a:ext cx="8642350" cy="4524375"/>
          </a:xfrm>
          <a:prstGeom prst="rect">
            <a:avLst/>
          </a:prstGeom>
          <a:solidFill>
            <a:schemeClr val="bg1">
              <a:alpha val="50000"/>
            </a:schemeClr>
          </a:solidFill>
        </p:spPr>
        <p:txBody>
          <a:bodyPr>
            <a:spAutoFit/>
          </a:bodyPr>
          <a:lstStyle/>
          <a:p>
            <a:pPr algn="ctr"/>
            <a:r>
              <a:rPr lang="ru-RU" sz="3200" b="1">
                <a:latin typeface="Verdana" pitchFamily="34" charset="0"/>
                <a:ea typeface="Verdana" pitchFamily="34" charset="0"/>
                <a:cs typeface="Verdana" pitchFamily="34" charset="0"/>
              </a:rPr>
              <a:t>При округлении</a:t>
            </a:r>
          </a:p>
          <a:p>
            <a:pPr algn="ctr"/>
            <a:r>
              <a:rPr lang="ru-RU" sz="3200" b="1">
                <a:latin typeface="Verdana" pitchFamily="34" charset="0"/>
                <a:ea typeface="Verdana" pitchFamily="34" charset="0"/>
                <a:cs typeface="Verdana" pitchFamily="34" charset="0"/>
              </a:rPr>
              <a:t>десятичной дроби до разряда</a:t>
            </a:r>
          </a:p>
          <a:p>
            <a:pPr algn="ctr"/>
            <a:r>
              <a:rPr lang="ru-RU" sz="32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десятков</a:t>
            </a:r>
            <a:r>
              <a:rPr lang="ru-RU" sz="3200" b="1">
                <a:latin typeface="Verdana" pitchFamily="34" charset="0"/>
                <a:ea typeface="Verdana" pitchFamily="34" charset="0"/>
                <a:cs typeface="Verdana" pitchFamily="34" charset="0"/>
              </a:rPr>
              <a:t>, </a:t>
            </a:r>
            <a:r>
              <a:rPr lang="ru-RU" sz="32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сотен</a:t>
            </a:r>
            <a:r>
              <a:rPr lang="ru-RU" sz="3200" b="1">
                <a:latin typeface="Verdana" pitchFamily="34" charset="0"/>
                <a:ea typeface="Verdana" pitchFamily="34" charset="0"/>
                <a:cs typeface="Verdana" pitchFamily="34" charset="0"/>
              </a:rPr>
              <a:t>, </a:t>
            </a:r>
            <a:r>
              <a:rPr lang="ru-RU" sz="32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тысяч и</a:t>
            </a:r>
            <a:r>
              <a:rPr lang="ru-RU" sz="3200" b="1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32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т.</a:t>
            </a:r>
            <a:r>
              <a:rPr lang="ru-RU" sz="3200" b="1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32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д.</a:t>
            </a:r>
            <a:r>
              <a:rPr lang="ru-RU" sz="3200" b="1">
                <a:latin typeface="Verdana" pitchFamily="34" charset="0"/>
                <a:ea typeface="Verdana" pitchFamily="34" charset="0"/>
                <a:cs typeface="Verdana" pitchFamily="34" charset="0"/>
              </a:rPr>
              <a:t> (старше, чем разряд единиц) </a:t>
            </a:r>
            <a:r>
              <a:rPr lang="ru-RU" sz="3200" b="1">
                <a:solidFill>
                  <a:srgbClr val="E46C0A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цифры последующих разрядов целой части числа</a:t>
            </a:r>
          </a:p>
          <a:p>
            <a:pPr algn="ctr"/>
            <a:r>
              <a:rPr lang="ru-RU" sz="3200" b="1">
                <a:solidFill>
                  <a:srgbClr val="E46C0A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заменяются нулями</a:t>
            </a:r>
            <a:r>
              <a:rPr lang="ru-RU" sz="3200" b="1"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</a:p>
          <a:p>
            <a:pPr algn="ctr"/>
            <a:r>
              <a:rPr lang="ru-RU" sz="32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цифры дробной части – отбрасываются</a:t>
            </a:r>
            <a:r>
              <a:rPr lang="ru-RU" sz="3200" b="1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</p:txBody>
      </p:sp>
      <p:sp>
        <p:nvSpPr>
          <p:cNvPr id="15364" name="TextBox 8"/>
          <p:cNvSpPr txBox="1">
            <a:spLocks noChangeArrowheads="1"/>
          </p:cNvSpPr>
          <p:nvPr/>
        </p:nvSpPr>
        <p:spPr bwMode="auto">
          <a:xfrm>
            <a:off x="0" y="134938"/>
            <a:ext cx="3132138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Приближение десятичных дробей</a:t>
            </a:r>
          </a:p>
        </p:txBody>
      </p:sp>
      <p:sp>
        <p:nvSpPr>
          <p:cNvPr id="15365" name="TextBox 12"/>
          <p:cNvSpPr txBox="1">
            <a:spLocks noChangeArrowheads="1"/>
          </p:cNvSpPr>
          <p:nvPr/>
        </p:nvSpPr>
        <p:spPr bwMode="auto">
          <a:xfrm>
            <a:off x="250825" y="1257300"/>
            <a:ext cx="8642350" cy="630238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ПРАВИЛО 2</a:t>
            </a:r>
            <a:endParaRPr lang="ru-RU" sz="3500" b="1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5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86" name="TextBox 9"/>
          <p:cNvSpPr txBox="1">
            <a:spLocks noChangeArrowheads="1"/>
          </p:cNvSpPr>
          <p:nvPr/>
        </p:nvSpPr>
        <p:spPr bwMode="auto">
          <a:xfrm>
            <a:off x="3132138" y="28575"/>
            <a:ext cx="6011862" cy="860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Округление</a:t>
            </a:r>
            <a:endParaRPr lang="en-US" sz="2500" b="1">
              <a:solidFill>
                <a:srgbClr val="151515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десятичных</a:t>
            </a:r>
            <a:r>
              <a:rPr lang="en-US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дробей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250825" y="1989138"/>
            <a:ext cx="8642350" cy="4708525"/>
          </a:xfrm>
          <a:prstGeom prst="rect">
            <a:avLst/>
          </a:prstGeom>
          <a:solidFill>
            <a:schemeClr val="bg1">
              <a:alpha val="50000"/>
            </a:schemeClr>
          </a:solidFill>
        </p:spPr>
        <p:txBody>
          <a:bodyPr>
            <a:spAutoFit/>
          </a:bodyPr>
          <a:lstStyle/>
          <a:p>
            <a:pPr algn="ctr"/>
            <a:r>
              <a:rPr lang="ru-RU" sz="3000" b="1">
                <a:latin typeface="Verdana" pitchFamily="34" charset="0"/>
                <a:ea typeface="Verdana" pitchFamily="34" charset="0"/>
                <a:cs typeface="Verdana" pitchFamily="34" charset="0"/>
              </a:rPr>
              <a:t>Цифра разряда, до которого выполняется округление,</a:t>
            </a:r>
          </a:p>
          <a:p>
            <a:pPr algn="ctr"/>
            <a:r>
              <a:rPr lang="ru-RU" sz="3000" b="1">
                <a:solidFill>
                  <a:srgbClr val="E46C0A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остаётся без изменения,</a:t>
            </a:r>
          </a:p>
          <a:p>
            <a:pPr algn="ctr"/>
            <a:r>
              <a:rPr lang="ru-RU" sz="3000" b="1">
                <a:solidFill>
                  <a:srgbClr val="E46C0A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если следующая за ней цифра меньше 5</a:t>
            </a:r>
            <a:r>
              <a:rPr lang="ru-RU" sz="3000" b="1"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</a:p>
          <a:p>
            <a:pPr algn="ctr"/>
            <a:r>
              <a:rPr lang="ru-RU" sz="30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в противном случае к числу,</a:t>
            </a:r>
          </a:p>
          <a:p>
            <a:pPr algn="ctr"/>
            <a:r>
              <a:rPr lang="ru-RU" sz="30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запись которого заканчивается этой цифрой, прибавляется единица</a:t>
            </a:r>
          </a:p>
          <a:p>
            <a:pPr algn="ctr"/>
            <a:r>
              <a:rPr lang="ru-RU" sz="3000" b="1">
                <a:latin typeface="Verdana" pitchFamily="34" charset="0"/>
                <a:ea typeface="Verdana" pitchFamily="34" charset="0"/>
                <a:cs typeface="Verdana" pitchFamily="34" charset="0"/>
              </a:rPr>
              <a:t>(запятая при этом прибавлении единицы «не замечается»).</a:t>
            </a:r>
          </a:p>
        </p:txBody>
      </p:sp>
      <p:sp>
        <p:nvSpPr>
          <p:cNvPr id="16388" name="TextBox 8"/>
          <p:cNvSpPr txBox="1">
            <a:spLocks noChangeArrowheads="1"/>
          </p:cNvSpPr>
          <p:nvPr/>
        </p:nvSpPr>
        <p:spPr bwMode="auto">
          <a:xfrm>
            <a:off x="0" y="134938"/>
            <a:ext cx="3132138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Приближение десятичных дробей</a:t>
            </a:r>
          </a:p>
        </p:txBody>
      </p:sp>
      <p:sp>
        <p:nvSpPr>
          <p:cNvPr id="16389" name="TextBox 12"/>
          <p:cNvSpPr txBox="1">
            <a:spLocks noChangeArrowheads="1"/>
          </p:cNvSpPr>
          <p:nvPr/>
        </p:nvSpPr>
        <p:spPr bwMode="auto">
          <a:xfrm>
            <a:off x="250825" y="1257300"/>
            <a:ext cx="8642350" cy="630238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ПРАВИЛО 3</a:t>
            </a:r>
            <a:endParaRPr lang="ru-RU" sz="3500" b="1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09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410" name="TextBox 9"/>
          <p:cNvSpPr txBox="1">
            <a:spLocks noChangeArrowheads="1"/>
          </p:cNvSpPr>
          <p:nvPr/>
        </p:nvSpPr>
        <p:spPr bwMode="auto">
          <a:xfrm>
            <a:off x="3132138" y="28575"/>
            <a:ext cx="6011862" cy="860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Округление</a:t>
            </a:r>
            <a:endParaRPr lang="en-US" sz="2500" b="1">
              <a:solidFill>
                <a:srgbClr val="151515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десятичных</a:t>
            </a:r>
            <a:r>
              <a:rPr lang="en-US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дробей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250825" y="1773238"/>
            <a:ext cx="8642350" cy="5046662"/>
          </a:xfrm>
          <a:prstGeom prst="rect">
            <a:avLst/>
          </a:prstGeom>
          <a:solidFill>
            <a:schemeClr val="bg1">
              <a:alpha val="50000"/>
            </a:schemeClr>
          </a:solidFill>
        </p:spPr>
        <p:txBody>
          <a:bodyPr>
            <a:spAutoFit/>
          </a:bodyPr>
          <a:lstStyle/>
          <a:p>
            <a:pPr algn="ctr"/>
            <a:r>
              <a:rPr lang="ru-RU" sz="2800" b="1">
                <a:latin typeface="Verdana" pitchFamily="34" charset="0"/>
                <a:ea typeface="Verdana" pitchFamily="34" charset="0"/>
                <a:cs typeface="Verdana" pitchFamily="34" charset="0"/>
              </a:rPr>
              <a:t>Результаты округления числа</a:t>
            </a:r>
          </a:p>
          <a:p>
            <a:pPr algn="ctr"/>
            <a:r>
              <a:rPr lang="ru-RU" sz="28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826</a:t>
            </a:r>
            <a:r>
              <a:rPr lang="ru-RU" sz="2800" b="1"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  <a:r>
              <a:rPr lang="ru-RU" sz="28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4739</a:t>
            </a:r>
            <a:r>
              <a:rPr lang="ru-RU" sz="2800" b="1">
                <a:latin typeface="Verdana" pitchFamily="34" charset="0"/>
                <a:ea typeface="Verdana" pitchFamily="34" charset="0"/>
                <a:cs typeface="Verdana" pitchFamily="34" charset="0"/>
              </a:rPr>
              <a:t>:</a:t>
            </a:r>
          </a:p>
          <a:p>
            <a:pPr algn="ctr"/>
            <a:endParaRPr lang="ru-RU" sz="1000" b="1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800" b="1">
                <a:latin typeface="Verdana" pitchFamily="34" charset="0"/>
                <a:ea typeface="Verdana" pitchFamily="34" charset="0"/>
                <a:cs typeface="Verdana" pitchFamily="34" charset="0"/>
              </a:rPr>
              <a:t>до </a:t>
            </a:r>
            <a:r>
              <a:rPr lang="ru-RU" sz="2800" b="1">
                <a:solidFill>
                  <a:srgbClr val="008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тысячных</a:t>
            </a:r>
            <a:r>
              <a:rPr lang="ru-RU" sz="2800" b="1">
                <a:latin typeface="Verdana" pitchFamily="34" charset="0"/>
                <a:ea typeface="Verdana" pitchFamily="34" charset="0"/>
                <a:cs typeface="Verdana" pitchFamily="34" charset="0"/>
              </a:rPr>
              <a:t> – </a:t>
            </a:r>
            <a:r>
              <a:rPr lang="ru-RU" sz="28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826</a:t>
            </a:r>
            <a:r>
              <a:rPr lang="ru-RU" sz="2800" b="1"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  <a:r>
              <a:rPr lang="ru-RU" sz="28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474</a:t>
            </a:r>
            <a:r>
              <a:rPr lang="ru-RU" sz="2800" b="1">
                <a:latin typeface="Verdana" pitchFamily="34" charset="0"/>
                <a:ea typeface="Verdana" pitchFamily="34" charset="0"/>
                <a:cs typeface="Verdana" pitchFamily="34" charset="0"/>
              </a:rPr>
              <a:t>;</a:t>
            </a:r>
          </a:p>
          <a:p>
            <a:pPr algn="ctr"/>
            <a:endParaRPr lang="ru-RU" sz="1000" b="1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800" b="1">
                <a:latin typeface="Verdana" pitchFamily="34" charset="0"/>
                <a:ea typeface="Verdana" pitchFamily="34" charset="0"/>
                <a:cs typeface="Verdana" pitchFamily="34" charset="0"/>
              </a:rPr>
              <a:t>до </a:t>
            </a:r>
            <a:r>
              <a:rPr lang="ru-RU" sz="2800" b="1">
                <a:solidFill>
                  <a:srgbClr val="008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сотых</a:t>
            </a:r>
            <a:r>
              <a:rPr lang="ru-RU" sz="2800" b="1">
                <a:latin typeface="Verdana" pitchFamily="34" charset="0"/>
                <a:ea typeface="Verdana" pitchFamily="34" charset="0"/>
                <a:cs typeface="Verdana" pitchFamily="34" charset="0"/>
              </a:rPr>
              <a:t> – </a:t>
            </a:r>
            <a:r>
              <a:rPr lang="ru-RU" sz="28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826</a:t>
            </a:r>
            <a:r>
              <a:rPr lang="ru-RU" sz="2800" b="1"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  <a:r>
              <a:rPr lang="ru-RU" sz="28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47</a:t>
            </a:r>
            <a:r>
              <a:rPr lang="ru-RU" sz="2800" b="1">
                <a:latin typeface="Verdana" pitchFamily="34" charset="0"/>
                <a:ea typeface="Verdana" pitchFamily="34" charset="0"/>
                <a:cs typeface="Verdana" pitchFamily="34" charset="0"/>
              </a:rPr>
              <a:t>;</a:t>
            </a:r>
          </a:p>
          <a:p>
            <a:pPr algn="ctr"/>
            <a:endParaRPr lang="ru-RU" sz="1000" b="1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800" b="1">
                <a:latin typeface="Verdana" pitchFamily="34" charset="0"/>
                <a:ea typeface="Verdana" pitchFamily="34" charset="0"/>
                <a:cs typeface="Verdana" pitchFamily="34" charset="0"/>
              </a:rPr>
              <a:t>до </a:t>
            </a:r>
            <a:r>
              <a:rPr lang="ru-RU" sz="2800" b="1">
                <a:solidFill>
                  <a:srgbClr val="008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десятых</a:t>
            </a:r>
            <a:r>
              <a:rPr lang="ru-RU" sz="2800" b="1">
                <a:latin typeface="Verdana" pitchFamily="34" charset="0"/>
                <a:ea typeface="Verdana" pitchFamily="34" charset="0"/>
                <a:cs typeface="Verdana" pitchFamily="34" charset="0"/>
              </a:rPr>
              <a:t> – </a:t>
            </a:r>
            <a:r>
              <a:rPr lang="ru-RU" sz="28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826</a:t>
            </a:r>
            <a:r>
              <a:rPr lang="ru-RU" sz="2800" b="1"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  <a:r>
              <a:rPr lang="ru-RU" sz="28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5</a:t>
            </a:r>
            <a:r>
              <a:rPr lang="ru-RU" sz="2800" b="1">
                <a:latin typeface="Verdana" pitchFamily="34" charset="0"/>
                <a:ea typeface="Verdana" pitchFamily="34" charset="0"/>
                <a:cs typeface="Verdana" pitchFamily="34" charset="0"/>
              </a:rPr>
              <a:t>;</a:t>
            </a:r>
          </a:p>
          <a:p>
            <a:pPr algn="ctr"/>
            <a:endParaRPr lang="ru-RU" sz="1000" b="1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800" b="1">
                <a:latin typeface="Verdana" pitchFamily="34" charset="0"/>
                <a:ea typeface="Verdana" pitchFamily="34" charset="0"/>
                <a:cs typeface="Verdana" pitchFamily="34" charset="0"/>
              </a:rPr>
              <a:t>до </a:t>
            </a:r>
            <a:r>
              <a:rPr lang="ru-RU" sz="2800" b="1">
                <a:solidFill>
                  <a:srgbClr val="008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единиц</a:t>
            </a:r>
            <a:r>
              <a:rPr lang="ru-RU" sz="2800" b="1">
                <a:latin typeface="Verdana" pitchFamily="34" charset="0"/>
                <a:ea typeface="Verdana" pitchFamily="34" charset="0"/>
                <a:cs typeface="Verdana" pitchFamily="34" charset="0"/>
              </a:rPr>
              <a:t> (до целых) – </a:t>
            </a:r>
            <a:r>
              <a:rPr lang="ru-RU" sz="28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826</a:t>
            </a:r>
            <a:r>
              <a:rPr lang="ru-RU" sz="2800" b="1">
                <a:latin typeface="Verdana" pitchFamily="34" charset="0"/>
                <a:ea typeface="Verdana" pitchFamily="34" charset="0"/>
                <a:cs typeface="Verdana" pitchFamily="34" charset="0"/>
              </a:rPr>
              <a:t>;</a:t>
            </a:r>
          </a:p>
          <a:p>
            <a:pPr algn="ctr"/>
            <a:endParaRPr lang="ru-RU" sz="1000" b="1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800" b="1">
                <a:latin typeface="Verdana" pitchFamily="34" charset="0"/>
                <a:ea typeface="Verdana" pitchFamily="34" charset="0"/>
                <a:cs typeface="Verdana" pitchFamily="34" charset="0"/>
              </a:rPr>
              <a:t>до </a:t>
            </a:r>
            <a:r>
              <a:rPr lang="ru-RU" sz="2800" b="1">
                <a:solidFill>
                  <a:srgbClr val="008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десятков</a:t>
            </a:r>
            <a:r>
              <a:rPr lang="ru-RU" sz="2800" b="1">
                <a:latin typeface="Verdana" pitchFamily="34" charset="0"/>
                <a:ea typeface="Verdana" pitchFamily="34" charset="0"/>
                <a:cs typeface="Verdana" pitchFamily="34" charset="0"/>
              </a:rPr>
              <a:t> – </a:t>
            </a:r>
            <a:r>
              <a:rPr lang="ru-RU" sz="28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8</a:t>
            </a:r>
            <a:r>
              <a:rPr lang="ru-RU" sz="2800" b="1">
                <a:solidFill>
                  <a:srgbClr val="E46C0A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30</a:t>
            </a:r>
            <a:r>
              <a:rPr lang="ru-RU" sz="2800" b="1">
                <a:latin typeface="Verdana" pitchFamily="34" charset="0"/>
                <a:ea typeface="Verdana" pitchFamily="34" charset="0"/>
                <a:cs typeface="Verdana" pitchFamily="34" charset="0"/>
              </a:rPr>
              <a:t>;</a:t>
            </a:r>
          </a:p>
          <a:p>
            <a:pPr algn="ctr"/>
            <a:endParaRPr lang="ru-RU" sz="1000" b="1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800" b="1">
                <a:latin typeface="Verdana" pitchFamily="34" charset="0"/>
                <a:ea typeface="Verdana" pitchFamily="34" charset="0"/>
                <a:cs typeface="Verdana" pitchFamily="34" charset="0"/>
              </a:rPr>
              <a:t>до </a:t>
            </a:r>
            <a:r>
              <a:rPr lang="ru-RU" sz="2800" b="1">
                <a:solidFill>
                  <a:srgbClr val="008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сотен</a:t>
            </a:r>
            <a:r>
              <a:rPr lang="ru-RU" sz="2800" b="1">
                <a:latin typeface="Verdana" pitchFamily="34" charset="0"/>
                <a:ea typeface="Verdana" pitchFamily="34" charset="0"/>
                <a:cs typeface="Verdana" pitchFamily="34" charset="0"/>
              </a:rPr>
              <a:t> – </a:t>
            </a:r>
            <a:r>
              <a:rPr lang="ru-RU" sz="28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8</a:t>
            </a:r>
            <a:r>
              <a:rPr lang="ru-RU" sz="2800" b="1">
                <a:solidFill>
                  <a:srgbClr val="E46C0A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00</a:t>
            </a:r>
            <a:r>
              <a:rPr lang="ru-RU" sz="2800" b="1">
                <a:latin typeface="Verdana" pitchFamily="34" charset="0"/>
                <a:ea typeface="Verdana" pitchFamily="34" charset="0"/>
                <a:cs typeface="Verdana" pitchFamily="34" charset="0"/>
              </a:rPr>
              <a:t>;</a:t>
            </a:r>
          </a:p>
          <a:p>
            <a:pPr algn="ctr"/>
            <a:endParaRPr lang="ru-RU" sz="1000" b="1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800" b="1">
                <a:latin typeface="Verdana" pitchFamily="34" charset="0"/>
                <a:ea typeface="Verdana" pitchFamily="34" charset="0"/>
                <a:cs typeface="Verdana" pitchFamily="34" charset="0"/>
              </a:rPr>
              <a:t>до </a:t>
            </a:r>
            <a:r>
              <a:rPr lang="ru-RU" sz="2800" b="1">
                <a:solidFill>
                  <a:srgbClr val="008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тысяч</a:t>
            </a:r>
            <a:r>
              <a:rPr lang="ru-RU" sz="2800" b="1">
                <a:latin typeface="Verdana" pitchFamily="34" charset="0"/>
                <a:ea typeface="Verdana" pitchFamily="34" charset="0"/>
                <a:cs typeface="Verdana" pitchFamily="34" charset="0"/>
              </a:rPr>
              <a:t> – </a:t>
            </a:r>
            <a:r>
              <a:rPr lang="ru-RU" sz="2800" b="1">
                <a:solidFill>
                  <a:srgbClr val="E46C0A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1000</a:t>
            </a:r>
            <a:r>
              <a:rPr lang="ru-RU" sz="2800" b="1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</p:txBody>
      </p:sp>
      <p:sp>
        <p:nvSpPr>
          <p:cNvPr id="17412" name="TextBox 8"/>
          <p:cNvSpPr txBox="1">
            <a:spLocks noChangeArrowheads="1"/>
          </p:cNvSpPr>
          <p:nvPr/>
        </p:nvSpPr>
        <p:spPr bwMode="auto">
          <a:xfrm>
            <a:off x="0" y="134938"/>
            <a:ext cx="3132138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Приближение десятичных дробей</a:t>
            </a:r>
          </a:p>
        </p:txBody>
      </p:sp>
      <p:sp>
        <p:nvSpPr>
          <p:cNvPr id="17413" name="TextBox 12"/>
          <p:cNvSpPr txBox="1">
            <a:spLocks noChangeArrowheads="1"/>
          </p:cNvSpPr>
          <p:nvPr/>
        </p:nvSpPr>
        <p:spPr bwMode="auto">
          <a:xfrm>
            <a:off x="250825" y="1257300"/>
            <a:ext cx="8642350" cy="47625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ПРИМЕР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3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434" name="TextBox 9"/>
          <p:cNvSpPr txBox="1">
            <a:spLocks noChangeArrowheads="1"/>
          </p:cNvSpPr>
          <p:nvPr/>
        </p:nvSpPr>
        <p:spPr bwMode="auto">
          <a:xfrm>
            <a:off x="3132138" y="74613"/>
            <a:ext cx="6011862" cy="768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2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Приближение десятичных дробей</a:t>
            </a:r>
          </a:p>
          <a:p>
            <a:pPr algn="ctr"/>
            <a:r>
              <a:rPr lang="ru-RU" sz="22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с недостатком и с избытком</a:t>
            </a:r>
          </a:p>
        </p:txBody>
      </p:sp>
      <p:sp>
        <p:nvSpPr>
          <p:cNvPr id="18435" name="TextBox 13"/>
          <p:cNvSpPr txBox="1">
            <a:spLocks noChangeArrowheads="1"/>
          </p:cNvSpPr>
          <p:nvPr/>
        </p:nvSpPr>
        <p:spPr bwMode="auto">
          <a:xfrm>
            <a:off x="250825" y="1268413"/>
            <a:ext cx="8642350" cy="1108075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Иногда кроме округления десятичных дробей до данного разряда полезно применять </a:t>
            </a:r>
            <a:r>
              <a:rPr lang="ru-RU" sz="22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приближение до данного разряда с </a:t>
            </a:r>
            <a:r>
              <a:rPr lang="ru-RU" sz="22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недостатком</a:t>
            </a:r>
            <a:r>
              <a:rPr lang="ru-RU" sz="22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или с </a:t>
            </a:r>
            <a:r>
              <a:rPr lang="ru-RU" sz="2200" b="1">
                <a:solidFill>
                  <a:srgbClr val="008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избытком</a:t>
            </a:r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</p:txBody>
      </p:sp>
      <p:sp>
        <p:nvSpPr>
          <p:cNvPr id="18436" name="TextBox 8"/>
          <p:cNvSpPr txBox="1">
            <a:spLocks noChangeArrowheads="1"/>
          </p:cNvSpPr>
          <p:nvPr/>
        </p:nvSpPr>
        <p:spPr bwMode="auto">
          <a:xfrm>
            <a:off x="0" y="134938"/>
            <a:ext cx="3132138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Приближение десятичных дробей</a:t>
            </a:r>
          </a:p>
        </p:txBody>
      </p:sp>
      <p:sp>
        <p:nvSpPr>
          <p:cNvPr id="18437" name="TextBox 7"/>
          <p:cNvSpPr txBox="1">
            <a:spLocks noChangeArrowheads="1"/>
          </p:cNvSpPr>
          <p:nvPr/>
        </p:nvSpPr>
        <p:spPr bwMode="auto">
          <a:xfrm>
            <a:off x="250825" y="2490788"/>
            <a:ext cx="8642350" cy="4170362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Если взять, к примеру, десятичную дробь </a:t>
            </a:r>
            <a:r>
              <a:rPr lang="ru-RU" sz="2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29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  <a:r>
              <a:rPr lang="ru-RU" sz="25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6274858</a:t>
            </a:r>
            <a:endParaRPr lang="ru-RU" sz="2500" b="1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и отбросить в ней все знаки после запятой, начиная со второго, то получим </a:t>
            </a:r>
            <a:r>
              <a:rPr lang="ru-RU" sz="2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29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  <a:r>
              <a:rPr lang="ru-RU" sz="2500" b="1">
                <a:solidFill>
                  <a:srgbClr val="008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6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  <a:p>
            <a:pPr algn="ctr"/>
            <a:endParaRPr lang="ru-RU" sz="10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Если теперь прибавить к полученному числу </a:t>
            </a:r>
            <a:r>
              <a:rPr lang="ru-RU" sz="2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0,1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, то получим </a:t>
            </a:r>
            <a:r>
              <a:rPr lang="ru-RU" sz="2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29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  <a:r>
              <a:rPr lang="ru-RU" sz="2500" b="1">
                <a:solidFill>
                  <a:srgbClr val="008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7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  <a:p>
            <a:pPr algn="ctr"/>
            <a:endParaRPr lang="ru-RU" sz="10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Начальная дробь заключена</a:t>
            </a:r>
          </a:p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между числами </a:t>
            </a:r>
            <a:r>
              <a:rPr lang="ru-RU" sz="2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29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  <a:r>
              <a:rPr lang="ru-RU" sz="2500" b="1">
                <a:solidFill>
                  <a:srgbClr val="008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6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 и </a:t>
            </a:r>
            <a:r>
              <a:rPr lang="ru-RU" sz="2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29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  <a:r>
              <a:rPr lang="ru-RU" sz="2500" b="1">
                <a:solidFill>
                  <a:srgbClr val="008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7</a:t>
            </a:r>
            <a:r>
              <a:rPr lang="en-US" sz="2500">
                <a:latin typeface="Verdana" pitchFamily="34" charset="0"/>
                <a:ea typeface="Verdana" pitchFamily="34" charset="0"/>
                <a:cs typeface="Verdana" pitchFamily="34" charset="0"/>
              </a:rPr>
              <a:t>:</a:t>
            </a:r>
          </a:p>
          <a:p>
            <a:pPr algn="ctr"/>
            <a:endParaRPr lang="en-US" sz="10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en-US" sz="3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29</a:t>
            </a:r>
            <a:r>
              <a:rPr lang="en-US" sz="3500" b="1"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  <a:r>
              <a:rPr lang="en-US" sz="3500" b="1">
                <a:solidFill>
                  <a:srgbClr val="008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6</a:t>
            </a:r>
            <a:r>
              <a:rPr lang="en-US" sz="3500" b="1">
                <a:latin typeface="Verdana" pitchFamily="34" charset="0"/>
                <a:ea typeface="Verdana" pitchFamily="34" charset="0"/>
                <a:cs typeface="Verdana" pitchFamily="34" charset="0"/>
              </a:rPr>
              <a:t> ≤ </a:t>
            </a:r>
            <a:r>
              <a:rPr lang="en-US" sz="3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29</a:t>
            </a:r>
            <a:r>
              <a:rPr lang="en-US" sz="3500" b="1"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  <a:r>
              <a:rPr lang="en-US" sz="35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6274858</a:t>
            </a:r>
            <a:r>
              <a:rPr lang="en-US" sz="3500" b="1">
                <a:latin typeface="Verdana" pitchFamily="34" charset="0"/>
                <a:ea typeface="Verdana" pitchFamily="34" charset="0"/>
                <a:cs typeface="Verdana" pitchFamily="34" charset="0"/>
              </a:rPr>
              <a:t> ≤ </a:t>
            </a:r>
            <a:r>
              <a:rPr lang="en-US" sz="3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29</a:t>
            </a:r>
            <a:r>
              <a:rPr lang="en-US" sz="3500" b="1"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  <a:r>
              <a:rPr lang="en-US" sz="3500" b="1">
                <a:solidFill>
                  <a:srgbClr val="008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7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7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458" name="TextBox 9"/>
          <p:cNvSpPr txBox="1">
            <a:spLocks noChangeArrowheads="1"/>
          </p:cNvSpPr>
          <p:nvPr/>
        </p:nvSpPr>
        <p:spPr bwMode="auto">
          <a:xfrm>
            <a:off x="3132138" y="74613"/>
            <a:ext cx="6011862" cy="768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200" b="1">
                <a:solidFill>
                  <a:srgbClr val="151515"/>
                </a:solidFill>
                <a:latin typeface="Verdana" pitchFamily="34" charset="0"/>
              </a:rPr>
              <a:t>Приближение десятичных дробей</a:t>
            </a:r>
          </a:p>
          <a:p>
            <a:pPr algn="ctr"/>
            <a:r>
              <a:rPr lang="ru-RU" sz="2200" b="1">
                <a:solidFill>
                  <a:srgbClr val="151515"/>
                </a:solidFill>
                <a:latin typeface="Verdana" pitchFamily="34" charset="0"/>
              </a:rPr>
              <a:t>с недостатком и с избытком</a:t>
            </a:r>
          </a:p>
        </p:txBody>
      </p:sp>
      <p:sp>
        <p:nvSpPr>
          <p:cNvPr id="19459" name="TextBox 8"/>
          <p:cNvSpPr txBox="1">
            <a:spLocks noChangeArrowheads="1"/>
          </p:cNvSpPr>
          <p:nvPr/>
        </p:nvSpPr>
        <p:spPr bwMode="auto">
          <a:xfrm>
            <a:off x="0" y="134938"/>
            <a:ext cx="3132138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</a:rPr>
              <a:t>Приближение десятичных дробей</a:t>
            </a:r>
          </a:p>
        </p:txBody>
      </p:sp>
      <p:sp>
        <p:nvSpPr>
          <p:cNvPr id="19460" name="TextBox 7"/>
          <p:cNvSpPr txBox="1">
            <a:spLocks noChangeArrowheads="1"/>
          </p:cNvSpPr>
          <p:nvPr/>
        </p:nvSpPr>
        <p:spPr bwMode="auto">
          <a:xfrm>
            <a:off x="250825" y="1268413"/>
            <a:ext cx="8642350" cy="2835275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500" b="1">
                <a:solidFill>
                  <a:srgbClr val="C00000"/>
                </a:solidFill>
                <a:latin typeface="Verdana" pitchFamily="34" charset="0"/>
              </a:rPr>
              <a:t>29</a:t>
            </a:r>
            <a:r>
              <a:rPr lang="ru-RU" sz="3500" b="1">
                <a:latin typeface="Verdana" pitchFamily="34" charset="0"/>
              </a:rPr>
              <a:t>,</a:t>
            </a:r>
            <a:r>
              <a:rPr lang="ru-RU" sz="3500" b="1">
                <a:solidFill>
                  <a:srgbClr val="008000"/>
                </a:solidFill>
                <a:latin typeface="Verdana" pitchFamily="34" charset="0"/>
              </a:rPr>
              <a:t>6</a:t>
            </a:r>
            <a:r>
              <a:rPr lang="ru-RU" sz="3500" b="1">
                <a:latin typeface="Verdana" pitchFamily="34" charset="0"/>
              </a:rPr>
              <a:t> есть:</a:t>
            </a:r>
            <a:endParaRPr lang="en-US" sz="3500" b="1">
              <a:latin typeface="Verdana" pitchFamily="34" charset="0"/>
            </a:endParaRPr>
          </a:p>
          <a:p>
            <a:pPr algn="ctr"/>
            <a:r>
              <a:rPr lang="ru-RU" sz="2500">
                <a:latin typeface="Verdana" pitchFamily="34" charset="0"/>
              </a:rPr>
              <a:t>приближение числа</a:t>
            </a:r>
            <a:r>
              <a:rPr lang="en-US" sz="2500">
                <a:latin typeface="Verdana" pitchFamily="34" charset="0"/>
              </a:rPr>
              <a:t> </a:t>
            </a:r>
            <a:r>
              <a:rPr lang="ru-RU" sz="2500" b="1">
                <a:solidFill>
                  <a:srgbClr val="C00000"/>
                </a:solidFill>
                <a:latin typeface="Verdana" pitchFamily="34" charset="0"/>
              </a:rPr>
              <a:t>29</a:t>
            </a:r>
            <a:r>
              <a:rPr lang="ru-RU" sz="2500" b="1">
                <a:latin typeface="Verdana" pitchFamily="34" charset="0"/>
              </a:rPr>
              <a:t>,</a:t>
            </a:r>
            <a:r>
              <a:rPr lang="ru-RU" sz="2500" b="1">
                <a:solidFill>
                  <a:srgbClr val="0000FF"/>
                </a:solidFill>
                <a:latin typeface="Verdana" pitchFamily="34" charset="0"/>
              </a:rPr>
              <a:t>6274858</a:t>
            </a:r>
            <a:r>
              <a:rPr lang="ru-RU" sz="2500">
                <a:latin typeface="Verdana" pitchFamily="34" charset="0"/>
              </a:rPr>
              <a:t> до десятых</a:t>
            </a:r>
            <a:endParaRPr lang="en-US" sz="2500">
              <a:latin typeface="Verdana" pitchFamily="34" charset="0"/>
            </a:endParaRPr>
          </a:p>
          <a:p>
            <a:pPr algn="ctr"/>
            <a:r>
              <a:rPr lang="ru-RU" sz="2500">
                <a:latin typeface="Verdana" pitchFamily="34" charset="0"/>
              </a:rPr>
              <a:t>(или до первого знака после запятой, или до единицы первого разряда после запятой)</a:t>
            </a:r>
            <a:endParaRPr lang="en-US" sz="2500">
              <a:latin typeface="Verdana" pitchFamily="34" charset="0"/>
            </a:endParaRPr>
          </a:p>
          <a:p>
            <a:pPr algn="ctr"/>
            <a:r>
              <a:rPr lang="ru-RU" sz="2500">
                <a:latin typeface="Verdana" pitchFamily="34" charset="0"/>
              </a:rPr>
              <a:t>с недостатком,</a:t>
            </a:r>
            <a:endParaRPr lang="en-US" sz="2500">
              <a:latin typeface="Verdana" pitchFamily="34" charset="0"/>
            </a:endParaRPr>
          </a:p>
          <a:p>
            <a:pPr algn="ctr"/>
            <a:endParaRPr lang="en-US" sz="1000">
              <a:latin typeface="Verdana" pitchFamily="34" charset="0"/>
            </a:endParaRPr>
          </a:p>
          <a:p>
            <a:pPr algn="ctr"/>
            <a:r>
              <a:rPr lang="ru-RU" sz="3500" b="1">
                <a:latin typeface="Verdana" pitchFamily="34" charset="0"/>
              </a:rPr>
              <a:t>а </a:t>
            </a:r>
            <a:r>
              <a:rPr lang="ru-RU" sz="3500" b="1">
                <a:solidFill>
                  <a:srgbClr val="C00000"/>
                </a:solidFill>
                <a:latin typeface="Verdana" pitchFamily="34" charset="0"/>
              </a:rPr>
              <a:t>29</a:t>
            </a:r>
            <a:r>
              <a:rPr lang="ru-RU" sz="3500" b="1">
                <a:latin typeface="Verdana" pitchFamily="34" charset="0"/>
              </a:rPr>
              <a:t>,</a:t>
            </a:r>
            <a:r>
              <a:rPr lang="ru-RU" sz="3500" b="1">
                <a:solidFill>
                  <a:srgbClr val="008000"/>
                </a:solidFill>
                <a:latin typeface="Verdana" pitchFamily="34" charset="0"/>
              </a:rPr>
              <a:t>7</a:t>
            </a:r>
            <a:r>
              <a:rPr lang="ru-RU" sz="3500" b="1">
                <a:latin typeface="Verdana" pitchFamily="34" charset="0"/>
              </a:rPr>
              <a:t> – с избытком</a:t>
            </a:r>
            <a:r>
              <a:rPr lang="ru-RU" sz="3500">
                <a:latin typeface="Verdana" pitchFamily="34" charset="0"/>
              </a:rPr>
              <a:t>.</a:t>
            </a:r>
            <a:endParaRPr lang="en-US" sz="3500">
              <a:latin typeface="Verdana" pitchFamily="34" charset="0"/>
            </a:endParaRPr>
          </a:p>
        </p:txBody>
      </p:sp>
      <p:sp>
        <p:nvSpPr>
          <p:cNvPr id="19461" name="TextBox 10"/>
          <p:cNvSpPr txBox="1">
            <a:spLocks noChangeArrowheads="1"/>
          </p:cNvSpPr>
          <p:nvPr/>
        </p:nvSpPr>
        <p:spPr bwMode="auto">
          <a:xfrm>
            <a:off x="250825" y="4292600"/>
            <a:ext cx="3960813" cy="862013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 b="1">
                <a:latin typeface="Verdana" pitchFamily="34" charset="0"/>
              </a:rPr>
              <a:t>«приближение</a:t>
            </a:r>
          </a:p>
          <a:p>
            <a:pPr algn="ctr"/>
            <a:r>
              <a:rPr lang="ru-RU" sz="2500" b="1">
                <a:solidFill>
                  <a:srgbClr val="0000FF"/>
                </a:solidFill>
                <a:latin typeface="Verdana" pitchFamily="34" charset="0"/>
              </a:rPr>
              <a:t>с недостатком</a:t>
            </a:r>
            <a:r>
              <a:rPr lang="ru-RU" sz="2500" b="1">
                <a:latin typeface="Verdana" pitchFamily="34" charset="0"/>
              </a:rPr>
              <a:t>»</a:t>
            </a:r>
            <a:endParaRPr lang="en-US" sz="3500" b="1">
              <a:solidFill>
                <a:srgbClr val="008000"/>
              </a:solidFill>
              <a:latin typeface="Verdana" pitchFamily="34" charset="0"/>
            </a:endParaRPr>
          </a:p>
        </p:txBody>
      </p:sp>
      <p:sp>
        <p:nvSpPr>
          <p:cNvPr id="19462" name="TextBox 1"/>
          <p:cNvSpPr txBox="1">
            <a:spLocks noChangeArrowheads="1"/>
          </p:cNvSpPr>
          <p:nvPr/>
        </p:nvSpPr>
        <p:spPr bwMode="auto">
          <a:xfrm>
            <a:off x="4211638" y="4292600"/>
            <a:ext cx="741362" cy="862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5000" b="1">
                <a:latin typeface="Verdana" pitchFamily="34" charset="0"/>
              </a:rPr>
              <a:t>=</a:t>
            </a:r>
          </a:p>
        </p:txBody>
      </p:sp>
      <p:sp>
        <p:nvSpPr>
          <p:cNvPr id="19463" name="TextBox 14"/>
          <p:cNvSpPr txBox="1">
            <a:spLocks noChangeArrowheads="1"/>
          </p:cNvSpPr>
          <p:nvPr/>
        </p:nvSpPr>
        <p:spPr bwMode="auto">
          <a:xfrm>
            <a:off x="4932363" y="4292600"/>
            <a:ext cx="3960812" cy="862013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 b="1">
                <a:latin typeface="Verdana" pitchFamily="34" charset="0"/>
              </a:rPr>
              <a:t>«приближение </a:t>
            </a:r>
            <a:r>
              <a:rPr lang="ru-RU" sz="2500" b="1">
                <a:solidFill>
                  <a:srgbClr val="0000FF"/>
                </a:solidFill>
                <a:latin typeface="Verdana" pitchFamily="34" charset="0"/>
              </a:rPr>
              <a:t>снизу</a:t>
            </a:r>
            <a:r>
              <a:rPr lang="ru-RU" sz="2500" b="1">
                <a:latin typeface="Verdana" pitchFamily="34" charset="0"/>
              </a:rPr>
              <a:t>»</a:t>
            </a:r>
            <a:endParaRPr lang="en-US" sz="3500" b="1">
              <a:solidFill>
                <a:srgbClr val="008000"/>
              </a:solidFill>
              <a:latin typeface="Verdana" pitchFamily="34" charset="0"/>
            </a:endParaRPr>
          </a:p>
        </p:txBody>
      </p:sp>
      <p:sp>
        <p:nvSpPr>
          <p:cNvPr id="19464" name="TextBox 15"/>
          <p:cNvSpPr txBox="1">
            <a:spLocks noChangeArrowheads="1"/>
          </p:cNvSpPr>
          <p:nvPr/>
        </p:nvSpPr>
        <p:spPr bwMode="auto">
          <a:xfrm>
            <a:off x="250825" y="5448300"/>
            <a:ext cx="3960813" cy="860425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 b="1">
                <a:latin typeface="Verdana" pitchFamily="34" charset="0"/>
              </a:rPr>
              <a:t>«приближение</a:t>
            </a:r>
          </a:p>
          <a:p>
            <a:pPr algn="ctr"/>
            <a:r>
              <a:rPr lang="ru-RU" sz="2500" b="1">
                <a:solidFill>
                  <a:srgbClr val="C00000"/>
                </a:solidFill>
                <a:latin typeface="Verdana" pitchFamily="34" charset="0"/>
              </a:rPr>
              <a:t>с</a:t>
            </a:r>
            <a:r>
              <a:rPr lang="en-US" sz="2500" b="1">
                <a:solidFill>
                  <a:srgbClr val="C00000"/>
                </a:solidFill>
                <a:latin typeface="Verdana" pitchFamily="34" charset="0"/>
              </a:rPr>
              <a:t> </a:t>
            </a:r>
            <a:r>
              <a:rPr lang="ru-RU" sz="2500" b="1">
                <a:solidFill>
                  <a:srgbClr val="C00000"/>
                </a:solidFill>
                <a:latin typeface="Verdana" pitchFamily="34" charset="0"/>
              </a:rPr>
              <a:t>избытком</a:t>
            </a:r>
            <a:r>
              <a:rPr lang="ru-RU" sz="2500" b="1">
                <a:latin typeface="Verdana" pitchFamily="34" charset="0"/>
              </a:rPr>
              <a:t>»</a:t>
            </a:r>
            <a:endParaRPr lang="en-US" sz="3500" b="1">
              <a:solidFill>
                <a:srgbClr val="008000"/>
              </a:solidFill>
              <a:latin typeface="Verdana" pitchFamily="34" charset="0"/>
            </a:endParaRPr>
          </a:p>
        </p:txBody>
      </p:sp>
      <p:sp>
        <p:nvSpPr>
          <p:cNvPr id="19465" name="TextBox 16"/>
          <p:cNvSpPr txBox="1">
            <a:spLocks noChangeArrowheads="1"/>
          </p:cNvSpPr>
          <p:nvPr/>
        </p:nvSpPr>
        <p:spPr bwMode="auto">
          <a:xfrm>
            <a:off x="4211638" y="5448300"/>
            <a:ext cx="741362" cy="860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5000" b="1">
                <a:latin typeface="Verdana" pitchFamily="34" charset="0"/>
              </a:rPr>
              <a:t>=</a:t>
            </a:r>
          </a:p>
        </p:txBody>
      </p:sp>
      <p:sp>
        <p:nvSpPr>
          <p:cNvPr id="19466" name="TextBox 17"/>
          <p:cNvSpPr txBox="1">
            <a:spLocks noChangeArrowheads="1"/>
          </p:cNvSpPr>
          <p:nvPr/>
        </p:nvSpPr>
        <p:spPr bwMode="auto">
          <a:xfrm>
            <a:off x="4932363" y="5448300"/>
            <a:ext cx="3960812" cy="860425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 b="1">
                <a:latin typeface="Verdana" pitchFamily="34" charset="0"/>
              </a:rPr>
              <a:t>«приближение </a:t>
            </a:r>
            <a:r>
              <a:rPr lang="ru-RU" sz="2500" b="1">
                <a:solidFill>
                  <a:srgbClr val="C00000"/>
                </a:solidFill>
                <a:latin typeface="Verdana" pitchFamily="34" charset="0"/>
              </a:rPr>
              <a:t>сверху</a:t>
            </a:r>
            <a:r>
              <a:rPr lang="ru-RU" sz="2500" b="1">
                <a:latin typeface="Verdana" pitchFamily="34" charset="0"/>
              </a:rPr>
              <a:t>»</a:t>
            </a:r>
            <a:endParaRPr lang="en-US" sz="3500" b="1">
              <a:solidFill>
                <a:srgbClr val="008000"/>
              </a:solidFill>
              <a:latin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1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482" name="TextBox 9"/>
          <p:cNvSpPr txBox="1">
            <a:spLocks noChangeArrowheads="1"/>
          </p:cNvSpPr>
          <p:nvPr/>
        </p:nvSpPr>
        <p:spPr bwMode="auto">
          <a:xfrm>
            <a:off x="3132138" y="74613"/>
            <a:ext cx="6011862" cy="768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2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Приближение десятичных дробей</a:t>
            </a:r>
          </a:p>
          <a:p>
            <a:pPr algn="ctr"/>
            <a:r>
              <a:rPr lang="ru-RU" sz="22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с недостатком и с избытком</a:t>
            </a:r>
          </a:p>
        </p:txBody>
      </p:sp>
      <p:sp>
        <p:nvSpPr>
          <p:cNvPr id="20483" name="TextBox 8"/>
          <p:cNvSpPr txBox="1">
            <a:spLocks noChangeArrowheads="1"/>
          </p:cNvSpPr>
          <p:nvPr/>
        </p:nvSpPr>
        <p:spPr bwMode="auto">
          <a:xfrm>
            <a:off x="0" y="134938"/>
            <a:ext cx="3132138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Приближение десятичных дробей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50825" y="1268413"/>
            <a:ext cx="8642350" cy="4402137"/>
          </a:xfrm>
          <a:prstGeom prst="rect">
            <a:avLst/>
          </a:prstGeom>
          <a:solidFill>
            <a:schemeClr val="bg1">
              <a:alpha val="50000"/>
            </a:schemeClr>
          </a:solidFill>
        </p:spPr>
        <p:txBody>
          <a:bodyPr>
            <a:spAutoFit/>
          </a:bodyPr>
          <a:lstStyle/>
          <a:p>
            <a:pPr algn="ctr"/>
            <a:r>
              <a:rPr lang="ru-RU" sz="3000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Можно рассмотреть приближения</a:t>
            </a:r>
          </a:p>
          <a:p>
            <a:pPr algn="ctr"/>
            <a:r>
              <a:rPr lang="ru-RU" sz="3000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того же числа </a:t>
            </a:r>
            <a:r>
              <a:rPr lang="ru-RU" sz="30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29</a:t>
            </a:r>
            <a:r>
              <a:rPr lang="ru-RU" sz="30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  <a:r>
              <a:rPr lang="ru-RU" sz="30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6274858</a:t>
            </a:r>
          </a:p>
          <a:p>
            <a:pPr algn="ctr"/>
            <a:r>
              <a:rPr lang="ru-RU" sz="3000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с недостатком и с избытком</a:t>
            </a:r>
          </a:p>
          <a:p>
            <a:pPr algn="ctr"/>
            <a:r>
              <a:rPr lang="ru-RU" sz="3000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до </a:t>
            </a:r>
            <a:r>
              <a:rPr lang="ru-RU" sz="30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сотых</a:t>
            </a:r>
            <a:r>
              <a:rPr lang="ru-RU" sz="3000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, </a:t>
            </a:r>
            <a:r>
              <a:rPr lang="ru-RU" sz="30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тысячных</a:t>
            </a:r>
            <a:r>
              <a:rPr lang="ru-RU" sz="3000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и </a:t>
            </a:r>
            <a:r>
              <a:rPr lang="ru-RU" sz="30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т. д.</a:t>
            </a:r>
            <a:r>
              <a:rPr lang="ru-RU" sz="3000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:</a:t>
            </a:r>
          </a:p>
          <a:p>
            <a:pPr algn="ctr"/>
            <a:endParaRPr lang="ru-RU" sz="1000">
              <a:solidFill>
                <a:srgbClr val="151515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en-US" sz="30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29</a:t>
            </a:r>
            <a:r>
              <a:rPr lang="en-US" sz="30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  <a:r>
              <a:rPr lang="en-US" sz="3000" b="1">
                <a:solidFill>
                  <a:srgbClr val="008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6</a:t>
            </a:r>
            <a:r>
              <a:rPr lang="en-US" sz="3000" b="1">
                <a:solidFill>
                  <a:srgbClr val="E46C0A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2</a:t>
            </a:r>
            <a:r>
              <a:rPr lang="en-US" sz="30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000" b="1">
                <a:latin typeface="Verdana" pitchFamily="34" charset="0"/>
                <a:ea typeface="Verdana" pitchFamily="34" charset="0"/>
                <a:cs typeface="Verdana" pitchFamily="34" charset="0"/>
              </a:rPr>
              <a:t>≤</a:t>
            </a:r>
            <a:r>
              <a:rPr lang="en-US" sz="30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0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29</a:t>
            </a:r>
            <a:r>
              <a:rPr lang="en-US" sz="30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  <a:r>
              <a:rPr lang="en-US" sz="30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6274858</a:t>
            </a:r>
            <a:r>
              <a:rPr lang="en-US" sz="30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000" b="1">
                <a:latin typeface="Verdana" pitchFamily="34" charset="0"/>
                <a:ea typeface="Verdana" pitchFamily="34" charset="0"/>
                <a:cs typeface="Verdana" pitchFamily="34" charset="0"/>
              </a:rPr>
              <a:t>≤</a:t>
            </a:r>
            <a:r>
              <a:rPr lang="en-US" sz="30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0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29</a:t>
            </a:r>
            <a:r>
              <a:rPr lang="en-US" sz="30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  <a:r>
              <a:rPr lang="en-US" sz="3000" b="1">
                <a:solidFill>
                  <a:srgbClr val="008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6</a:t>
            </a:r>
            <a:r>
              <a:rPr lang="en-US" sz="3000" b="1">
                <a:solidFill>
                  <a:srgbClr val="E46C0A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3</a:t>
            </a:r>
          </a:p>
          <a:p>
            <a:pPr algn="ctr"/>
            <a:r>
              <a:rPr lang="en-US" sz="30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29</a:t>
            </a:r>
            <a:r>
              <a:rPr lang="en-US" sz="30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  <a:r>
              <a:rPr lang="en-US" sz="3000" b="1">
                <a:solidFill>
                  <a:srgbClr val="008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62</a:t>
            </a:r>
            <a:r>
              <a:rPr lang="en-US" sz="3000" b="1">
                <a:solidFill>
                  <a:srgbClr val="E46C0A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7</a:t>
            </a:r>
            <a:r>
              <a:rPr lang="en-US" sz="30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000" b="1">
                <a:latin typeface="Verdana" pitchFamily="34" charset="0"/>
                <a:ea typeface="Verdana" pitchFamily="34" charset="0"/>
                <a:cs typeface="Verdana" pitchFamily="34" charset="0"/>
              </a:rPr>
              <a:t>≤</a:t>
            </a:r>
            <a:r>
              <a:rPr lang="en-US" sz="30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0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29</a:t>
            </a:r>
            <a:r>
              <a:rPr lang="en-US" sz="30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  <a:r>
              <a:rPr lang="en-US" sz="30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6274858</a:t>
            </a:r>
            <a:r>
              <a:rPr lang="en-US" sz="30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000" b="1">
                <a:latin typeface="Verdana" pitchFamily="34" charset="0"/>
                <a:ea typeface="Verdana" pitchFamily="34" charset="0"/>
                <a:cs typeface="Verdana" pitchFamily="34" charset="0"/>
              </a:rPr>
              <a:t>≤</a:t>
            </a:r>
            <a:r>
              <a:rPr lang="en-US" sz="30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0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29</a:t>
            </a:r>
            <a:r>
              <a:rPr lang="en-US" sz="30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  <a:r>
              <a:rPr lang="en-US" sz="3000" b="1">
                <a:solidFill>
                  <a:srgbClr val="008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62</a:t>
            </a:r>
            <a:r>
              <a:rPr lang="en-US" sz="3000" b="1">
                <a:solidFill>
                  <a:srgbClr val="E46C0A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8</a:t>
            </a:r>
            <a:endParaRPr lang="ru-RU" sz="3000" b="1">
              <a:solidFill>
                <a:srgbClr val="E46C0A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en-US" sz="30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29</a:t>
            </a:r>
            <a:r>
              <a:rPr lang="en-US" sz="30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  <a:r>
              <a:rPr lang="en-US" sz="3000" b="1">
                <a:solidFill>
                  <a:srgbClr val="008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627</a:t>
            </a:r>
            <a:r>
              <a:rPr lang="ru-RU" sz="3000" b="1">
                <a:solidFill>
                  <a:srgbClr val="E46C0A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4</a:t>
            </a:r>
            <a:r>
              <a:rPr lang="en-US" sz="3000" b="1">
                <a:solidFill>
                  <a:srgbClr val="008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000" b="1">
                <a:latin typeface="Verdana" pitchFamily="34" charset="0"/>
                <a:ea typeface="Verdana" pitchFamily="34" charset="0"/>
                <a:cs typeface="Verdana" pitchFamily="34" charset="0"/>
              </a:rPr>
              <a:t>≤</a:t>
            </a:r>
            <a:r>
              <a:rPr lang="en-US" sz="30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0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29</a:t>
            </a:r>
            <a:r>
              <a:rPr lang="en-US" sz="30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  <a:r>
              <a:rPr lang="en-US" sz="30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6274858</a:t>
            </a:r>
            <a:r>
              <a:rPr lang="en-US" sz="30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000" b="1">
                <a:latin typeface="Verdana" pitchFamily="34" charset="0"/>
                <a:ea typeface="Verdana" pitchFamily="34" charset="0"/>
                <a:cs typeface="Verdana" pitchFamily="34" charset="0"/>
              </a:rPr>
              <a:t>≤</a:t>
            </a:r>
            <a:r>
              <a:rPr lang="en-US" sz="30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0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29</a:t>
            </a:r>
            <a:r>
              <a:rPr lang="en-US" sz="30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  <a:r>
              <a:rPr lang="en-US" sz="3000" b="1">
                <a:solidFill>
                  <a:srgbClr val="008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62</a:t>
            </a:r>
            <a:r>
              <a:rPr lang="ru-RU" sz="3000" b="1">
                <a:solidFill>
                  <a:srgbClr val="008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7</a:t>
            </a:r>
            <a:r>
              <a:rPr lang="ru-RU" sz="3000" b="1">
                <a:solidFill>
                  <a:srgbClr val="E46C0A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5</a:t>
            </a:r>
          </a:p>
          <a:p>
            <a:pPr algn="ctr"/>
            <a:r>
              <a:rPr lang="en-US" sz="30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29</a:t>
            </a:r>
            <a:r>
              <a:rPr lang="en-US" sz="30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  <a:r>
              <a:rPr lang="en-US" sz="3000" b="1">
                <a:solidFill>
                  <a:srgbClr val="008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627</a:t>
            </a:r>
            <a:r>
              <a:rPr lang="ru-RU" sz="3000" b="1">
                <a:solidFill>
                  <a:srgbClr val="008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4</a:t>
            </a:r>
            <a:r>
              <a:rPr lang="ru-RU" sz="3000" b="1">
                <a:solidFill>
                  <a:srgbClr val="E46C0A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8</a:t>
            </a:r>
            <a:r>
              <a:rPr lang="en-US" sz="3000" b="1">
                <a:solidFill>
                  <a:srgbClr val="008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000" b="1">
                <a:latin typeface="Verdana" pitchFamily="34" charset="0"/>
                <a:ea typeface="Verdana" pitchFamily="34" charset="0"/>
                <a:cs typeface="Verdana" pitchFamily="34" charset="0"/>
              </a:rPr>
              <a:t>≤</a:t>
            </a:r>
            <a:r>
              <a:rPr lang="en-US" sz="30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0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29</a:t>
            </a:r>
            <a:r>
              <a:rPr lang="en-US" sz="30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  <a:r>
              <a:rPr lang="en-US" sz="30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6274858</a:t>
            </a:r>
            <a:r>
              <a:rPr lang="en-US" sz="30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000" b="1">
                <a:latin typeface="Verdana" pitchFamily="34" charset="0"/>
                <a:ea typeface="Verdana" pitchFamily="34" charset="0"/>
                <a:cs typeface="Verdana" pitchFamily="34" charset="0"/>
              </a:rPr>
              <a:t>≤</a:t>
            </a:r>
            <a:r>
              <a:rPr lang="en-US" sz="30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0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29</a:t>
            </a:r>
            <a:r>
              <a:rPr lang="en-US" sz="30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  <a:r>
              <a:rPr lang="ru-RU" sz="3000" b="1">
                <a:solidFill>
                  <a:srgbClr val="008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6274</a:t>
            </a:r>
            <a:r>
              <a:rPr lang="ru-RU" sz="3000" b="1">
                <a:solidFill>
                  <a:srgbClr val="E46C0A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9</a:t>
            </a:r>
          </a:p>
          <a:p>
            <a:pPr algn="ctr"/>
            <a:r>
              <a:rPr lang="ru-RU" sz="30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и т. д.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5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506" name="TextBox 9"/>
          <p:cNvSpPr txBox="1">
            <a:spLocks noChangeArrowheads="1"/>
          </p:cNvSpPr>
          <p:nvPr/>
        </p:nvSpPr>
        <p:spPr bwMode="auto">
          <a:xfrm>
            <a:off x="3132138" y="74613"/>
            <a:ext cx="6011862" cy="768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2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Приближение десятичных дробей</a:t>
            </a:r>
          </a:p>
          <a:p>
            <a:pPr algn="ctr"/>
            <a:r>
              <a:rPr lang="ru-RU" sz="22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с недостатком и с избытком</a:t>
            </a:r>
          </a:p>
        </p:txBody>
      </p:sp>
      <p:sp>
        <p:nvSpPr>
          <p:cNvPr id="21507" name="TextBox 8"/>
          <p:cNvSpPr txBox="1">
            <a:spLocks noChangeArrowheads="1"/>
          </p:cNvSpPr>
          <p:nvPr/>
        </p:nvSpPr>
        <p:spPr bwMode="auto">
          <a:xfrm>
            <a:off x="0" y="134938"/>
            <a:ext cx="3132138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Приближение десятичных дробей</a:t>
            </a:r>
          </a:p>
        </p:txBody>
      </p:sp>
      <p:sp>
        <p:nvSpPr>
          <p:cNvPr id="21508" name="TextBox 7"/>
          <p:cNvSpPr txBox="1">
            <a:spLocks noChangeArrowheads="1"/>
          </p:cNvSpPr>
          <p:nvPr/>
        </p:nvSpPr>
        <p:spPr bwMode="auto">
          <a:xfrm>
            <a:off x="250825" y="1268413"/>
            <a:ext cx="8642350" cy="240030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0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Иногда приближения</a:t>
            </a:r>
          </a:p>
          <a:p>
            <a:pPr algn="ctr"/>
            <a:r>
              <a:rPr lang="ru-RU" sz="30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с недостатком или с избытком</a:t>
            </a:r>
          </a:p>
          <a:p>
            <a:pPr algn="ctr"/>
            <a:r>
              <a:rPr lang="ru-RU" sz="30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(или сразу оба)</a:t>
            </a:r>
          </a:p>
          <a:p>
            <a:pPr algn="ctr"/>
            <a:r>
              <a:rPr lang="ru-RU" sz="30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могут оказаться равными</a:t>
            </a:r>
          </a:p>
          <a:p>
            <a:pPr algn="ctr"/>
            <a:r>
              <a:rPr lang="ru-RU" sz="30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самой приближаемой дроби</a:t>
            </a:r>
            <a:r>
              <a:rPr lang="ru-RU" sz="30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</p:txBody>
      </p:sp>
      <p:sp>
        <p:nvSpPr>
          <p:cNvPr id="21509" name="TextBox 5"/>
          <p:cNvSpPr txBox="1">
            <a:spLocks noChangeArrowheads="1"/>
          </p:cNvSpPr>
          <p:nvPr/>
        </p:nvSpPr>
        <p:spPr bwMode="auto">
          <a:xfrm>
            <a:off x="250825" y="3743325"/>
            <a:ext cx="8642350" cy="477838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ПРИМЕР</a:t>
            </a:r>
          </a:p>
        </p:txBody>
      </p:sp>
      <p:sp>
        <p:nvSpPr>
          <p:cNvPr id="21510" name="TextBox 10"/>
          <p:cNvSpPr txBox="1">
            <a:spLocks noChangeArrowheads="1"/>
          </p:cNvSpPr>
          <p:nvPr/>
        </p:nvSpPr>
        <p:spPr bwMode="auto">
          <a:xfrm>
            <a:off x="250825" y="4292600"/>
            <a:ext cx="8642350" cy="2016125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Для дроби </a:t>
            </a:r>
            <a:r>
              <a:rPr lang="ru-RU" sz="2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15</a:t>
            </a:r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  <a:r>
              <a:rPr lang="ru-RU" sz="25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34000</a:t>
            </a:r>
            <a:endParaRPr lang="ru-RU" sz="2500" b="1">
              <a:solidFill>
                <a:srgbClr val="151515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приближения до</a:t>
            </a:r>
          </a:p>
          <a:p>
            <a:pPr algn="ctr"/>
            <a:r>
              <a:rPr lang="ru-RU" sz="25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третьего разряда после запятой</a:t>
            </a:r>
          </a:p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и с недостатком, и с избытком равны</a:t>
            </a:r>
          </a:p>
          <a:p>
            <a:pPr algn="ctr"/>
            <a:r>
              <a:rPr lang="ru-RU" sz="2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15</a:t>
            </a:r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  <a:r>
              <a:rPr lang="ru-RU" sz="2500" b="1">
                <a:solidFill>
                  <a:srgbClr val="008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340</a:t>
            </a:r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1195</TotalTime>
  <Words>683</Words>
  <Application>Microsoft Office PowerPoint</Application>
  <PresentationFormat>Экран (4:3)</PresentationFormat>
  <Paragraphs>190</Paragraphs>
  <Slides>16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Шаблон оформления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20" baseType="lpstr">
      <vt:lpstr>Calibri</vt:lpstr>
      <vt:lpstr>Arial</vt:lpstr>
      <vt:lpstr>Verdana</vt:lpstr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Roman</dc:creator>
  <cp:lastModifiedBy>www.PHILka.RU</cp:lastModifiedBy>
  <cp:revision>215</cp:revision>
  <dcterms:created xsi:type="dcterms:W3CDTF">2012-12-15T11:02:59Z</dcterms:created>
  <dcterms:modified xsi:type="dcterms:W3CDTF">2013-12-11T06:51:03Z</dcterms:modified>
</cp:coreProperties>
</file>