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90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42BE5-FCF3-45FE-BB28-D0DA505D2D0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822AB-2916-40E2-A178-647E2E7E64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DE9F8-4B41-4550-A1CD-4567A23494F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551C7-7259-414F-A4C4-22D599C50A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31C67-2051-4265-B51A-996D7DB5937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97567-658B-452C-8276-92A5690136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C2F40-65E7-4615-B040-F65B8889AF4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2B8C0-07CF-41D0-B35A-532D2A1617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B438A-DFF1-4732-BC46-4891F351FBB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85D91-CB1F-4823-9EF3-1A803BC5A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D2DF0-A045-41B6-9A3F-818E7759C6B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BE8A6-1853-4906-A9E8-E632FA7660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6DC62-CFAE-4E2E-957B-EA1904347C0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FCDB2-4C27-4299-A4C4-F78D4F2376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B0EED-A7FA-40F7-BC80-BC36F887F25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99EE2-5370-426E-858D-70D7E8A866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32074-6CFE-422C-B4B5-DF17E23AEBA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BE0E6-818D-4206-AA86-94E09B042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C63BE-174B-4A7C-BCAE-16A91BADD97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2D1A6-97D5-42F2-A25D-38F3079223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71673-CB20-4FCE-A97F-D082B43B693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59DDB-DEBE-4B4D-9336-AF807C5B16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EC9B5F-0B4A-40B4-AE88-0F4752B5344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B416D81-4E74-4D98-AFCF-986C45D424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Смежные и вертикальные углы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III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ЭЛЕМЕНТЫ ГЕОМЕТРИИ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углы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от точки до прямой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точка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лежит вне прямой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точка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лежит на прямой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 АВ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причём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МС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⊥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отрезок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МС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называется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перпендикуляром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проведённым из точки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к прямой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644900"/>
            <a:ext cx="4681538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Перпендикуляр МС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короче любого отрезка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МD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где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– точка на прямой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не совпадающая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 точкой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038" y="3381375"/>
            <a:ext cx="3894137" cy="20637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521325"/>
            <a:ext cx="8642350" cy="1292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Расстоянием от точки до прямой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длина перпендикуляра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проведённого из точки к прямой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355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355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3558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лучи называются смежными?</a:t>
            </a:r>
          </a:p>
        </p:txBody>
      </p:sp>
      <p:sp>
        <p:nvSpPr>
          <p:cNvPr id="23559" name="TextBox 15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углы</a:t>
            </a:r>
          </a:p>
        </p:txBody>
      </p:sp>
      <p:sp>
        <p:nvSpPr>
          <p:cNvPr id="23560" name="TextBox 14"/>
          <p:cNvSpPr txBox="1">
            <a:spLocks noChangeArrowheads="1"/>
          </p:cNvSpPr>
          <p:nvPr/>
        </p:nvSpPr>
        <p:spPr bwMode="auto">
          <a:xfrm>
            <a:off x="250825" y="227806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Какой угол называют развернутым?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Чему равен развернутый угол?</a:t>
            </a:r>
          </a:p>
        </p:txBody>
      </p:sp>
      <p:sp>
        <p:nvSpPr>
          <p:cNvPr id="23561" name="TextBox 14"/>
          <p:cNvSpPr txBox="1">
            <a:spLocks noChangeArrowheads="1"/>
          </p:cNvSpPr>
          <p:nvPr/>
        </p:nvSpPr>
        <p:spPr bwMode="auto">
          <a:xfrm>
            <a:off x="250825" y="3141663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углы называют смежными?</a:t>
            </a:r>
          </a:p>
        </p:txBody>
      </p:sp>
      <p:sp>
        <p:nvSpPr>
          <p:cNvPr id="23562" name="TextBox 14"/>
          <p:cNvSpPr txBox="1">
            <a:spLocks noChangeArrowheads="1"/>
          </p:cNvSpPr>
          <p:nvPr/>
        </p:nvSpPr>
        <p:spPr bwMode="auto">
          <a:xfrm>
            <a:off x="250825" y="4508500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Известно, что сумма двух углов равна 180°. Верно ли, что эти углы смежные? Вертикальные?</a:t>
            </a:r>
          </a:p>
        </p:txBody>
      </p:sp>
      <p:sp>
        <p:nvSpPr>
          <p:cNvPr id="23563" name="TextBox 14"/>
          <p:cNvSpPr txBox="1">
            <a:spLocks noChangeArrowheads="1"/>
          </p:cNvSpPr>
          <p:nvPr/>
        </p:nvSpPr>
        <p:spPr bwMode="auto">
          <a:xfrm>
            <a:off x="250825" y="3644900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углы называются вертикальными? Назовите свойства вертикальных углов.</a:t>
            </a:r>
          </a:p>
        </p:txBody>
      </p:sp>
      <p:sp>
        <p:nvSpPr>
          <p:cNvPr id="23564" name="TextBox 14"/>
          <p:cNvSpPr txBox="1">
            <a:spLocks noChangeArrowheads="1"/>
          </p:cNvSpPr>
          <p:nvPr/>
        </p:nvSpPr>
        <p:spPr bwMode="auto">
          <a:xfrm>
            <a:off x="250825" y="537368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прямые называются перпендикулярными? Что такое перпендикуляр к прямой?</a:t>
            </a:r>
          </a:p>
        </p:txBody>
      </p:sp>
      <p:sp>
        <p:nvSpPr>
          <p:cNvPr id="23565" name="TextBox 14"/>
          <p:cNvSpPr txBox="1">
            <a:spLocks noChangeArrowheads="1"/>
          </p:cNvSpPr>
          <p:nvPr/>
        </p:nvSpPr>
        <p:spPr bwMode="auto">
          <a:xfrm>
            <a:off x="250825" y="623728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найти расстояние от точки до данной прямой?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взять прямую и отметить на ней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произвольную точку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скажем, 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получится два луча с общим началом.</a:t>
            </a: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углы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 углы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3850" y="3983038"/>
            <a:ext cx="8640763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Эти два луча дополняют друг друга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до прямой, или являются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дополнительными лучами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52413" y="3095625"/>
            <a:ext cx="864076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00563" y="3024188"/>
            <a:ext cx="142875" cy="14446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44" name="TextBox 10"/>
          <p:cNvSpPr txBox="1">
            <a:spLocks noChangeArrowheads="1"/>
          </p:cNvSpPr>
          <p:nvPr/>
        </p:nvSpPr>
        <p:spPr bwMode="auto">
          <a:xfrm>
            <a:off x="4572000" y="2492375"/>
            <a:ext cx="531813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ru-RU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Дуга 1"/>
          <p:cNvSpPr/>
          <p:nvPr/>
        </p:nvSpPr>
        <p:spPr>
          <a:xfrm>
            <a:off x="4211638" y="2794000"/>
            <a:ext cx="661987" cy="661988"/>
          </a:xfrm>
          <a:prstGeom prst="arc">
            <a:avLst>
              <a:gd name="adj1" fmla="val 21400737"/>
              <a:gd name="adj2" fmla="val 10800000"/>
            </a:avLst>
          </a:prstGeom>
          <a:ln w="31750" cmpd="sng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052888" y="3455988"/>
            <a:ext cx="1095375" cy="4778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180˚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3850" y="5375275"/>
            <a:ext cx="8640763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Угол, образованный такими лучами,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развёрнутым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Величина развёрнутого угла – 180°.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324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Возьмём развёрнутый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угол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АОВ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с вершиной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проведём луч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не совпадающий ни с одним из лучей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Углы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АОС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ВОС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называются смежными.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∠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АОС</a:t>
            </a:r>
            <a:r>
              <a:rPr lang="ru-RU" sz="30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∠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ВОС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180°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смежные углы вместе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образуют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развёрнутый угол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углы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 углы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4724400"/>
            <a:ext cx="8640762" cy="12763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ОПРЕДЕЛЕНИЕ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углы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 углы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5013325"/>
            <a:ext cx="8640762" cy="12763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390" name="TextBox 8"/>
          <p:cNvSpPr txBox="1">
            <a:spLocks noChangeArrowheads="1"/>
          </p:cNvSpPr>
          <p:nvPr/>
        </p:nvSpPr>
        <p:spPr bwMode="auto">
          <a:xfrm>
            <a:off x="250825" y="1976438"/>
            <a:ext cx="8642350" cy="294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Два угла называются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смежными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 если у них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одна сторона общая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две другие стороны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являются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дополнительными лучами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Сумма смежных углов равна 180°.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углы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Вертикальные углы</a:t>
            </a:r>
          </a:p>
        </p:txBody>
      </p:sp>
      <p:sp>
        <p:nvSpPr>
          <p:cNvPr id="17412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3444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Возьмём </a:t>
            </a:r>
            <a:r>
              <a:rPr lang="ru-RU" sz="2500" b="1">
                <a:latin typeface="Verdana" pitchFamily="34" charset="0"/>
              </a:rPr>
              <a:t>прямые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 i="1">
                <a:latin typeface="Verdana" pitchFamily="34" charset="0"/>
              </a:rPr>
              <a:t>АС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 i="1">
                <a:latin typeface="Verdana" pitchFamily="34" charset="0"/>
              </a:rPr>
              <a:t>ВD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пересекающиеся в точке </a:t>
            </a:r>
            <a:r>
              <a:rPr lang="ru-RU" sz="2500" b="1" i="1">
                <a:latin typeface="Verdana" pitchFamily="34" charset="0"/>
              </a:rPr>
              <a:t>О</a:t>
            </a:r>
            <a:r>
              <a:rPr lang="ru-RU" sz="2500">
                <a:latin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Углы</a:t>
            </a:r>
            <a:r>
              <a:rPr lang="ru-RU" sz="2500">
                <a:latin typeface="Verdana" pitchFamily="34" charset="0"/>
              </a:rPr>
              <a:t>, стороны которых являются дополнительными лучами,</a:t>
            </a:r>
          </a:p>
          <a:p>
            <a:pPr algn="ctr"/>
            <a:r>
              <a:rPr lang="ru-RU" sz="2500">
                <a:latin typeface="Verdana" pitchFamily="34" charset="0"/>
              </a:rPr>
              <a:t>называются </a:t>
            </a:r>
            <a:r>
              <a:rPr lang="ru-RU" sz="2500" b="1">
                <a:latin typeface="Verdana" pitchFamily="34" charset="0"/>
              </a:rPr>
              <a:t>вертикальными</a:t>
            </a:r>
            <a:r>
              <a:rPr lang="ru-RU" sz="2500">
                <a:latin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На чертеже вертикальные углы –</a:t>
            </a:r>
          </a:p>
          <a:p>
            <a:pPr algn="ctr"/>
            <a:r>
              <a:rPr lang="ru-RU" sz="2500">
                <a:latin typeface="Verdana" pitchFamily="34" charset="0"/>
              </a:rPr>
              <a:t>это </a:t>
            </a:r>
            <a:r>
              <a:rPr lang="ru-RU" sz="2500" b="1" i="1">
                <a:latin typeface="Verdana" pitchFamily="34" charset="0"/>
              </a:rPr>
              <a:t>АОВ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 i="1">
                <a:latin typeface="Verdana" pitchFamily="34" charset="0"/>
              </a:rPr>
              <a:t>СОD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а так же углы </a:t>
            </a:r>
            <a:r>
              <a:rPr lang="ru-RU" sz="2500" b="1" i="1">
                <a:latin typeface="Verdana" pitchFamily="34" charset="0"/>
              </a:rPr>
              <a:t>ВОС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 i="1">
                <a:latin typeface="Verdana" pitchFamily="34" charset="0"/>
              </a:rPr>
              <a:t>АОD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4941888"/>
            <a:ext cx="8640762" cy="17653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углы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Вертикальные углы</a:t>
            </a: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ТЕОРЕМА: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Вертикальные углы равны.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205038"/>
            <a:ext cx="525780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Докажем, что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АОВ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СОD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/>
          <a:srcRect l="62324"/>
          <a:stretch/>
        </p:blipFill>
        <p:spPr>
          <a:xfrm>
            <a:off x="5637213" y="2209800"/>
            <a:ext cx="3255962" cy="17653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038475"/>
            <a:ext cx="5257800" cy="1785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АОВ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BОC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являются смежными, значит,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АОВ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+ 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ВОС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180°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поэтому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∠</a:t>
            </a:r>
            <a:r>
              <a:rPr lang="ru-RU" sz="2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АОВ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 180° – ∠</a:t>
            </a:r>
            <a:r>
              <a:rPr lang="ru-RU" sz="2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BОC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884738"/>
            <a:ext cx="5257800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Аналогично 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СОD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ВОС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– смежные, значит,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СОD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+ 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ВОС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180°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поэтому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∠</a:t>
            </a:r>
            <a:r>
              <a:rPr lang="ru-RU" sz="2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СОD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 180°– ∠</a:t>
            </a:r>
            <a:r>
              <a:rPr lang="ru-RU" sz="2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ВОС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637213" y="4206875"/>
            <a:ext cx="3255962" cy="2462213"/>
          </a:xfrm>
          <a:prstGeom prst="rect">
            <a:avLst/>
          </a:prstGeom>
          <a:solidFill>
            <a:schemeClr val="bg1">
              <a:alpha val="50195"/>
            </a:schemeClr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Получили, что каждый из двух вертикальных углов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(и 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АОВ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и 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СОD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 равен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180° – ∠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ВОС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значит,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∠</a:t>
            </a:r>
            <a:r>
              <a:rPr lang="ru-RU" sz="2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АОВ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 ∠</a:t>
            </a:r>
            <a:r>
              <a:rPr lang="ru-RU" sz="2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СОD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углы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Вертикальные углы</a:t>
            </a:r>
          </a:p>
        </p:txBody>
      </p:sp>
      <p:sp>
        <p:nvSpPr>
          <p:cNvPr id="19460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523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ВЕРТИКАЛЬНЫХ УГЛОВ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1858963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При пересечении двух прямых образуются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две пары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вертикальных углов.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3500438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Углы каждой такой пары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равны между собой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а углы из разных пар –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5159375"/>
            <a:ext cx="8642350" cy="10779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Если углы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одной пары острые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углы другой пары тупые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2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углы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Вертикальные углы</a:t>
            </a:r>
          </a:p>
        </p:txBody>
      </p:sp>
      <p:sp>
        <p:nvSpPr>
          <p:cNvPr id="20484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523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ВЕРТИКАЛЬНЫХ УГЛОВ</a:t>
            </a:r>
          </a:p>
        </p:txBody>
      </p:sp>
      <p:sp>
        <p:nvSpPr>
          <p:cNvPr id="20485" name="TextBox 10"/>
          <p:cNvSpPr txBox="1">
            <a:spLocks noChangeArrowheads="1"/>
          </p:cNvSpPr>
          <p:nvPr/>
        </p:nvSpPr>
        <p:spPr bwMode="auto">
          <a:xfrm>
            <a:off x="250825" y="1858963"/>
            <a:ext cx="8642350" cy="217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Две прямые могут пересекаться таким образом,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равны между собой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 четыре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угла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Тогда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величина каждого угла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90°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такие прямые называются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перпендикулярными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3938" y="4149725"/>
            <a:ext cx="4059237" cy="263366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487" name="TextBox 11"/>
          <p:cNvSpPr txBox="1">
            <a:spLocks noChangeArrowheads="1"/>
          </p:cNvSpPr>
          <p:nvPr/>
        </p:nvSpPr>
        <p:spPr bwMode="auto">
          <a:xfrm>
            <a:off x="250825" y="4149725"/>
            <a:ext cx="4465638" cy="26304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Перпендикулярность прямых обозначается знаком</a:t>
            </a:r>
          </a:p>
          <a:p>
            <a:pPr algn="ctr"/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⊥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Например,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чертеже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АС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⊥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Смежные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вертикальные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углы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Вертикальные углы</a:t>
            </a:r>
          </a:p>
        </p:txBody>
      </p:sp>
      <p:sp>
        <p:nvSpPr>
          <p:cNvPr id="2150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Перпендикулярные прямые удобно проводить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угольника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2276475"/>
            <a:ext cx="8640762" cy="29194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477</Words>
  <Application>Microsoft Office PowerPoint</Application>
  <PresentationFormat>Экран (4:3)</PresentationFormat>
  <Paragraphs>140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102</cp:revision>
  <dcterms:created xsi:type="dcterms:W3CDTF">2012-12-15T11:02:59Z</dcterms:created>
  <dcterms:modified xsi:type="dcterms:W3CDTF">2013-12-11T04:50:28Z</dcterms:modified>
</cp:coreProperties>
</file>