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89" r:id="rId3"/>
    <p:sldId id="294" r:id="rId4"/>
    <p:sldId id="259" r:id="rId5"/>
    <p:sldId id="280" r:id="rId6"/>
    <p:sldId id="295" r:id="rId7"/>
    <p:sldId id="296" r:id="rId8"/>
    <p:sldId id="297" r:id="rId9"/>
    <p:sldId id="299" r:id="rId10"/>
    <p:sldId id="264" r:id="rId11"/>
    <p:sldId id="303" r:id="rId12"/>
    <p:sldId id="300" r:id="rId13"/>
    <p:sldId id="298" r:id="rId14"/>
    <p:sldId id="301" r:id="rId15"/>
    <p:sldId id="302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000066"/>
    <a:srgbClr val="009900"/>
    <a:srgbClr val="660033"/>
    <a:srgbClr val="990000"/>
    <a:srgbClr val="FFFF66"/>
    <a:srgbClr val="FFCC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55" autoAdjust="0"/>
    <p:restoredTop sz="99283" autoAdjust="0"/>
  </p:normalViewPr>
  <p:slideViewPr>
    <p:cSldViewPr>
      <p:cViewPr>
        <p:scale>
          <a:sx n="100" d="100"/>
          <a:sy n="100" d="100"/>
        </p:scale>
        <p:origin x="-25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9EFE45-B16D-406C-81CF-2ECA268DE9F4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2B0F0C-0774-4DEE-95AF-B7864658E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Ватагин.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CDCC8-4A18-4169-9064-0CE61D1026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В. Ватагин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26CEF7-C6F9-40E1-A610-988BB71EC90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В. Ватагин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A67E-2412-4282-AE07-3926BBA6B00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В. Ватагин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7C1E24-9821-479B-84DD-E8AEB604604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55485-842C-454F-846D-C452D2218439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ED20-4187-4467-BFC3-2063396E6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9A45-4911-4B1C-BC97-207256733C99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2230B-B2C8-4E99-998B-55F530926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54DFC-1A4C-46E5-88CB-F6F75EFC2B8E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75EB-CB94-4C0D-9C8A-6EB8181D2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AF180-EC9C-4C41-8B01-EBB24648B86C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08B7-8B81-49D3-A3BD-C60184232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66AF-0608-4278-8821-C968345C9D1D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7F723-FB58-4DD5-AF2E-9E065389D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56717-7500-417D-8869-9795E3FC7430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26666-D3C4-49D5-A30E-BA58DEB02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70A1-7BC7-48B7-84C2-9E36237692C8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E8D3F-45CD-4816-9FEB-709875B5F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F0AE-062B-421B-B57B-15A1E7A33BC8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025F-2345-492A-8857-1E9015D45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9DE31-39A8-4BB9-856C-F1974AE41D25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113F2-0E27-42D0-A947-406C015D1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0E43B-5EEE-4F26-9663-80D6A14EEAD8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5C56-57A6-462B-AF40-C06F323BE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4270-13D7-4960-A521-6EEB3E195320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8177E-C133-434E-8A79-C404A4C73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7D59F3-1B06-48D1-AA7B-4887928E0A23}" type="datetimeFigureOut">
              <a:rPr lang="ru-RU"/>
              <a:pPr>
                <a:defRPr/>
              </a:pPr>
              <a:t>18.09.2013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F47763-610C-4DBE-80EE-F5E4E7ED8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025236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FFFF66"/>
                </a:solidFill>
                <a:effectLst/>
              </a:rPr>
              <a:t>Жанры живописи: исторический, батальный, бытовой и </a:t>
            </a:r>
            <a:r>
              <a:rPr lang="ru-RU" sz="4000" dirty="0" smtClean="0">
                <a:solidFill>
                  <a:srgbClr val="FFFF66"/>
                </a:solidFill>
                <a:effectLst/>
              </a:rPr>
              <a:t>анималистический</a:t>
            </a:r>
            <a:r>
              <a:rPr lang="en-US" sz="4000" dirty="0">
                <a:solidFill>
                  <a:srgbClr val="FFFF66"/>
                </a:solidFill>
                <a:effectLst/>
              </a:rPr>
              <a:t>.</a:t>
            </a:r>
            <a:endParaRPr lang="ru-RU" sz="4000" dirty="0">
              <a:solidFill>
                <a:srgbClr val="FFFF66"/>
              </a:solidFill>
              <a:effectLst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4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300788" y="6353175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Софья\Downloads\f_189721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300" y="2176463"/>
            <a:ext cx="4772025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>
              <a:solidFill>
                <a:srgbClr val="FFFF66"/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602" y="2804137"/>
            <a:ext cx="8640960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660033"/>
                </a:solidFill>
              </a:rPr>
              <a:t>Чем отличаются жанры друг от друга?</a:t>
            </a:r>
            <a:endParaRPr lang="ru-RU" sz="3600" dirty="0">
              <a:solidFill>
                <a:srgbClr val="660033"/>
              </a:solidFill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-20601" y="908720"/>
            <a:ext cx="5184576" cy="2232248"/>
          </a:xfrm>
          <a:prstGeom prst="wedgeEllipseCallout">
            <a:avLst>
              <a:gd name="adj1" fmla="val 32990"/>
              <a:gd name="adj2" fmla="val 644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660033"/>
                </a:solidFill>
              </a:rPr>
              <a:t>Чем отличаются исторический жанр от батального? 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3454114" y="4524041"/>
            <a:ext cx="5706236" cy="2232248"/>
          </a:xfrm>
          <a:prstGeom prst="wedgeEllipseCallout">
            <a:avLst>
              <a:gd name="adj1" fmla="val -34270"/>
              <a:gd name="adj2" fmla="val -575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660033"/>
                </a:solidFill>
              </a:rPr>
              <a:t>Чем отличается бытовой жанр от </a:t>
            </a:r>
            <a:r>
              <a:rPr lang="ru-RU" sz="3200" dirty="0">
                <a:solidFill>
                  <a:srgbClr val="660033"/>
                </a:solidFill>
              </a:rPr>
              <a:t>анималистического</a:t>
            </a:r>
            <a:r>
              <a:rPr lang="ru-RU" sz="3200" dirty="0">
                <a:solidFill>
                  <a:srgbClr val="660033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539750" y="2492375"/>
            <a:ext cx="7993063" cy="2736850"/>
          </a:xfrm>
          <a:prstGeom prst="wedgeEllipseCallou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Используя схему, нарисуйте любое животное в движении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863" y="161925"/>
            <a:ext cx="2433637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420938"/>
            <a:ext cx="2433638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684713"/>
            <a:ext cx="2433638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161925"/>
            <a:ext cx="24955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2389188"/>
            <a:ext cx="249555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4652963"/>
            <a:ext cx="247808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25975" y="460375"/>
            <a:ext cx="27717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441325"/>
            <a:ext cx="27908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5" name="Picture 3" descr="C:\Users\Софья\Downloads\af1c7bbd4cadcded85e04487db2193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20713"/>
            <a:ext cx="4229100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Софья\Downloads\vatagin-ole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612775"/>
            <a:ext cx="4130675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" y="836613"/>
            <a:ext cx="82518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4" name="Picture 4" descr="C:\Users\Софья\Downloads\va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855663"/>
            <a:ext cx="79914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3700" b="1" dirty="0" smtClean="0">
                <a:solidFill>
                  <a:srgbClr val="FFCC00"/>
                </a:solidFill>
              </a:rPr>
              <a:t>Оцените свою работу на уроке: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700" b="1" dirty="0" smtClean="0">
                <a:solidFill>
                  <a:srgbClr val="FFFF00"/>
                </a:solidFill>
              </a:rPr>
              <a:t>– Что тебе нужно было сделать?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700" b="1" dirty="0" smtClean="0">
                <a:solidFill>
                  <a:srgbClr val="006600"/>
                </a:solidFill>
              </a:rPr>
              <a:t>– Ты выполнил работу?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Ты выполнил работу самостоятельно или с помощью? </a:t>
            </a:r>
            <a:r>
              <a:rPr lang="en-US" sz="3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3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 чьей?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700" b="1" dirty="0" smtClean="0">
                <a:solidFill>
                  <a:srgbClr val="000066"/>
                </a:solidFill>
              </a:rPr>
              <a:t>– Что бы ты хотел изменить в своей работе?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700" b="1" dirty="0" smtClean="0">
                <a:solidFill>
                  <a:srgbClr val="7030A0"/>
                </a:solidFill>
              </a:rPr>
              <a:t>– Как бы ты оценил свою работу?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AutoNum type="arabicPeriod"/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4818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268760"/>
            <a:ext cx="8712968" cy="52565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000066"/>
                </a:solidFill>
              </a:rPr>
              <a:t>1. Доработать рисунок. Оформить его в паспарту.</a:t>
            </a:r>
          </a:p>
          <a:p>
            <a:pPr algn="ctr">
              <a:defRPr/>
            </a:pPr>
            <a:r>
              <a:rPr lang="ru-RU" sz="4800" dirty="0">
                <a:solidFill>
                  <a:srgbClr val="000066"/>
                </a:solidFill>
              </a:rPr>
              <a:t>2. Принести рабочую тетрадь, альбом, карандаш, краски (гуашь), кисти.</a:t>
            </a:r>
            <a:endParaRPr lang="ru-RU" sz="4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1484313"/>
            <a:ext cx="4752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813175"/>
            <a:ext cx="55387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875543" y="94533"/>
            <a:ext cx="7560840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660033"/>
                </a:solidFill>
              </a:rPr>
              <a:t>Какую из картин можно отнести к историческому жанру, ведь и там и там изображено историческое событие?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2133600"/>
            <a:ext cx="3897312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9575" y="2133600"/>
            <a:ext cx="4824413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75543" y="94533"/>
            <a:ext cx="7560840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660033"/>
                </a:solidFill>
              </a:rPr>
              <a:t>Какую из картин можно отнести к </a:t>
            </a:r>
            <a:r>
              <a:rPr lang="ru-RU" sz="2800" dirty="0">
                <a:solidFill>
                  <a:srgbClr val="660033"/>
                </a:solidFill>
              </a:rPr>
              <a:t>анималистическому </a:t>
            </a:r>
            <a:r>
              <a:rPr lang="ru-RU" sz="2800" dirty="0">
                <a:solidFill>
                  <a:srgbClr val="660033"/>
                </a:solidFill>
              </a:rPr>
              <a:t>жанру, ведь и там и там </a:t>
            </a:r>
            <a:r>
              <a:rPr lang="ru-RU" sz="2800" dirty="0">
                <a:solidFill>
                  <a:srgbClr val="660033"/>
                </a:solidFill>
              </a:rPr>
              <a:t>изображены животные? </a:t>
            </a:r>
            <a:endParaRPr lang="ru-RU" sz="28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660033"/>
                </a:solidFill>
              </a:rPr>
              <a:t>Чем отличаются жанры друг от друга</a:t>
            </a:r>
            <a:r>
              <a:rPr lang="ru-RU" sz="5400" b="1" dirty="0">
                <a:solidFill>
                  <a:srgbClr val="660033"/>
                </a:solidFill>
              </a:rPr>
              <a:t>?</a:t>
            </a:r>
            <a:endParaRPr lang="ru-RU" sz="4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179388" y="1052513"/>
            <a:ext cx="8642350" cy="352742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660033"/>
                </a:solidFill>
              </a:rPr>
              <a:t>Поиск решения 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063" y="1700213"/>
            <a:ext cx="7707312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75320" y="260648"/>
            <a:ext cx="806489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>
                <a:solidFill>
                  <a:srgbClr val="660033"/>
                </a:solidFill>
              </a:rPr>
              <a:t>Исторический жанр</a:t>
            </a:r>
            <a:endParaRPr lang="ru-RU" sz="5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883285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63467" y="260648"/>
            <a:ext cx="806489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>
                <a:solidFill>
                  <a:srgbClr val="660033"/>
                </a:solidFill>
              </a:rPr>
              <a:t>Батальный жанр</a:t>
            </a:r>
            <a:endParaRPr lang="ru-RU" sz="5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1616075"/>
            <a:ext cx="48133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97073" y="260648"/>
            <a:ext cx="806489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>
                <a:solidFill>
                  <a:srgbClr val="660033"/>
                </a:solidFill>
              </a:rPr>
              <a:t>Бытовой жанр</a:t>
            </a:r>
            <a:endParaRPr lang="ru-RU" sz="5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113" y="1641475"/>
            <a:ext cx="58547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56651" y="260648"/>
            <a:ext cx="806489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660033"/>
                </a:solidFill>
              </a:rPr>
              <a:t>Анималистический жанр</a:t>
            </a:r>
            <a:endParaRPr lang="ru-RU" sz="4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153</Words>
  <Application>Microsoft Office PowerPoint</Application>
  <PresentationFormat>Экран (4:3)</PresentationFormat>
  <Paragraphs>37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87</cp:revision>
  <dcterms:created xsi:type="dcterms:W3CDTF">2012-09-17T15:13:52Z</dcterms:created>
  <dcterms:modified xsi:type="dcterms:W3CDTF">2013-09-18T16:45:27Z</dcterms:modified>
</cp:coreProperties>
</file>