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8" r:id="rId3"/>
    <p:sldId id="269" r:id="rId4"/>
    <p:sldId id="270" r:id="rId5"/>
    <p:sldId id="276" r:id="rId6"/>
    <p:sldId id="271" r:id="rId7"/>
    <p:sldId id="272" r:id="rId8"/>
    <p:sldId id="273" r:id="rId9"/>
    <p:sldId id="274" r:id="rId10"/>
    <p:sldId id="266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F4D10"/>
    <a:srgbClr val="800000"/>
    <a:srgbClr val="008000"/>
    <a:srgbClr val="151515"/>
    <a:srgbClr val="242424"/>
    <a:srgbClr val="000000"/>
    <a:srgbClr val="4444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45" autoAdjust="0"/>
    <p:restoredTop sz="94556" autoAdjust="0"/>
  </p:normalViewPr>
  <p:slideViewPr>
    <p:cSldViewPr>
      <p:cViewPr varScale="1">
        <p:scale>
          <a:sx n="47" d="100"/>
          <a:sy n="47" d="100"/>
        </p:scale>
        <p:origin x="-1410" y="-102"/>
      </p:cViewPr>
      <p:guideLst>
        <p:guide orient="horz" pos="366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04A503F-D0F4-481A-B90E-BA5ABBFBB1AA}" type="datetimeFigureOut">
              <a:rPr lang="ru-RU"/>
              <a:pPr>
                <a:defRPr/>
              </a:pPr>
              <a:t>12.01.2014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CAB0B4C-7D2C-4EC8-A436-7FCAA4A91A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47858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8855C-3B52-4723-A232-CF0930DEEDE4}" type="datetimeFigureOut">
              <a:rPr lang="ru-RU"/>
              <a:pPr>
                <a:defRPr/>
              </a:pPr>
              <a:t>12.01.2014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99AF05-F2A2-44C3-AB75-52D63AB0C8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205A4-A545-48CD-AD30-931179FF33D6}" type="datetimeFigureOut">
              <a:rPr lang="ru-RU"/>
              <a:pPr>
                <a:defRPr/>
              </a:pPr>
              <a:t>12.01.2014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C42947-6D00-4CAE-BDA5-81C633EBD1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23B651-08D4-4F4B-AFAF-DFD98240E544}" type="datetimeFigureOut">
              <a:rPr lang="ru-RU"/>
              <a:pPr>
                <a:defRPr/>
              </a:pPr>
              <a:t>12.01.2014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E1FEBB-6872-4309-8943-5596B70CF2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D1808-628D-4383-B71D-4A385593A41A}" type="datetimeFigureOut">
              <a:rPr lang="ru-RU"/>
              <a:pPr>
                <a:defRPr/>
              </a:pPr>
              <a:t>12.01.2014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DCB636-50B6-48A8-8F93-2F509F2EF2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A0FE3C-AE74-4B97-9F9D-F3CF95C8407E}" type="datetimeFigureOut">
              <a:rPr lang="ru-RU"/>
              <a:pPr>
                <a:defRPr/>
              </a:pPr>
              <a:t>12.01.2014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E962DF-359F-4F4D-89F3-1F2471E5E1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BE82E-A3A6-4731-A2C3-60E824A44090}" type="datetimeFigureOut">
              <a:rPr lang="ru-RU"/>
              <a:pPr>
                <a:defRPr/>
              </a:pPr>
              <a:t>12.01.2014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9D7C94-C83F-4CDD-87F2-F18CF150BA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1E63F4-1C8B-4B1F-AB9F-1739A7384635}" type="datetimeFigureOut">
              <a:rPr lang="ru-RU"/>
              <a:pPr>
                <a:defRPr/>
              </a:pPr>
              <a:t>12.01.2014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69486-F027-450A-B087-E0E1E865E0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63607-9437-4F9F-B3DD-E556C9692379}" type="datetimeFigureOut">
              <a:rPr lang="ru-RU"/>
              <a:pPr>
                <a:defRPr/>
              </a:pPr>
              <a:t>12.01.2014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384E52-925E-4A90-B587-EACC5564D5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25F34C-D4FB-4A2B-A1FB-825E7AE71AA6}" type="datetimeFigureOut">
              <a:rPr lang="ru-RU"/>
              <a:pPr>
                <a:defRPr/>
              </a:pPr>
              <a:t>12.01.2014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7C28AE-0171-4D73-9CD0-F74F83A9C1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E8EB7-7905-4255-AB9E-A51598FDF1C7}" type="datetimeFigureOut">
              <a:rPr lang="ru-RU"/>
              <a:pPr>
                <a:defRPr/>
              </a:pPr>
              <a:t>12.01.2014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5DB984-2511-422A-8A5F-E1D135C5BF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968D7B-CD27-42AD-A380-2C98BA12CBBD}" type="datetimeFigureOut">
              <a:rPr lang="ru-RU"/>
              <a:pPr>
                <a:defRPr/>
              </a:pPr>
              <a:t>12.01.2014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C5AF27-D8AF-4B42-AE5B-8735084317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7866513-35A1-43AB-B723-178A1D2E7EB1}" type="datetimeFigureOut">
              <a:rPr lang="ru-RU"/>
              <a:pPr>
                <a:defRPr/>
              </a:pPr>
              <a:t>12.01.2014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564310D-B2B4-40CA-AC89-22FBED7D2B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7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.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4</a:t>
            </a:r>
            <a:r>
              <a:rPr lang="ru-RU" sz="3000" b="1">
                <a:solidFill>
                  <a:srgbClr val="151515"/>
                </a:solidFill>
              </a:rPr>
              <a:t>.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 Сложение рациональных чисел</a:t>
            </a:r>
          </a:p>
        </p:txBody>
      </p:sp>
      <p:sp>
        <p:nvSpPr>
          <p:cNvPr id="14338" name="TextBox 10"/>
          <p:cNvSpPr txBox="1">
            <a:spLocks noChangeArrowheads="1"/>
          </p:cNvSpPr>
          <p:nvPr/>
        </p:nvSpPr>
        <p:spPr bwMode="auto">
          <a:xfrm>
            <a:off x="0" y="6334125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F4D10"/>
                </a:solidFill>
                <a:latin typeface="Verdana" pitchFamily="34" charset="0"/>
              </a:rPr>
              <a:t>Школа 2100</a:t>
            </a:r>
          </a:p>
          <a:p>
            <a:r>
              <a:rPr lang="en-US" sz="1400" b="1" dirty="0" smtClean="0">
                <a:solidFill>
                  <a:srgbClr val="0F4D10"/>
                </a:solidFill>
                <a:latin typeface="Verdana" pitchFamily="34" charset="0"/>
              </a:rPr>
              <a:t>school2100.ru</a:t>
            </a:r>
            <a:r>
              <a:rPr lang="ru-RU" sz="1400" b="1" dirty="0" smtClean="0">
                <a:solidFill>
                  <a:srgbClr val="0F4D10"/>
                </a:solidFill>
                <a:latin typeface="Verdana" pitchFamily="34" charset="0"/>
              </a:rPr>
              <a:t>                </a:t>
            </a:r>
            <a:r>
              <a:rPr lang="ru-RU" sz="1400" dirty="0"/>
              <a:t>© ООО «</a:t>
            </a:r>
            <a:r>
              <a:rPr lang="ru-RU" sz="1400" dirty="0" err="1"/>
              <a:t>Баласс</a:t>
            </a:r>
            <a:r>
              <a:rPr lang="ru-RU" sz="1400"/>
              <a:t>», </a:t>
            </a:r>
            <a:r>
              <a:rPr lang="ru-RU" sz="1400" smtClean="0"/>
              <a:t>2014</a:t>
            </a:r>
            <a:endParaRPr lang="ru-RU" sz="1400"/>
          </a:p>
        </p:txBody>
      </p:sp>
      <p:sp>
        <p:nvSpPr>
          <p:cNvPr id="12" name="TextBox 11"/>
          <p:cNvSpPr txBox="1"/>
          <p:nvPr/>
        </p:nvSpPr>
        <p:spPr>
          <a:xfrm>
            <a:off x="0" y="9525"/>
            <a:ext cx="3132138" cy="827088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Презентация для учебника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Козлова С. А., Рубин А. Г.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2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»</a:t>
            </a:r>
          </a:p>
        </p:txBody>
      </p:sp>
      <p:sp>
        <p:nvSpPr>
          <p:cNvPr id="14340" name="TextBox 5"/>
          <p:cNvSpPr txBox="1">
            <a:spLocks noChangeArrowheads="1"/>
          </p:cNvSpPr>
          <p:nvPr/>
        </p:nvSpPr>
        <p:spPr bwMode="auto">
          <a:xfrm>
            <a:off x="0" y="2781300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VII</a:t>
            </a:r>
            <a:r>
              <a:rPr lang="ru-RU" sz="3000" b="1">
                <a:solidFill>
                  <a:srgbClr val="151515"/>
                </a:solidFill>
              </a:rPr>
              <a:t>.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РАЦИОНАЛЬНЫЕ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ЧИСЛА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23554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270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</a:rPr>
              <a:t>Выполните следующие задания:</a:t>
            </a:r>
            <a:endParaRPr lang="en-US" sz="2200" b="1">
              <a:latin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Делимость.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Свойства делимости</a:t>
            </a:r>
          </a:p>
        </p:txBody>
      </p:sp>
      <p:pic>
        <p:nvPicPr>
          <p:cNvPr id="23556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7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18" name="TextBox 1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765" y="1763815"/>
            <a:ext cx="8640470" cy="4589590"/>
          </a:xfrm>
          <a:prstGeom prst="rect">
            <a:avLst/>
          </a:prstGeom>
          <a:blipFill rotWithShape="1">
            <a:blip r:embed="rId3"/>
            <a:stretch>
              <a:fillRect l="-846" t="-664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23559" name="TextBox 18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</a:rPr>
              <a:t>Сложение рациональных чисел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0825" y="1268413"/>
            <a:ext cx="8642350" cy="163195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Для сложения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двух чисел одного знака</a:t>
            </a:r>
            <a:endParaRPr lang="en-US" sz="25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нужно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сложить их модули</a:t>
            </a:r>
            <a:endParaRPr lang="en-US" sz="25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 </a:t>
            </a:r>
            <a:r>
              <a:rPr lang="ru-RU" sz="25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поставить</a:t>
            </a:r>
            <a:r>
              <a:rPr lang="ru-RU" sz="2500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перед найденной суммой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общий знак слагаемых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1536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Сложение рациональных чисел</a:t>
            </a:r>
          </a:p>
        </p:txBody>
      </p:sp>
      <p:sp>
        <p:nvSpPr>
          <p:cNvPr id="15364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Правила сложения</a:t>
            </a:r>
            <a:endParaRPr lang="en-US" sz="25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рациональных чисел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0825" y="2943225"/>
            <a:ext cx="8642350" cy="2016125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Для сложения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двух чисел разного знака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имеющих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разные модули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нужно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вычесть из большего модуля меньший</a:t>
            </a:r>
            <a:endParaRPr lang="en-US" sz="25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 </a:t>
            </a:r>
            <a:r>
              <a:rPr lang="ru-RU" sz="25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поставить</a:t>
            </a:r>
            <a:r>
              <a:rPr lang="en-US" sz="2500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перед найденной разностью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знак того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слагаемого, </a:t>
            </a:r>
            <a:r>
              <a:rPr lang="ru-RU" sz="25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чей модуль</a:t>
            </a:r>
            <a:r>
              <a:rPr lang="en-US" sz="25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больше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5003800"/>
            <a:ext cx="8642350" cy="8620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Сумма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двух противоположных чисел</a:t>
            </a:r>
            <a:endParaRPr lang="en-US" sz="25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равна нулю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59039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Сумма рационального числа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нуля</a:t>
            </a:r>
            <a:r>
              <a:rPr lang="ru-RU" sz="250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равна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</a:rPr>
              <a:t>Примеры</a:t>
            </a:r>
          </a:p>
        </p:txBody>
      </p:sp>
      <p:pic>
        <p:nvPicPr>
          <p:cNvPr id="1638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</a:rPr>
              <a:t>Сложение рациональных чисел</a:t>
            </a:r>
          </a:p>
        </p:txBody>
      </p:sp>
      <p:sp>
        <p:nvSpPr>
          <p:cNvPr id="16388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Правила сложения</a:t>
            </a:r>
            <a:endParaRPr lang="en-US" sz="25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рациональных чисел</a:t>
            </a:r>
          </a:p>
        </p:txBody>
      </p:sp>
      <p:sp>
        <p:nvSpPr>
          <p:cNvPr id="9" name="TextBox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1808820"/>
            <a:ext cx="8640960" cy="1495346"/>
          </a:xfrm>
          <a:prstGeom prst="rect">
            <a:avLst/>
          </a:prstGeom>
          <a:blipFill rotWithShape="1">
            <a:blip r:embed="rId3"/>
            <a:stretch>
              <a:fillRect t="-2857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3384550"/>
            <a:ext cx="8642350" cy="10064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Найдём сумму</a:t>
            </a:r>
          </a:p>
          <a:p>
            <a:pPr algn="ctr"/>
            <a:endParaRPr lang="ru-RU" sz="1000">
              <a:latin typeface="Verdana" pitchFamily="34" charset="0"/>
            </a:endParaRP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12 + (–13) = – </a:t>
            </a:r>
            <a:r>
              <a:rPr lang="ru-RU" sz="2500" b="1">
                <a:solidFill>
                  <a:srgbClr val="C00000"/>
                </a:solidFill>
              </a:rPr>
              <a:t>(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13 – 12)= –1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4473575"/>
            <a:ext cx="8642350" cy="10064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Найдём сумму</a:t>
            </a:r>
          </a:p>
          <a:p>
            <a:pPr algn="ctr"/>
            <a:endParaRPr lang="ru-RU" sz="1000">
              <a:latin typeface="Verdana" pitchFamily="34" charset="0"/>
            </a:endParaRP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1,2 + (–1,3) = – (1,3 – 1,2)= –0,1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Сложение рациональных чисел</a:t>
            </a:r>
          </a:p>
        </p:txBody>
      </p:sp>
      <p:sp>
        <p:nvSpPr>
          <p:cNvPr id="17411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Правила, касающиеся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знака суммы двух чисел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1268413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Сумма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положительных чисел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является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положительным числом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2206625"/>
            <a:ext cx="8642350" cy="8620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Сумма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отрицательных чисел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является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отрицательным числом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25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0825" y="3165475"/>
            <a:ext cx="8642350" cy="3324225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Сумма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положительного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отрицательного</a:t>
            </a:r>
            <a:r>
              <a:rPr lang="ru-RU" sz="250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чисел может быть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положительной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отрицательной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или </a:t>
            </a:r>
            <a:r>
              <a:rPr lang="ru-RU" sz="25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равной нулю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Точнее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: если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модули слагаемых различны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то такая сумма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имеет знак числа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с бoльшим модулем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а если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модули слагаемых равны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то сумма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равна нулю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25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Сложение рациональных чисел</a:t>
            </a:r>
          </a:p>
        </p:txBody>
      </p:sp>
      <p:sp>
        <p:nvSpPr>
          <p:cNvPr id="18435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Правила, касающиеся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знака суммы двух чисел</a:t>
            </a:r>
          </a:p>
        </p:txBody>
      </p:sp>
      <p:sp>
        <p:nvSpPr>
          <p:cNvPr id="18436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Примеры</a:t>
            </a:r>
          </a:p>
        </p:txBody>
      </p:sp>
      <p:sp>
        <p:nvSpPr>
          <p:cNvPr id="14" name="TextBox 1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1808820"/>
            <a:ext cx="8640960" cy="5012334"/>
          </a:xfrm>
          <a:prstGeom prst="rect">
            <a:avLst/>
          </a:prstGeom>
          <a:blipFill rotWithShape="1">
            <a:blip r:embed="rId3"/>
            <a:stretch>
              <a:fillRect t="-1582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Сложение рациональных чисел</a:t>
            </a:r>
          </a:p>
        </p:txBody>
      </p:sp>
      <p:sp>
        <p:nvSpPr>
          <p:cNvPr id="19459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Законы сложения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рациональных чисел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1268413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Действие сложения рациональных чисел подчиняется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переместительному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сочетательному законам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2587625"/>
            <a:ext cx="8642350" cy="17240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Сумма двух рациональных чисел</a:t>
            </a:r>
          </a:p>
          <a:p>
            <a:pPr algn="ctr"/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не зависит от порядка слагаемых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3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 + </a:t>
            </a:r>
            <a:r>
              <a:rPr lang="en-US" sz="32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en-US" sz="32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 + </a:t>
            </a:r>
            <a:r>
              <a:rPr lang="en-US" sz="3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endParaRPr lang="ru-RU" sz="3200" b="1" i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50825" y="437356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</a:t>
            </a:r>
          </a:p>
        </p:txBody>
      </p:sp>
      <p:sp>
        <p:nvSpPr>
          <p:cNvPr id="16" name="TextBox 1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4914165"/>
            <a:ext cx="8640960" cy="969433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Сложение рациональных чисел</a:t>
            </a:r>
          </a:p>
        </p:txBody>
      </p:sp>
      <p:sp>
        <p:nvSpPr>
          <p:cNvPr id="20483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Законы сложения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рациональных чисел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32019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Если сумму двух рациональных чисел сложить с третьим</a:t>
            </a:r>
            <a:r>
              <a:rPr lang="en-US" sz="3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рациональным числом, то результат будет такой же, как если</a:t>
            </a:r>
            <a:r>
              <a:rPr lang="en-US" sz="3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первое число сложить с суммой второго и третьего:</a:t>
            </a:r>
            <a:endParaRPr lang="en-US" sz="3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3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 + </a:t>
            </a:r>
            <a:r>
              <a:rPr lang="en-US" sz="32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) + </a:t>
            </a:r>
            <a:r>
              <a:rPr lang="en-US" sz="3200" b="1" i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</a:t>
            </a:r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en-US" sz="3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 + (</a:t>
            </a:r>
            <a:r>
              <a:rPr lang="en-US" sz="32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 + </a:t>
            </a:r>
            <a:r>
              <a:rPr lang="en-US" sz="3200" b="1" i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</a:t>
            </a:r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) </a:t>
            </a:r>
            <a:endParaRPr lang="ru-RU" sz="3200" b="1" i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50825" y="4529138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</a:t>
            </a:r>
          </a:p>
        </p:txBody>
      </p:sp>
      <p:sp>
        <p:nvSpPr>
          <p:cNvPr id="16" name="TextBox 1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5069857"/>
            <a:ext cx="8640960" cy="1205971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6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Сложение рациональных чисел</a:t>
            </a:r>
          </a:p>
        </p:txBody>
      </p:sp>
      <p:sp>
        <p:nvSpPr>
          <p:cNvPr id="21507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Законы сложения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рациональных чисел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4373563"/>
            <a:ext cx="8642350" cy="15700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Аналогично, 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без скобок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endParaRPr lang="en-US" sz="3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можно записывать сумму</a:t>
            </a:r>
            <a:endParaRPr lang="en-US" sz="32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и бoльшего количества слагаемых.</a:t>
            </a:r>
            <a:endParaRPr lang="ru-RU" sz="3200" i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1509" name="TextBox 8"/>
          <p:cNvSpPr txBox="1">
            <a:spLocks noChangeArrowheads="1"/>
          </p:cNvSpPr>
          <p:nvPr/>
        </p:nvSpPr>
        <p:spPr bwMode="auto">
          <a:xfrm>
            <a:off x="250825" y="1268413"/>
            <a:ext cx="8642350" cy="30480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Так же как и в случае целых чисел, сочетательный закон позволяет записывать сумму трёх слагаемых</a:t>
            </a:r>
            <a:endParaRPr lang="en-US" sz="3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без скобок, поскольку</a:t>
            </a:r>
            <a:r>
              <a:rPr lang="en-US" sz="3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при любой расстановке скобок в сумме </a:t>
            </a:r>
            <a:r>
              <a:rPr lang="ru-RU" sz="3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 + </a:t>
            </a:r>
            <a:r>
              <a:rPr lang="ru-RU" sz="32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 + </a:t>
            </a:r>
            <a:r>
              <a:rPr lang="ru-RU" sz="3200" b="1" i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получится тот</a:t>
            </a:r>
            <a:r>
              <a:rPr lang="en-US" sz="3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же самый результат. </a:t>
            </a:r>
            <a:endParaRPr lang="ru-RU" sz="3200" b="1" i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0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Сложение рациональных чисел</a:t>
            </a:r>
          </a:p>
        </p:txBody>
      </p:sp>
      <p:sp>
        <p:nvSpPr>
          <p:cNvPr id="22531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Законы сложения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рациональных чисел</a:t>
            </a:r>
          </a:p>
        </p:txBody>
      </p:sp>
      <p:sp>
        <p:nvSpPr>
          <p:cNvPr id="22532" name="TextBox 8"/>
          <p:cNvSpPr txBox="1">
            <a:spLocks noChangeArrowheads="1"/>
          </p:cNvSpPr>
          <p:nvPr/>
        </p:nvSpPr>
        <p:spPr bwMode="auto">
          <a:xfrm>
            <a:off x="250825" y="1268413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Переместительный и сочетательный законы используются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для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упрощения вычислений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2500" b="1" i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2214563"/>
            <a:ext cx="8642350" cy="4762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</a:t>
            </a:r>
          </a:p>
        </p:txBody>
      </p:sp>
      <p:sp>
        <p:nvSpPr>
          <p:cNvPr id="13" name="TextBox 1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2753925"/>
            <a:ext cx="8640960" cy="3391313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1225</TotalTime>
  <Words>408</Words>
  <Application>Microsoft Office PowerPoint</Application>
  <PresentationFormat>Экран (4:3)</PresentationFormat>
  <Paragraphs>90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Светлана</cp:lastModifiedBy>
  <cp:revision>167</cp:revision>
  <dcterms:created xsi:type="dcterms:W3CDTF">2012-12-15T11:02:59Z</dcterms:created>
  <dcterms:modified xsi:type="dcterms:W3CDTF">2014-01-12T19:03:52Z</dcterms:modified>
</cp:coreProperties>
</file>