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3" r:id="rId3"/>
    <p:sldId id="284" r:id="rId4"/>
    <p:sldId id="285" r:id="rId5"/>
    <p:sldId id="286" r:id="rId6"/>
    <p:sldId id="288" r:id="rId7"/>
    <p:sldId id="287" r:id="rId8"/>
    <p:sldId id="290" r:id="rId9"/>
    <p:sldId id="291" r:id="rId10"/>
    <p:sldId id="292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BA697C9-17AB-4EEB-A9B8-99D274A5416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9D786F9-9C88-4CD9-B172-2664335A3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8374E-CBC1-4DAD-B848-7424A74EC9F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29501-F380-4EFE-BFA0-FC84DDDCDF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B3CD-D33D-4575-9F4E-24A982B05F1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1C563-ACCB-435A-A552-AA852DB59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396DC-5492-4BC7-B654-0A5C53B3347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BEBB6-D424-448B-8943-8432FC8F28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5AAE6-8AEC-421A-9A9F-E4292320BFD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D439C-40D1-462D-BD88-1973833ED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3701A-1C4F-4D7E-A3C2-14DCC972B0F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2E3AE-0008-4D13-8808-224B4E8656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59F2E-E74F-4DCB-A3D3-998AB195670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10122-70C5-4A70-8386-BED7EAAE5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00906-CE33-4C7B-AD33-74F8EFBA0BE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9668B-75B0-4A95-B74E-DA9EC14BD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E8C5D-4E9A-497D-BF18-BEA7F2D613C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A136F-E006-4CB4-959B-06D690ADF0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C5C2F-9CCA-4D9D-AA22-3EB4B08AF86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14083-2EE4-45A0-A14F-FEC1DB5FBE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0E8C0-7D2C-4071-86A7-15066363707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B10F1-F136-4DA1-BEBE-A3D1BD2AD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12649-4DA2-43F1-94FE-6A66C50B339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4DFB-ED30-4799-A033-C124B1DDD6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DB2203-BA82-4F54-9B22-9BD212D4806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4C190F-A9EC-40C6-A53D-1C47787E26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5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Вычитание целых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ЦЕЛЫЕ 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Алгебраическая сумма</a:t>
            </a:r>
          </a:p>
        </p:txBody>
      </p:sp>
      <p:sp>
        <p:nvSpPr>
          <p:cNvPr id="23556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Алгебраические суммы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записывать без скобок.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 используют следующие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432050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в алгебраической сумме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перед скобками стоит знак «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то скобки можно убрать,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оставив все знаки внутри без изменения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3924300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в алгебраической сумме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перед скобками стоит знак «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то скобки можно убрать,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изменив все знаки внутри на противоположные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54276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0825" y="5903913"/>
            <a:ext cx="8642350" cy="4318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(</a:t>
            </a:r>
            <a:r>
              <a:rPr lang="en-US" sz="2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–3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– </a:t>
            </a:r>
            <a:r>
              <a:rPr lang="en-US" sz="22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en-US" sz="2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</a:t>
            </a:r>
            <a:r>
              <a:rPr lang="ru-RU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22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6373813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– (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+ k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 + 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–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–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endParaRPr lang="ru-RU" sz="22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457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458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4582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1600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разность целых чисел: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-78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-79</a:t>
            </a:r>
            <a:r>
              <a:rPr lang="en-US" sz="2200">
                <a:latin typeface="Verdana" pitchFamily="34" charset="0"/>
              </a:rPr>
              <a:t>;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50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-11</a:t>
            </a:r>
            <a:r>
              <a:rPr lang="en-US" sz="2200">
                <a:latin typeface="Verdana" pitchFamily="34" charset="0"/>
              </a:rPr>
              <a:t>;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66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61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-90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80</a:t>
            </a:r>
            <a:r>
              <a:rPr lang="en-US" sz="2200">
                <a:latin typeface="Verdana" pitchFamily="34" charset="0"/>
              </a:rPr>
              <a:t>;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-38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86</a:t>
            </a:r>
            <a:r>
              <a:rPr lang="en-US" sz="2200">
                <a:latin typeface="Verdana" pitchFamily="34" charset="0"/>
              </a:rPr>
              <a:t>;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73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77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-80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-4</a:t>
            </a:r>
            <a:r>
              <a:rPr lang="en-US" sz="2200">
                <a:latin typeface="Verdana" pitchFamily="34" charset="0"/>
              </a:rPr>
              <a:t>;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21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24</a:t>
            </a:r>
            <a:r>
              <a:rPr lang="en-US" sz="2200">
                <a:latin typeface="Verdana" pitchFamily="34" charset="0"/>
              </a:rPr>
              <a:t>;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44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95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24583" name="TextBox 14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целых чисел</a:t>
            </a:r>
          </a:p>
        </p:txBody>
      </p:sp>
      <p:sp>
        <p:nvSpPr>
          <p:cNvPr id="24584" name="TextBox 14"/>
          <p:cNvSpPr txBox="1">
            <a:spLocks noChangeArrowheads="1"/>
          </p:cNvSpPr>
          <p:nvPr/>
        </p:nvSpPr>
        <p:spPr bwMode="auto">
          <a:xfrm>
            <a:off x="250825" y="3448050"/>
            <a:ext cx="8640763" cy="32940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Чему равно алгебраическое выражение: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(–67) + 97 + 7 – (–94)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71 + (–75) + 14 – (–83)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72 + 67 + 31 + (–25)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(–40) – 48 – 40 – 39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(–12) – (–93) + (–69) – (–89)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81 + 1 – (–85) – 92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(–10) – 22 + (–3) – (–93)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30 –10 – (–53) – (–39)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536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5364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Разность целых чисел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определить аналогично тому,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это делалось для натуральных чисел.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443163"/>
            <a:ext cx="8642350" cy="22463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Разностью двух целых чисел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такое целое число,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которое в сумме с вычитаемым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даёт уменьшаемое.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7339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0825" y="5273675"/>
            <a:ext cx="8642350" cy="15081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3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, так как 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3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) + </a:t>
            </a:r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23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3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, так как </a:t>
            </a:r>
            <a:r>
              <a:rPr lang="en-US" sz="23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ru-RU" sz="23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+4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3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–15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, так как 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3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–15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) + 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+4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endParaRPr lang="ru-RU" sz="23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3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, так как </a:t>
            </a:r>
            <a:r>
              <a:rPr lang="ru-RU" sz="23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3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endParaRPr lang="ru-RU" sz="23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1271588"/>
            <a:ext cx="8642350" cy="86201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определения следует,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разность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равна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482975"/>
            <a:ext cx="8642350" cy="29543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Точно так же все рассмотренные выше разности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заменить суммами: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en-US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+3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+4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+4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en-US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+2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1828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Сравним значения выражений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Они равны.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7412" name="TextBox 8"/>
          <p:cNvSpPr txBox="1">
            <a:spLocks noChangeArrowheads="1"/>
          </p:cNvSpPr>
          <p:nvPr/>
        </p:nvSpPr>
        <p:spPr bwMode="auto">
          <a:xfrm>
            <a:off x="250825" y="127158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</a:t>
            </a:r>
          </a:p>
        </p:txBody>
      </p:sp>
      <p:sp>
        <p:nvSpPr>
          <p:cNvPr id="17413" name="TextBox 10"/>
          <p:cNvSpPr txBox="1">
            <a:spLocks noChangeArrowheads="1"/>
          </p:cNvSpPr>
          <p:nvPr/>
        </p:nvSpPr>
        <p:spPr bwMode="auto">
          <a:xfrm>
            <a:off x="250825" y="1801813"/>
            <a:ext cx="8642350" cy="340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400">
                <a:latin typeface="Verdana" pitchFamily="34" charset="0"/>
                <a:ea typeface="Verdana" pitchFamily="34" charset="0"/>
                <a:cs typeface="Verdana" pitchFamily="34" charset="0"/>
              </a:rPr>
              <a:t>Для нахождения</a:t>
            </a:r>
          </a:p>
          <a:p>
            <a:pPr algn="ctr"/>
            <a:r>
              <a:rPr lang="ru-RU" sz="3400" b="1">
                <a:latin typeface="Verdana" pitchFamily="34" charset="0"/>
                <a:ea typeface="Verdana" pitchFamily="34" charset="0"/>
                <a:cs typeface="Verdana" pitchFamily="34" charset="0"/>
              </a:rPr>
              <a:t>разности целых чисел</a:t>
            </a:r>
          </a:p>
          <a:p>
            <a:pPr algn="ctr"/>
            <a:r>
              <a:rPr lang="ru-RU" sz="3400">
                <a:latin typeface="Verdana" pitchFamily="34" charset="0"/>
                <a:ea typeface="Verdana" pitchFamily="34" charset="0"/>
                <a:cs typeface="Verdana" pitchFamily="34" charset="0"/>
              </a:rPr>
              <a:t>нужно </a:t>
            </a:r>
            <a:r>
              <a:rPr lang="ru-RU" sz="3400" b="1">
                <a:latin typeface="Verdana" pitchFamily="34" charset="0"/>
                <a:ea typeface="Verdana" pitchFamily="34" charset="0"/>
                <a:cs typeface="Verdana" pitchFamily="34" charset="0"/>
              </a:rPr>
              <a:t>к уменьшаемому</a:t>
            </a:r>
          </a:p>
          <a:p>
            <a:pPr algn="ctr"/>
            <a:r>
              <a:rPr lang="ru-RU" sz="3400" b="1">
                <a:latin typeface="Verdana" pitchFamily="34" charset="0"/>
                <a:ea typeface="Verdana" pitchFamily="34" charset="0"/>
                <a:cs typeface="Verdana" pitchFamily="34" charset="0"/>
              </a:rPr>
              <a:t>прибавить число,</a:t>
            </a:r>
          </a:p>
          <a:p>
            <a:pPr algn="ctr"/>
            <a:r>
              <a:rPr lang="ru-RU" sz="3400" b="1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противоположное вычитаемому</a:t>
            </a:r>
            <a:r>
              <a:rPr lang="ru-RU" sz="34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8436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Для обоснования этого правила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достаточно убедиться,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что целое число </a:t>
            </a:r>
            <a:r>
              <a:rPr lang="ru-RU" sz="28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8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в сумме с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вычитаемым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даст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уменьшаемое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573463"/>
            <a:ext cx="8642350" cy="2600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Выполним указанное сложение,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воспользовавшись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сочетательным законом,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потом тем фактом,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сумма противоположных чисел равна нулю: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+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+ ((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)) +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9460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9540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разность –13 – 12.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825" y="2303463"/>
            <a:ext cx="8642350" cy="47783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–13 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ru-RU" sz="2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</a:t>
            </a:r>
            <a:r>
              <a:rPr lang="ru-RU" sz="2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–13 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(</a:t>
            </a:r>
            <a:r>
              <a:rPr lang="ru-RU" sz="2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–12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= </a:t>
            </a: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–25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951163"/>
            <a:ext cx="8642350" cy="9556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разность 13 – (–12).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0825" y="3987800"/>
            <a:ext cx="8642350" cy="4762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ru-RU" sz="2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(–12) 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2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</a:t>
            </a:r>
            <a:r>
              <a:rPr lang="ru-RU" sz="2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(+12) 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2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Алгебраическая сумма</a:t>
            </a:r>
          </a:p>
        </p:txBody>
      </p:sp>
      <p:sp>
        <p:nvSpPr>
          <p:cNvPr id="20484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4021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 целых чисел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свести к сложению,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то выражение, 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котором содержатся лишь действия сложения и вычитания, принято называть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алгебраической суммой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Алгебраическая сумма</a:t>
            </a:r>
          </a:p>
        </p:txBody>
      </p:sp>
      <p:sp>
        <p:nvSpPr>
          <p:cNvPr id="2150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3694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Алгебраическими суммами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являются выражения: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х – 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y – z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a + b – c + d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17 + (–3) – 21 – 2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m – (n + k) + p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Алгебраическая сумма</a:t>
            </a:r>
          </a:p>
        </p:txBody>
      </p:sp>
      <p:sp>
        <p:nvSpPr>
          <p:cNvPr id="22532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8161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Название «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алгебраическая сумма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объясняется тем,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что любое такое выражение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может быть записано в виде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суммы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3157538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en-US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 + (</a:t>
            </a:r>
            <a:r>
              <a:rPr lang="en-US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–z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825" y="3833813"/>
            <a:ext cx="8642350" cy="107791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(</a:t>
            </a:r>
            <a:r>
              <a:rPr lang="en-US" sz="3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–3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– </a:t>
            </a:r>
            <a:r>
              <a:rPr lang="en-US" sz="32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  <a:endParaRPr lang="ru-RU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en-US" sz="3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(</a:t>
            </a:r>
            <a:r>
              <a:rPr lang="en-US" sz="3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–3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+ (</a:t>
            </a:r>
            <a:r>
              <a:rPr lang="en-US" sz="32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–21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+ (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–2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0825" y="4959350"/>
            <a:ext cx="8642350" cy="584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</a:t>
            </a:r>
            <a:r>
              <a:rPr lang="en-US" sz="3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32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</a:t>
            </a:r>
            <a:r>
              <a:rPr lang="en-US" sz="3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</a:t>
            </a:r>
            <a:r>
              <a:rPr lang="en-US" sz="3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(</a:t>
            </a:r>
            <a:r>
              <a:rPr lang="en-US" sz="32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–c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+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589588"/>
            <a:ext cx="8642350" cy="1076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– (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+ k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+ 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endParaRPr lang="ru-RU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–n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+ (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–k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+ 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endParaRPr lang="ru-RU" sz="32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</TotalTime>
  <Words>503</Words>
  <Application>Microsoft Office PowerPoint</Application>
  <PresentationFormat>Экран (4:3)</PresentationFormat>
  <Paragraphs>145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175</cp:revision>
  <dcterms:created xsi:type="dcterms:W3CDTF">2012-12-15T11:02:59Z</dcterms:created>
  <dcterms:modified xsi:type="dcterms:W3CDTF">2013-12-21T17:14:27Z</dcterms:modified>
</cp:coreProperties>
</file>