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4" r:id="rId12"/>
    <p:sldId id="285" r:id="rId13"/>
    <p:sldId id="286" r:id="rId14"/>
    <p:sldId id="287" r:id="rId15"/>
    <p:sldId id="266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4D10"/>
    <a:srgbClr val="0000FF"/>
    <a:srgbClr val="008000"/>
    <a:srgbClr val="151515"/>
    <a:srgbClr val="800000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24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74" y="-90"/>
      </p:cViewPr>
      <p:guideLst>
        <p:guide orient="horz" pos="2069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A6DC8F0-F640-4C31-9C09-608482CF9CD1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1BBDD97-0B97-4E15-8A8F-A7ACF9A09A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253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C8ADDA6-2DE3-44F7-9FA9-24F5D8C1B658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457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859AAFC-49BB-45BF-8122-2ADB05BA9C1B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662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9F9678D-8109-4409-8DBA-B9D5DC3AB278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867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0DDF168-8BD4-4D86-8604-682443169285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072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8177058-AA57-41C4-B934-9721D5213EB2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277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B127C28-6B83-4E4D-BB1F-3F3F2464FE3D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481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24012C9-5949-4B3D-8084-D0725839F07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9528E-4D90-465D-A4D5-6E9329880561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8A693-20D8-4C5D-962A-02E8254D6F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25065-41C6-493F-8951-C1D1FCB1DBEE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F20026-7095-46BD-8E28-2FCF8C45CB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7DB73-D6C4-4F3F-BAD3-CA8C048CA006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F6A93-FDD5-4BDD-AF6B-053BB5625A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402B7-8AFB-40B9-81A7-4542D5DF8614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C792F-02CF-4809-A8E9-53529D3225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D6742-A090-4C67-A4AA-C8804404192D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7EE11-0302-45AA-A955-3AB2368F27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33D14-D04D-45C9-9F4C-3D5962C79BBA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3B8F9-03B5-4465-849E-F86130201A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C21C7-9E93-46EF-AF57-25B34ECB8D67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D8B52-C9DE-4FA0-9424-3CC77653C7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268296-6897-430B-BA9F-15CAFD63B426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BA643-3B95-476E-8D56-0A9563B838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29C9C-6B2C-4E19-904D-5001A1F2B0ED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5AB47-724D-4A3D-AE14-846F2DC975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47AAB-860C-41FF-964C-670F4A564E76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369EF-4B1A-41A5-8DC0-01EF71B816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73880-F865-4D9C-B165-72EE7D31083D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15F87-9932-4D07-9D5E-B29D6BB20A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823FBB7-FD12-4E11-B6FE-68FF1E284937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A383DB8-88B4-4525-8483-D8FE90966E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1016000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 Преобразование обыкновенных дробей в десятичные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-26988"/>
            <a:ext cx="3132138" cy="900113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54038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II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ДЕСЯТИЧНЫЕ ДРОБИ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TextBox 9"/>
          <p:cNvSpPr txBox="1">
            <a:spLocks noChangeArrowheads="1"/>
          </p:cNvSpPr>
          <p:nvPr/>
        </p:nvSpPr>
        <p:spPr bwMode="auto">
          <a:xfrm>
            <a:off x="3132138" y="-49213"/>
            <a:ext cx="6011862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Условие, при котором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возможно преобразование обыкновенной дроби в десятичную</a:t>
            </a:r>
          </a:p>
        </p:txBody>
      </p:sp>
      <p:sp>
        <p:nvSpPr>
          <p:cNvPr id="25603" name="TextBox 8"/>
          <p:cNvSpPr txBox="1">
            <a:spLocks noChangeArrowheads="1"/>
          </p:cNvSpPr>
          <p:nvPr/>
        </p:nvSpPr>
        <p:spPr bwMode="auto">
          <a:xfrm>
            <a:off x="0" y="42863"/>
            <a:ext cx="31321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</a:rPr>
              <a:t>Преобразование обыкновенных дробей</a:t>
            </a:r>
          </a:p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</a:rPr>
              <a:t>в десятичные</a:t>
            </a:r>
          </a:p>
        </p:txBody>
      </p:sp>
      <p:sp>
        <p:nvSpPr>
          <p:cNvPr id="25604" name="TextBox 7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Пример</a:t>
            </a:r>
            <a:endParaRPr lang="ru-RU" sz="28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0825" y="1844675"/>
            <a:ext cx="8642350" cy="4814888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Рассмотрим дробь</a:t>
            </a:r>
          </a:p>
          <a:p>
            <a:pPr algn="ctr"/>
            <a:endParaRPr lang="ru-RU" sz="2500" b="1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           .</a:t>
            </a:r>
          </a:p>
          <a:p>
            <a:pPr algn="ctr"/>
            <a:endParaRPr lang="ru-RU" sz="2500" b="1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Разложим на простые множители её знаменатель:</a:t>
            </a:r>
          </a:p>
          <a:p>
            <a:pPr algn="ctr"/>
            <a:endParaRPr lang="ru-RU" sz="1000" b="1">
              <a:solidFill>
                <a:srgbClr val="0000FF"/>
              </a:solidFill>
              <a:latin typeface="Verdana" pitchFamily="34" charset="0"/>
            </a:endParaRPr>
          </a:p>
          <a:p>
            <a:pPr algn="ctr"/>
            <a:r>
              <a:rPr lang="ru-RU" sz="3000" b="1">
                <a:solidFill>
                  <a:srgbClr val="0000FF"/>
                </a:solidFill>
                <a:latin typeface="Verdana" pitchFamily="34" charset="0"/>
              </a:rPr>
              <a:t>15</a:t>
            </a:r>
            <a:r>
              <a:rPr lang="ru-RU" sz="3000" b="1">
                <a:latin typeface="Verdana" pitchFamily="34" charset="0"/>
              </a:rPr>
              <a:t> = </a:t>
            </a:r>
            <a:r>
              <a:rPr lang="ru-RU" sz="3000" b="1">
                <a:solidFill>
                  <a:srgbClr val="E46C0A"/>
                </a:solidFill>
                <a:latin typeface="Verdana" pitchFamily="34" charset="0"/>
              </a:rPr>
              <a:t>3</a:t>
            </a:r>
            <a:r>
              <a:rPr lang="ru-RU" sz="3000" b="1">
                <a:latin typeface="Verdana" pitchFamily="34" charset="0"/>
              </a:rPr>
              <a:t> ·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</a:rPr>
              <a:t>5</a:t>
            </a:r>
            <a:r>
              <a:rPr lang="ru-RU" sz="2500" b="1">
                <a:latin typeface="Verdana" pitchFamily="34" charset="0"/>
              </a:rPr>
              <a:t>.</a:t>
            </a:r>
          </a:p>
          <a:p>
            <a:pPr algn="ctr"/>
            <a:endParaRPr lang="ru-RU" sz="1000" b="1">
              <a:latin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</a:rPr>
              <a:t>На какие бы целые числа мы ни умножали число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</a:rPr>
              <a:t>15</a:t>
            </a:r>
            <a:r>
              <a:rPr lang="ru-RU" sz="2200">
                <a:latin typeface="Verdana" pitchFamily="34" charset="0"/>
              </a:rPr>
              <a:t>, полученное произведение </a:t>
            </a:r>
            <a:r>
              <a:rPr lang="ru-RU" sz="2200" b="1">
                <a:latin typeface="Verdana" pitchFamily="34" charset="0"/>
              </a:rPr>
              <a:t>никогда нельзя будет </a:t>
            </a:r>
            <a:r>
              <a:rPr lang="ru-RU" sz="2200">
                <a:latin typeface="Verdana" pitchFamily="34" charset="0"/>
              </a:rPr>
              <a:t>разложить на одни только простые множители </a:t>
            </a:r>
            <a:r>
              <a:rPr lang="ru-RU" sz="2200" b="1">
                <a:latin typeface="Verdana" pitchFamily="34" charset="0"/>
              </a:rPr>
              <a:t>2 и 5</a:t>
            </a:r>
            <a:r>
              <a:rPr lang="ru-RU" sz="2200">
                <a:latin typeface="Verdana" pitchFamily="34" charset="0"/>
              </a:rPr>
              <a:t> – среди простых множителей</a:t>
            </a:r>
          </a:p>
          <a:p>
            <a:pPr algn="ctr"/>
            <a:r>
              <a:rPr lang="ru-RU" sz="2200" b="1">
                <a:latin typeface="Verdana" pitchFamily="34" charset="0"/>
              </a:rPr>
              <a:t>всегда будет присутствовать число </a:t>
            </a:r>
            <a:r>
              <a:rPr lang="ru-RU" sz="2200" b="1">
                <a:solidFill>
                  <a:srgbClr val="E46C0A"/>
                </a:solidFill>
                <a:latin typeface="Verdana" pitchFamily="34" charset="0"/>
              </a:rPr>
              <a:t>3</a:t>
            </a:r>
            <a:r>
              <a:rPr lang="ru-RU" sz="2200">
                <a:latin typeface="Verdana" pitchFamily="34" charset="0"/>
              </a:rPr>
              <a:t>.</a:t>
            </a:r>
            <a:endParaRPr lang="ru-RU" sz="2200" baseline="30000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25606" name="TextBox 11"/>
          <p:cNvSpPr txBox="1">
            <a:spLocks noChangeArrowheads="1"/>
          </p:cNvSpPr>
          <p:nvPr/>
        </p:nvSpPr>
        <p:spPr bwMode="auto">
          <a:xfrm>
            <a:off x="4178300" y="2222500"/>
            <a:ext cx="825500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</a:rPr>
              <a:t>4</a:t>
            </a:r>
            <a:endParaRPr lang="en-US" sz="35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25607" name="TextBox 12"/>
          <p:cNvSpPr txBox="1">
            <a:spLocks noChangeArrowheads="1"/>
          </p:cNvSpPr>
          <p:nvPr/>
        </p:nvSpPr>
        <p:spPr bwMode="auto">
          <a:xfrm>
            <a:off x="4178300" y="2798763"/>
            <a:ext cx="8255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500" b="1">
                <a:solidFill>
                  <a:srgbClr val="0000FF"/>
                </a:solidFill>
                <a:latin typeface="Verdana" pitchFamily="34" charset="0"/>
              </a:rPr>
              <a:t>15</a:t>
            </a:r>
            <a:endParaRPr lang="en-US" sz="3500" b="1">
              <a:solidFill>
                <a:srgbClr val="0000FF"/>
              </a:solidFill>
              <a:latin typeface="Verdana" pitchFamily="34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4178300" y="2832100"/>
            <a:ext cx="8255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0" name="TextBox 9"/>
          <p:cNvSpPr txBox="1">
            <a:spLocks noChangeArrowheads="1"/>
          </p:cNvSpPr>
          <p:nvPr/>
        </p:nvSpPr>
        <p:spPr bwMode="auto">
          <a:xfrm>
            <a:off x="3132138" y="-49213"/>
            <a:ext cx="6011862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Условие, при котором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возможно преобразование обыкновенной дроби в десятичную</a:t>
            </a:r>
          </a:p>
        </p:txBody>
      </p:sp>
      <p:sp>
        <p:nvSpPr>
          <p:cNvPr id="27651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6318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ВЫВОД</a:t>
            </a:r>
            <a:endParaRPr lang="ru-RU" sz="3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7652" name="TextBox 8"/>
          <p:cNvSpPr txBox="1">
            <a:spLocks noChangeArrowheads="1"/>
          </p:cNvSpPr>
          <p:nvPr/>
        </p:nvSpPr>
        <p:spPr bwMode="auto">
          <a:xfrm>
            <a:off x="0" y="42863"/>
            <a:ext cx="31321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Преобразование обыкновенных дробей</a:t>
            </a:r>
          </a:p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десятичные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0825" y="1989138"/>
            <a:ext cx="8642350" cy="2246312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Если знаменатель</a:t>
            </a:r>
          </a:p>
          <a:p>
            <a:pPr algn="ctr"/>
            <a:r>
              <a:rPr lang="ru-RU" sz="2800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обыкновенной </a:t>
            </a:r>
            <a:r>
              <a:rPr lang="ru-RU" sz="28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несократимой</a:t>
            </a:r>
            <a:r>
              <a:rPr lang="ru-RU" sz="2800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дроби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имеет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другие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 простые делители,</a:t>
            </a: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кроме 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800" b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, то эту дробь</a:t>
            </a: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нельзя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 представить в виде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десятичной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8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7654" name="TextBox 7"/>
          <p:cNvSpPr txBox="1">
            <a:spLocks noChangeArrowheads="1"/>
          </p:cNvSpPr>
          <p:nvPr/>
        </p:nvSpPr>
        <p:spPr bwMode="auto">
          <a:xfrm>
            <a:off x="250825" y="4292600"/>
            <a:ext cx="8642350" cy="24018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ВАЖНО!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Речь в выводе идет только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о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несократимых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 дробях.</a:t>
            </a:r>
          </a:p>
          <a:p>
            <a:pPr algn="ctr"/>
            <a:endParaRPr lang="ru-RU" sz="28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10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28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7655" name="Рисунок 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17875" y="5661025"/>
            <a:ext cx="2549525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8" name="TextBox 9"/>
          <p:cNvSpPr txBox="1">
            <a:spLocks noChangeArrowheads="1"/>
          </p:cNvSpPr>
          <p:nvPr/>
        </p:nvSpPr>
        <p:spPr bwMode="auto">
          <a:xfrm>
            <a:off x="3132138" y="104775"/>
            <a:ext cx="60118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Способы преобразования обыкновенных дробей в десятичные</a:t>
            </a:r>
          </a:p>
        </p:txBody>
      </p:sp>
      <p:sp>
        <p:nvSpPr>
          <p:cNvPr id="29699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6318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Первый способ</a:t>
            </a:r>
            <a:endParaRPr lang="ru-RU" sz="3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9700" name="TextBox 8"/>
          <p:cNvSpPr txBox="1">
            <a:spLocks noChangeArrowheads="1"/>
          </p:cNvSpPr>
          <p:nvPr/>
        </p:nvSpPr>
        <p:spPr bwMode="auto">
          <a:xfrm>
            <a:off x="0" y="42863"/>
            <a:ext cx="31321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Преобразование обыкновенных дробей</a:t>
            </a:r>
          </a:p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десятичные</a:t>
            </a:r>
          </a:p>
        </p:txBody>
      </p:sp>
      <p:sp>
        <p:nvSpPr>
          <p:cNvPr id="29701" name="TextBox 14"/>
          <p:cNvSpPr txBox="1">
            <a:spLocks noChangeArrowheads="1"/>
          </p:cNvSpPr>
          <p:nvPr/>
        </p:nvSpPr>
        <p:spPr bwMode="auto">
          <a:xfrm>
            <a:off x="250825" y="1989138"/>
            <a:ext cx="8642350" cy="26781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Сводится к умножению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числителя и знаменателя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обыкновенной несократимой дроби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на некоторые степени чисел 2 или 5 так,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что бы в знаменателе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получилась степень числа 10.</a:t>
            </a:r>
            <a:endParaRPr lang="ru-RU" sz="28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825" y="4791075"/>
            <a:ext cx="8640763" cy="101441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6" name="TextBox 9"/>
          <p:cNvSpPr txBox="1">
            <a:spLocks noChangeArrowheads="1"/>
          </p:cNvSpPr>
          <p:nvPr/>
        </p:nvSpPr>
        <p:spPr bwMode="auto">
          <a:xfrm>
            <a:off x="3132138" y="104775"/>
            <a:ext cx="60118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Способы преобразования обыкновенных дробей в десятичные</a:t>
            </a:r>
          </a:p>
        </p:txBody>
      </p:sp>
      <p:sp>
        <p:nvSpPr>
          <p:cNvPr id="31747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6318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Второй способ</a:t>
            </a:r>
            <a:endParaRPr lang="ru-RU" sz="3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1748" name="TextBox 8"/>
          <p:cNvSpPr txBox="1">
            <a:spLocks noChangeArrowheads="1"/>
          </p:cNvSpPr>
          <p:nvPr/>
        </p:nvSpPr>
        <p:spPr bwMode="auto">
          <a:xfrm>
            <a:off x="0" y="42863"/>
            <a:ext cx="31321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Преобразование обыкновенных дробей</a:t>
            </a:r>
          </a:p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десятичные</a:t>
            </a:r>
          </a:p>
        </p:txBody>
      </p:sp>
      <p:sp>
        <p:nvSpPr>
          <p:cNvPr id="31749" name="TextBox 14"/>
          <p:cNvSpPr txBox="1">
            <a:spLocks noChangeArrowheads="1"/>
          </p:cNvSpPr>
          <p:nvPr/>
        </p:nvSpPr>
        <p:spPr bwMode="auto">
          <a:xfrm>
            <a:off x="250825" y="1989138"/>
            <a:ext cx="5545138" cy="1384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Способ деления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числителя на знаменатель «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уголком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».</a:t>
            </a:r>
            <a:endParaRPr lang="ru-RU" sz="28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825" y="3533775"/>
            <a:ext cx="5545138" cy="133508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8363" y="1989138"/>
            <a:ext cx="2944812" cy="46799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4" name="TextBox 9"/>
          <p:cNvSpPr txBox="1">
            <a:spLocks noChangeArrowheads="1"/>
          </p:cNvSpPr>
          <p:nvPr/>
        </p:nvSpPr>
        <p:spPr bwMode="auto">
          <a:xfrm>
            <a:off x="3132138" y="104775"/>
            <a:ext cx="60118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Способы преобразования обыкновенных дробей в десятичные</a:t>
            </a:r>
          </a:p>
        </p:txBody>
      </p:sp>
      <p:sp>
        <p:nvSpPr>
          <p:cNvPr id="33795" name="TextBox 8"/>
          <p:cNvSpPr txBox="1">
            <a:spLocks noChangeArrowheads="1"/>
          </p:cNvSpPr>
          <p:nvPr/>
        </p:nvSpPr>
        <p:spPr bwMode="auto">
          <a:xfrm>
            <a:off x="0" y="42863"/>
            <a:ext cx="31321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</a:rPr>
              <a:t>Преобразование обыкновенных дробей</a:t>
            </a:r>
          </a:p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</a:rPr>
              <a:t>в десятичные</a:t>
            </a:r>
          </a:p>
        </p:txBody>
      </p:sp>
      <p:sp>
        <p:nvSpPr>
          <p:cNvPr id="33796" name="TextBox 14"/>
          <p:cNvSpPr txBox="1">
            <a:spLocks noChangeArrowheads="1"/>
          </p:cNvSpPr>
          <p:nvPr/>
        </p:nvSpPr>
        <p:spPr bwMode="auto">
          <a:xfrm>
            <a:off x="250825" y="1268413"/>
            <a:ext cx="8642350" cy="2654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</a:rPr>
              <a:t>В случае, когда обыкновенную дробь</a:t>
            </a:r>
          </a:p>
          <a:p>
            <a:pPr algn="ctr"/>
            <a:r>
              <a:rPr lang="ru-RU" sz="2800" b="1">
                <a:latin typeface="Verdana" pitchFamily="34" charset="0"/>
              </a:rPr>
              <a:t>нельзя</a:t>
            </a:r>
            <a:r>
              <a:rPr lang="ru-RU" sz="2800">
                <a:latin typeface="Verdana" pitchFamily="34" charset="0"/>
              </a:rPr>
              <a:t> </a:t>
            </a:r>
            <a:r>
              <a:rPr lang="ru-RU" sz="2800" b="1">
                <a:latin typeface="Verdana" pitchFamily="34" charset="0"/>
              </a:rPr>
              <a:t>преобразовать в</a:t>
            </a:r>
          </a:p>
          <a:p>
            <a:pPr algn="ctr"/>
            <a:r>
              <a:rPr lang="ru-RU" sz="2800" b="1">
                <a:latin typeface="Verdana" pitchFamily="34" charset="0"/>
              </a:rPr>
              <a:t>конечную десятичную</a:t>
            </a:r>
            <a:r>
              <a:rPr lang="ru-RU" sz="2800">
                <a:latin typeface="Verdana" pitchFamily="34" charset="0"/>
              </a:rPr>
              <a:t>,</a:t>
            </a:r>
          </a:p>
          <a:p>
            <a:pPr algn="ctr"/>
            <a:r>
              <a:rPr lang="ru-RU" sz="2800">
                <a:latin typeface="Verdana" pitchFamily="34" charset="0"/>
              </a:rPr>
              <a:t>частным от деления</a:t>
            </a:r>
          </a:p>
          <a:p>
            <a:pPr algn="ctr"/>
            <a:r>
              <a:rPr lang="ru-RU" sz="2800">
                <a:latin typeface="Verdana" pitchFamily="34" charset="0"/>
              </a:rPr>
              <a:t>её числителя на знаменатель</a:t>
            </a:r>
          </a:p>
          <a:p>
            <a:pPr algn="ctr"/>
            <a:r>
              <a:rPr lang="ru-RU" sz="2800">
                <a:latin typeface="Verdana" pitchFamily="34" charset="0"/>
              </a:rPr>
              <a:t>будет </a:t>
            </a:r>
            <a:r>
              <a:rPr lang="ru-RU" sz="2800" b="1">
                <a:latin typeface="Verdana" pitchFamily="34" charset="0"/>
              </a:rPr>
              <a:t>бесконечная десятичная дробь</a:t>
            </a:r>
            <a:r>
              <a:rPr lang="ru-RU" sz="2800">
                <a:latin typeface="Verdana" pitchFamily="34" charset="0"/>
              </a:rPr>
              <a:t>.</a:t>
            </a:r>
            <a:endParaRPr lang="ru-RU" sz="28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33797" name="TextBox 10"/>
          <p:cNvSpPr txBox="1">
            <a:spLocks noChangeArrowheads="1"/>
          </p:cNvSpPr>
          <p:nvPr/>
        </p:nvSpPr>
        <p:spPr bwMode="auto">
          <a:xfrm>
            <a:off x="684213" y="4508500"/>
            <a:ext cx="503237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5000" b="1">
                <a:solidFill>
                  <a:srgbClr val="C00000"/>
                </a:solidFill>
                <a:latin typeface="Verdana" pitchFamily="34" charset="0"/>
              </a:rPr>
              <a:t>7</a:t>
            </a:r>
            <a:endParaRPr lang="en-US" sz="50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33798" name="TextBox 11"/>
          <p:cNvSpPr txBox="1">
            <a:spLocks noChangeArrowheads="1"/>
          </p:cNvSpPr>
          <p:nvPr/>
        </p:nvSpPr>
        <p:spPr bwMode="auto">
          <a:xfrm>
            <a:off x="684213" y="5229225"/>
            <a:ext cx="503237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5000" b="1">
                <a:solidFill>
                  <a:srgbClr val="C00000"/>
                </a:solidFill>
                <a:latin typeface="Verdana" pitchFamily="34" charset="0"/>
              </a:rPr>
              <a:t>9</a:t>
            </a:r>
            <a:endParaRPr lang="en-US" sz="5000" b="1">
              <a:solidFill>
                <a:srgbClr val="C00000"/>
              </a:solidFill>
              <a:latin typeface="Verdana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684213" y="5300663"/>
            <a:ext cx="503237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00" name="TextBox 15"/>
          <p:cNvSpPr txBox="1">
            <a:spLocks noChangeArrowheads="1"/>
          </p:cNvSpPr>
          <p:nvPr/>
        </p:nvSpPr>
        <p:spPr bwMode="auto">
          <a:xfrm>
            <a:off x="1187450" y="4868863"/>
            <a:ext cx="74168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5000" b="1">
                <a:latin typeface="Verdana" pitchFamily="34" charset="0"/>
              </a:rPr>
              <a:t>=</a:t>
            </a:r>
            <a:r>
              <a:rPr lang="ru-RU" sz="5000" b="1">
                <a:solidFill>
                  <a:srgbClr val="C00000"/>
                </a:solidFill>
                <a:latin typeface="Verdana" pitchFamily="34" charset="0"/>
              </a:rPr>
              <a:t> 0</a:t>
            </a:r>
            <a:r>
              <a:rPr lang="ru-RU" sz="5000" b="1">
                <a:latin typeface="Verdana" pitchFamily="34" charset="0"/>
              </a:rPr>
              <a:t>,</a:t>
            </a:r>
            <a:r>
              <a:rPr lang="ru-RU" sz="5000" b="1">
                <a:solidFill>
                  <a:srgbClr val="C00000"/>
                </a:solidFill>
                <a:latin typeface="Verdana" pitchFamily="34" charset="0"/>
              </a:rPr>
              <a:t>77777777777…</a:t>
            </a:r>
            <a:endParaRPr lang="en-US" sz="5000" b="1">
              <a:solidFill>
                <a:srgbClr val="C00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35842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27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Выполните следующие задания:</a:t>
            </a:r>
            <a:endParaRPr lang="en-US" sz="2200" b="1"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Свойства делимости</a:t>
            </a:r>
          </a:p>
        </p:txBody>
      </p:sp>
      <p:pic>
        <p:nvPicPr>
          <p:cNvPr id="35844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5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35846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12620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Переведите десятичные дроби в обыкновенные несократимые дроби:</a:t>
            </a:r>
          </a:p>
          <a:p>
            <a:endParaRPr lang="ru-RU" sz="1000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0,23</a:t>
            </a:r>
            <a:r>
              <a:rPr lang="en-US" sz="2200">
                <a:latin typeface="Verdana" pitchFamily="34" charset="0"/>
              </a:rPr>
              <a:t>;</a:t>
            </a:r>
            <a:r>
              <a:rPr lang="ru-RU" sz="2200">
                <a:latin typeface="Verdana" pitchFamily="34" charset="0"/>
              </a:rPr>
              <a:t> </a:t>
            </a:r>
            <a:r>
              <a:rPr lang="ru-RU" sz="2200" b="1">
                <a:latin typeface="Verdana" pitchFamily="34" charset="0"/>
              </a:rPr>
              <a:t>0,56</a:t>
            </a:r>
            <a:r>
              <a:rPr lang="en-US" sz="2200">
                <a:latin typeface="Verdana" pitchFamily="34" charset="0"/>
              </a:rPr>
              <a:t>;</a:t>
            </a:r>
            <a:r>
              <a:rPr lang="ru-RU" sz="2200">
                <a:latin typeface="Verdana" pitchFamily="34" charset="0"/>
              </a:rPr>
              <a:t> </a:t>
            </a:r>
            <a:r>
              <a:rPr lang="ru-RU" sz="2200" b="1">
                <a:latin typeface="Verdana" pitchFamily="34" charset="0"/>
              </a:rPr>
              <a:t>0,155</a:t>
            </a:r>
            <a:r>
              <a:rPr lang="en-US" sz="2200">
                <a:latin typeface="Verdana" pitchFamily="34" charset="0"/>
              </a:rPr>
              <a:t>;</a:t>
            </a:r>
            <a:r>
              <a:rPr lang="ru-RU" sz="2200">
                <a:latin typeface="Verdana" pitchFamily="34" charset="0"/>
              </a:rPr>
              <a:t> </a:t>
            </a:r>
            <a:r>
              <a:rPr lang="ru-RU" sz="2200" b="1">
                <a:latin typeface="Verdana" pitchFamily="34" charset="0"/>
              </a:rPr>
              <a:t>0,505</a:t>
            </a:r>
            <a:r>
              <a:rPr lang="en-US" sz="2200">
                <a:latin typeface="Verdana" pitchFamily="34" charset="0"/>
              </a:rPr>
              <a:t>;</a:t>
            </a:r>
            <a:r>
              <a:rPr lang="ru-RU" sz="2200">
                <a:latin typeface="Verdana" pitchFamily="34" charset="0"/>
              </a:rPr>
              <a:t> </a:t>
            </a:r>
            <a:r>
              <a:rPr lang="ru-RU" sz="2200" b="1">
                <a:latin typeface="Verdana" pitchFamily="34" charset="0"/>
              </a:rPr>
              <a:t>0,90002</a:t>
            </a:r>
            <a:r>
              <a:rPr lang="en-US" sz="2200">
                <a:latin typeface="Verdana" pitchFamily="34" charset="0"/>
              </a:rPr>
              <a:t>;</a:t>
            </a:r>
            <a:r>
              <a:rPr lang="ru-RU" sz="2200">
                <a:latin typeface="Verdana" pitchFamily="34" charset="0"/>
              </a:rPr>
              <a:t> </a:t>
            </a:r>
            <a:r>
              <a:rPr lang="ru-RU" sz="2200" b="1">
                <a:latin typeface="Verdana" pitchFamily="34" charset="0"/>
              </a:rPr>
              <a:t>0,252525</a:t>
            </a:r>
            <a:r>
              <a:rPr lang="ru-RU" sz="2200">
                <a:latin typeface="Verdana" pitchFamily="34" charset="0"/>
              </a:rPr>
              <a:t>.</a:t>
            </a:r>
          </a:p>
        </p:txBody>
      </p:sp>
      <p:sp>
        <p:nvSpPr>
          <p:cNvPr id="35847" name="TextBox 14"/>
          <p:cNvSpPr txBox="1">
            <a:spLocks noChangeArrowheads="1"/>
          </p:cNvSpPr>
          <p:nvPr/>
        </p:nvSpPr>
        <p:spPr bwMode="auto">
          <a:xfrm>
            <a:off x="252413" y="3141663"/>
            <a:ext cx="8640762" cy="1446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Переведите обыкновенные дроби в десятичные первым способом:</a:t>
            </a:r>
          </a:p>
          <a:p>
            <a:endParaRPr lang="ru-RU" sz="2200">
              <a:latin typeface="Verdana" pitchFamily="34" charset="0"/>
            </a:endParaRPr>
          </a:p>
          <a:p>
            <a:endParaRPr lang="ru-RU" sz="2200">
              <a:latin typeface="Verdana" pitchFamily="34" charset="0"/>
            </a:endParaRPr>
          </a:p>
        </p:txBody>
      </p:sp>
      <p:sp>
        <p:nvSpPr>
          <p:cNvPr id="35848" name="TextBox 15"/>
          <p:cNvSpPr txBox="1">
            <a:spLocks noChangeArrowheads="1"/>
          </p:cNvSpPr>
          <p:nvPr/>
        </p:nvSpPr>
        <p:spPr bwMode="auto">
          <a:xfrm>
            <a:off x="0" y="42863"/>
            <a:ext cx="31321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</a:rPr>
              <a:t>Преобразование обыкновенных дробей</a:t>
            </a:r>
          </a:p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</a:rPr>
              <a:t>в десятичные</a:t>
            </a:r>
          </a:p>
        </p:txBody>
      </p:sp>
      <p:sp>
        <p:nvSpPr>
          <p:cNvPr id="35849" name="TextBox 16"/>
          <p:cNvSpPr txBox="1">
            <a:spLocks noChangeArrowheads="1"/>
          </p:cNvSpPr>
          <p:nvPr/>
        </p:nvSpPr>
        <p:spPr bwMode="auto">
          <a:xfrm>
            <a:off x="3241675" y="3671888"/>
            <a:ext cx="682625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7</a:t>
            </a:r>
            <a:endParaRPr lang="en-US" sz="2500" b="1">
              <a:latin typeface="Verdana" pitchFamily="34" charset="0"/>
            </a:endParaRPr>
          </a:p>
        </p:txBody>
      </p:sp>
      <p:sp>
        <p:nvSpPr>
          <p:cNvPr id="35850" name="TextBox 22"/>
          <p:cNvSpPr txBox="1">
            <a:spLocks noChangeArrowheads="1"/>
          </p:cNvSpPr>
          <p:nvPr/>
        </p:nvSpPr>
        <p:spPr bwMode="auto">
          <a:xfrm>
            <a:off x="3203575" y="4094163"/>
            <a:ext cx="720725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80</a:t>
            </a:r>
            <a:endParaRPr lang="en-US" sz="2500" b="1">
              <a:latin typeface="Verdana" pitchFamily="34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3203575" y="4127500"/>
            <a:ext cx="72072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52" name="TextBox 24"/>
          <p:cNvSpPr txBox="1">
            <a:spLocks noChangeArrowheads="1"/>
          </p:cNvSpPr>
          <p:nvPr/>
        </p:nvSpPr>
        <p:spPr bwMode="auto">
          <a:xfrm>
            <a:off x="4249738" y="3681413"/>
            <a:ext cx="682625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23</a:t>
            </a:r>
            <a:endParaRPr lang="en-US" sz="2500" b="1">
              <a:latin typeface="Verdana" pitchFamily="34" charset="0"/>
            </a:endParaRPr>
          </a:p>
        </p:txBody>
      </p:sp>
      <p:sp>
        <p:nvSpPr>
          <p:cNvPr id="35853" name="TextBox 25"/>
          <p:cNvSpPr txBox="1">
            <a:spLocks noChangeArrowheads="1"/>
          </p:cNvSpPr>
          <p:nvPr/>
        </p:nvSpPr>
        <p:spPr bwMode="auto">
          <a:xfrm>
            <a:off x="4211638" y="4103688"/>
            <a:ext cx="720725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40</a:t>
            </a:r>
            <a:endParaRPr lang="en-US" sz="2500" b="1">
              <a:latin typeface="Verdana" pitchFamily="34" charset="0"/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4211638" y="4137025"/>
            <a:ext cx="72072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55" name="TextBox 27"/>
          <p:cNvSpPr txBox="1">
            <a:spLocks noChangeArrowheads="1"/>
          </p:cNvSpPr>
          <p:nvPr/>
        </p:nvSpPr>
        <p:spPr bwMode="auto">
          <a:xfrm>
            <a:off x="5257800" y="3681413"/>
            <a:ext cx="969963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127</a:t>
            </a:r>
            <a:endParaRPr lang="en-US" sz="2500" b="1">
              <a:latin typeface="Verdana" pitchFamily="34" charset="0"/>
            </a:endParaRPr>
          </a:p>
        </p:txBody>
      </p:sp>
      <p:sp>
        <p:nvSpPr>
          <p:cNvPr id="35856" name="TextBox 28"/>
          <p:cNvSpPr txBox="1">
            <a:spLocks noChangeArrowheads="1"/>
          </p:cNvSpPr>
          <p:nvPr/>
        </p:nvSpPr>
        <p:spPr bwMode="auto">
          <a:xfrm>
            <a:off x="5219700" y="4103688"/>
            <a:ext cx="1008063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200</a:t>
            </a:r>
            <a:endParaRPr lang="en-US" sz="2500" b="1">
              <a:latin typeface="Verdana" pitchFamily="34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5219700" y="4137025"/>
            <a:ext cx="100806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58" name="TextBox 14"/>
          <p:cNvSpPr txBox="1">
            <a:spLocks noChangeArrowheads="1"/>
          </p:cNvSpPr>
          <p:nvPr/>
        </p:nvSpPr>
        <p:spPr bwMode="auto">
          <a:xfrm>
            <a:off x="250825" y="4718050"/>
            <a:ext cx="8640763" cy="1447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Переведите обыкновенные дроби в десятичные вторым способом:</a:t>
            </a:r>
          </a:p>
          <a:p>
            <a:endParaRPr lang="ru-RU" sz="2200">
              <a:latin typeface="Verdana" pitchFamily="34" charset="0"/>
            </a:endParaRPr>
          </a:p>
          <a:p>
            <a:endParaRPr lang="ru-RU" sz="2200">
              <a:latin typeface="Verdana" pitchFamily="34" charset="0"/>
            </a:endParaRPr>
          </a:p>
        </p:txBody>
      </p:sp>
      <p:sp>
        <p:nvSpPr>
          <p:cNvPr id="35859" name="TextBox 31"/>
          <p:cNvSpPr txBox="1">
            <a:spLocks noChangeArrowheads="1"/>
          </p:cNvSpPr>
          <p:nvPr/>
        </p:nvSpPr>
        <p:spPr bwMode="auto">
          <a:xfrm>
            <a:off x="2089150" y="5249863"/>
            <a:ext cx="6826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3</a:t>
            </a:r>
            <a:endParaRPr lang="en-US" sz="2500" b="1">
              <a:latin typeface="Verdana" pitchFamily="34" charset="0"/>
            </a:endParaRPr>
          </a:p>
        </p:txBody>
      </p:sp>
      <p:sp>
        <p:nvSpPr>
          <p:cNvPr id="35860" name="TextBox 32"/>
          <p:cNvSpPr txBox="1">
            <a:spLocks noChangeArrowheads="1"/>
          </p:cNvSpPr>
          <p:nvPr/>
        </p:nvSpPr>
        <p:spPr bwMode="auto">
          <a:xfrm>
            <a:off x="2051050" y="5661025"/>
            <a:ext cx="720725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40</a:t>
            </a:r>
            <a:endParaRPr lang="en-US" sz="2500" b="1">
              <a:latin typeface="Verdana" pitchFamily="34" charset="0"/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>
            <a:off x="2051050" y="5705475"/>
            <a:ext cx="72072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62" name="TextBox 34"/>
          <p:cNvSpPr txBox="1">
            <a:spLocks noChangeArrowheads="1"/>
          </p:cNvSpPr>
          <p:nvPr/>
        </p:nvSpPr>
        <p:spPr bwMode="auto">
          <a:xfrm>
            <a:off x="3097213" y="5259388"/>
            <a:ext cx="682625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29</a:t>
            </a:r>
            <a:endParaRPr lang="en-US" sz="2500" b="1">
              <a:latin typeface="Verdana" pitchFamily="34" charset="0"/>
            </a:endParaRPr>
          </a:p>
        </p:txBody>
      </p:sp>
      <p:sp>
        <p:nvSpPr>
          <p:cNvPr id="35863" name="TextBox 35"/>
          <p:cNvSpPr txBox="1">
            <a:spLocks noChangeArrowheads="1"/>
          </p:cNvSpPr>
          <p:nvPr/>
        </p:nvSpPr>
        <p:spPr bwMode="auto">
          <a:xfrm>
            <a:off x="2987675" y="5681663"/>
            <a:ext cx="86360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160</a:t>
            </a:r>
            <a:endParaRPr lang="en-US" sz="2500" b="1">
              <a:latin typeface="Verdana" pitchFamily="34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3059113" y="5715000"/>
            <a:ext cx="72072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65" name="TextBox 37"/>
          <p:cNvSpPr txBox="1">
            <a:spLocks noChangeArrowheads="1"/>
          </p:cNvSpPr>
          <p:nvPr/>
        </p:nvSpPr>
        <p:spPr bwMode="auto">
          <a:xfrm>
            <a:off x="4105275" y="5259388"/>
            <a:ext cx="969963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29</a:t>
            </a:r>
            <a:endParaRPr lang="en-US" sz="2500" b="1">
              <a:latin typeface="Verdana" pitchFamily="34" charset="0"/>
            </a:endParaRPr>
          </a:p>
        </p:txBody>
      </p:sp>
      <p:sp>
        <p:nvSpPr>
          <p:cNvPr id="35866" name="TextBox 39"/>
          <p:cNvSpPr txBox="1">
            <a:spLocks noChangeArrowheads="1"/>
          </p:cNvSpPr>
          <p:nvPr/>
        </p:nvSpPr>
        <p:spPr bwMode="auto">
          <a:xfrm>
            <a:off x="4067175" y="5681663"/>
            <a:ext cx="1008063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200</a:t>
            </a:r>
            <a:endParaRPr lang="en-US" sz="2500" b="1">
              <a:latin typeface="Verdana" pitchFamily="34" charset="0"/>
            </a:endParaRP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4067175" y="5715000"/>
            <a:ext cx="100806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68" name="TextBox 41"/>
          <p:cNvSpPr txBox="1">
            <a:spLocks noChangeArrowheads="1"/>
          </p:cNvSpPr>
          <p:nvPr/>
        </p:nvSpPr>
        <p:spPr bwMode="auto">
          <a:xfrm>
            <a:off x="5329238" y="5265738"/>
            <a:ext cx="682625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7</a:t>
            </a:r>
            <a:endParaRPr lang="en-US" sz="2500" b="1">
              <a:latin typeface="Verdana" pitchFamily="34" charset="0"/>
            </a:endParaRPr>
          </a:p>
        </p:txBody>
      </p:sp>
      <p:sp>
        <p:nvSpPr>
          <p:cNvPr id="35869" name="TextBox 42"/>
          <p:cNvSpPr txBox="1">
            <a:spLocks noChangeArrowheads="1"/>
          </p:cNvSpPr>
          <p:nvPr/>
        </p:nvSpPr>
        <p:spPr bwMode="auto">
          <a:xfrm>
            <a:off x="5292725" y="5688013"/>
            <a:ext cx="719138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18</a:t>
            </a:r>
            <a:endParaRPr lang="en-US" sz="2500" b="1">
              <a:latin typeface="Verdana" pitchFamily="34" charset="0"/>
            </a:endParaRP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5292725" y="5721350"/>
            <a:ext cx="71913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71" name="TextBox 44"/>
          <p:cNvSpPr txBox="1">
            <a:spLocks noChangeArrowheads="1"/>
          </p:cNvSpPr>
          <p:nvPr/>
        </p:nvSpPr>
        <p:spPr bwMode="auto">
          <a:xfrm>
            <a:off x="6121400" y="5265738"/>
            <a:ext cx="9715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5</a:t>
            </a:r>
            <a:endParaRPr lang="en-US" sz="2500" b="1">
              <a:latin typeface="Verdana" pitchFamily="34" charset="0"/>
            </a:endParaRPr>
          </a:p>
        </p:txBody>
      </p:sp>
      <p:sp>
        <p:nvSpPr>
          <p:cNvPr id="35872" name="TextBox 45"/>
          <p:cNvSpPr txBox="1">
            <a:spLocks noChangeArrowheads="1"/>
          </p:cNvSpPr>
          <p:nvPr/>
        </p:nvSpPr>
        <p:spPr bwMode="auto">
          <a:xfrm>
            <a:off x="6084888" y="5688013"/>
            <a:ext cx="1008062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12</a:t>
            </a:r>
            <a:endParaRPr lang="en-US" sz="2500" b="1">
              <a:latin typeface="Verdana" pitchFamily="34" charset="0"/>
            </a:endParaRP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>
            <a:off x="6353175" y="5721350"/>
            <a:ext cx="52228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TextBox 9"/>
          <p:cNvSpPr txBox="1">
            <a:spLocks noChangeArrowheads="1"/>
          </p:cNvSpPr>
          <p:nvPr/>
        </p:nvSpPr>
        <p:spPr bwMode="auto">
          <a:xfrm>
            <a:off x="3132138" y="-49213"/>
            <a:ext cx="6011862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Условие, при котором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возможно преобразование обыкновенной дроби в десятичную</a:t>
            </a:r>
          </a:p>
        </p:txBody>
      </p:sp>
      <p:sp>
        <p:nvSpPr>
          <p:cNvPr id="15363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29876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По определению</a:t>
            </a:r>
          </a:p>
          <a:p>
            <a:pPr algn="ctr"/>
            <a:r>
              <a:rPr lang="ru-RU" sz="3000" b="1">
                <a:latin typeface="Verdana" pitchFamily="34" charset="0"/>
              </a:rPr>
              <a:t>в виде десятичной дроби</a:t>
            </a:r>
          </a:p>
          <a:p>
            <a:pPr algn="ctr"/>
            <a:r>
              <a:rPr lang="ru-RU" sz="3000">
                <a:latin typeface="Verdana" pitchFamily="34" charset="0"/>
              </a:rPr>
              <a:t>можно записать</a:t>
            </a:r>
          </a:p>
          <a:p>
            <a:pPr algn="ctr"/>
            <a:r>
              <a:rPr lang="ru-RU" sz="3000" b="1">
                <a:latin typeface="Verdana" pitchFamily="34" charset="0"/>
              </a:rPr>
              <a:t>любую обыкновенную дробь</a:t>
            </a:r>
            <a:r>
              <a:rPr lang="ru-RU" sz="3000">
                <a:latin typeface="Verdana" pitchFamily="34" charset="0"/>
              </a:rPr>
              <a:t>, </a:t>
            </a:r>
            <a:r>
              <a:rPr lang="ru-RU" sz="3000" b="1">
                <a:latin typeface="Verdana" pitchFamily="34" charset="0"/>
              </a:rPr>
              <a:t>знаменатель которой равен</a:t>
            </a:r>
          </a:p>
          <a:p>
            <a:pPr algn="ctr"/>
            <a:endParaRPr lang="ru-RU" sz="1000" b="1">
              <a:solidFill>
                <a:srgbClr val="C00000"/>
              </a:solidFill>
              <a:latin typeface="Verdana" pitchFamily="34" charset="0"/>
            </a:endParaRP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</a:rPr>
              <a:t>10</a:t>
            </a:r>
            <a:r>
              <a:rPr lang="ru-RU" sz="3000">
                <a:latin typeface="Verdana" pitchFamily="34" charset="0"/>
              </a:rPr>
              <a:t>,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</a:rPr>
              <a:t>100</a:t>
            </a:r>
            <a:r>
              <a:rPr lang="ru-RU" sz="3000">
                <a:latin typeface="Verdana" pitchFamily="34" charset="0"/>
              </a:rPr>
              <a:t>,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</a:rPr>
              <a:t>1000 </a:t>
            </a:r>
            <a:r>
              <a:rPr lang="ru-RU" sz="3000">
                <a:latin typeface="Verdana" pitchFamily="34" charset="0"/>
              </a:rPr>
              <a:t>и вообще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</a:rPr>
              <a:t>10</a:t>
            </a:r>
            <a:r>
              <a:rPr lang="ru-RU" sz="3000" b="1" baseline="30000">
                <a:solidFill>
                  <a:srgbClr val="C00000"/>
                </a:solidFill>
                <a:latin typeface="Verdana" pitchFamily="34" charset="0"/>
              </a:rPr>
              <a:t>n</a:t>
            </a:r>
            <a:r>
              <a:rPr lang="ru-RU" sz="3000">
                <a:latin typeface="Verdana" pitchFamily="34" charset="0"/>
              </a:rPr>
              <a:t>.</a:t>
            </a:r>
          </a:p>
        </p:txBody>
      </p:sp>
      <p:sp>
        <p:nvSpPr>
          <p:cNvPr id="15364" name="TextBox 8"/>
          <p:cNvSpPr txBox="1">
            <a:spLocks noChangeArrowheads="1"/>
          </p:cNvSpPr>
          <p:nvPr/>
        </p:nvSpPr>
        <p:spPr bwMode="auto">
          <a:xfrm>
            <a:off x="0" y="42863"/>
            <a:ext cx="31321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</a:rPr>
              <a:t>Преобразование обыкновенных дробей</a:t>
            </a:r>
          </a:p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</a:rPr>
              <a:t>в десятичные</a:t>
            </a:r>
          </a:p>
        </p:txBody>
      </p:sp>
      <p:sp>
        <p:nvSpPr>
          <p:cNvPr id="15365" name="TextBox 10"/>
          <p:cNvSpPr txBox="1">
            <a:spLocks noChangeArrowheads="1"/>
          </p:cNvSpPr>
          <p:nvPr/>
        </p:nvSpPr>
        <p:spPr bwMode="auto">
          <a:xfrm>
            <a:off x="250825" y="4340225"/>
            <a:ext cx="8642350" cy="24018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</a:rPr>
              <a:t>Любую</a:t>
            </a:r>
            <a:r>
              <a:rPr lang="ru-RU" sz="3000">
                <a:latin typeface="Verdana" pitchFamily="34" charset="0"/>
              </a:rPr>
              <a:t> десятичную дробь</a:t>
            </a:r>
          </a:p>
          <a:p>
            <a:pPr algn="ctr"/>
            <a:r>
              <a:rPr lang="ru-RU" sz="3000">
                <a:latin typeface="Verdana" pitchFamily="34" charset="0"/>
              </a:rPr>
              <a:t>можно </a:t>
            </a:r>
            <a:r>
              <a:rPr lang="ru-RU" sz="3000" b="1">
                <a:latin typeface="Verdana" pitchFamily="34" charset="0"/>
              </a:rPr>
              <a:t>представить</a:t>
            </a:r>
          </a:p>
          <a:p>
            <a:pPr algn="ctr"/>
            <a:r>
              <a:rPr lang="ru-RU" sz="3000">
                <a:latin typeface="Verdana" pitchFamily="34" charset="0"/>
              </a:rPr>
              <a:t>в </a:t>
            </a:r>
            <a:r>
              <a:rPr lang="ru-RU" sz="3000" b="1">
                <a:latin typeface="Verdana" pitchFamily="34" charset="0"/>
              </a:rPr>
              <a:t>виде обыкновенной</a:t>
            </a:r>
            <a:r>
              <a:rPr lang="ru-RU" sz="3000">
                <a:latin typeface="Verdana" pitchFamily="34" charset="0"/>
              </a:rPr>
              <a:t>,</a:t>
            </a:r>
          </a:p>
          <a:p>
            <a:pPr algn="ctr"/>
            <a:r>
              <a:rPr lang="ru-RU" sz="3000" b="1">
                <a:latin typeface="Verdana" pitchFamily="34" charset="0"/>
              </a:rPr>
              <a:t>знаменатель</a:t>
            </a:r>
            <a:r>
              <a:rPr lang="ru-RU" sz="3000">
                <a:latin typeface="Verdana" pitchFamily="34" charset="0"/>
              </a:rPr>
              <a:t> которой</a:t>
            </a:r>
          </a:p>
          <a:p>
            <a:pPr algn="ctr"/>
            <a:r>
              <a:rPr lang="ru-RU" sz="3000" b="1">
                <a:latin typeface="Verdana" pitchFamily="34" charset="0"/>
              </a:rPr>
              <a:t>равен степени числа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</a:rPr>
              <a:t>10</a:t>
            </a:r>
            <a:r>
              <a:rPr lang="ru-RU" sz="3000">
                <a:latin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extBox 9"/>
          <p:cNvSpPr txBox="1">
            <a:spLocks noChangeArrowheads="1"/>
          </p:cNvSpPr>
          <p:nvPr/>
        </p:nvSpPr>
        <p:spPr bwMode="auto">
          <a:xfrm>
            <a:off x="3132138" y="-49213"/>
            <a:ext cx="6011862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Условие, при котором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возможно преобразование обыкновенной дроби в десятичную</a:t>
            </a:r>
          </a:p>
        </p:txBody>
      </p:sp>
      <p:sp>
        <p:nvSpPr>
          <p:cNvPr id="16387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Примеры</a:t>
            </a:r>
          </a:p>
        </p:txBody>
      </p:sp>
      <p:sp>
        <p:nvSpPr>
          <p:cNvPr id="16388" name="TextBox 8"/>
          <p:cNvSpPr txBox="1">
            <a:spLocks noChangeArrowheads="1"/>
          </p:cNvSpPr>
          <p:nvPr/>
        </p:nvSpPr>
        <p:spPr bwMode="auto">
          <a:xfrm>
            <a:off x="0" y="42863"/>
            <a:ext cx="31321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Преобразование обыкновенных дробей</a:t>
            </a:r>
          </a:p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десятичные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2338" y="1989138"/>
            <a:ext cx="4756150" cy="18002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9700" y="4005263"/>
            <a:ext cx="6330950" cy="18002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extBox 9"/>
          <p:cNvSpPr txBox="1">
            <a:spLocks noChangeArrowheads="1"/>
          </p:cNvSpPr>
          <p:nvPr/>
        </p:nvSpPr>
        <p:spPr bwMode="auto">
          <a:xfrm>
            <a:off x="3132138" y="-49213"/>
            <a:ext cx="6011862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Условие, при котором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возможно преобразование обыкновенной дроби в десятичную</a:t>
            </a:r>
          </a:p>
        </p:txBody>
      </p:sp>
      <p:sp>
        <p:nvSpPr>
          <p:cNvPr id="17411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1493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Зададимся вопросом: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Всякую ли обыкновенную дробь</a:t>
            </a:r>
          </a:p>
          <a:p>
            <a:pPr algn="ctr"/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можно представить в виде десятичной?</a:t>
            </a:r>
          </a:p>
        </p:txBody>
      </p:sp>
      <p:sp>
        <p:nvSpPr>
          <p:cNvPr id="17412" name="TextBox 8"/>
          <p:cNvSpPr txBox="1">
            <a:spLocks noChangeArrowheads="1"/>
          </p:cNvSpPr>
          <p:nvPr/>
        </p:nvSpPr>
        <p:spPr bwMode="auto">
          <a:xfrm>
            <a:off x="0" y="42863"/>
            <a:ext cx="31321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Преобразование обыкновенных дробей</a:t>
            </a:r>
          </a:p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десятичные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50825" y="28305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Для того чтобы это сделать,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нужно привести дробь к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знаменателю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равному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степени числа 10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8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4149725"/>
            <a:ext cx="8642350" cy="14763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Число 10 представляется в виде произведения двух простых чисел – 2 и 5.</a:t>
            </a:r>
          </a:p>
          <a:p>
            <a:pPr algn="ctr"/>
            <a:endParaRPr lang="ru-RU" sz="10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 = 2 ·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Box 9"/>
          <p:cNvSpPr txBox="1">
            <a:spLocks noChangeArrowheads="1"/>
          </p:cNvSpPr>
          <p:nvPr/>
        </p:nvSpPr>
        <p:spPr bwMode="auto">
          <a:xfrm>
            <a:off x="3132138" y="-49213"/>
            <a:ext cx="6011862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Условие, при котором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возможно преобразование обыкновенной дроби в десятичную</a:t>
            </a:r>
          </a:p>
        </p:txBody>
      </p:sp>
      <p:sp>
        <p:nvSpPr>
          <p:cNvPr id="18435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1493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Зададимся вопросом: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Всякую ли обыкновенную дробь</a:t>
            </a:r>
          </a:p>
          <a:p>
            <a:pPr algn="ctr"/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можно представить в виде десятичной?</a:t>
            </a:r>
          </a:p>
        </p:txBody>
      </p:sp>
      <p:sp>
        <p:nvSpPr>
          <p:cNvPr id="18436" name="TextBox 8"/>
          <p:cNvSpPr txBox="1">
            <a:spLocks noChangeArrowheads="1"/>
          </p:cNvSpPr>
          <p:nvPr/>
        </p:nvSpPr>
        <p:spPr bwMode="auto">
          <a:xfrm>
            <a:off x="0" y="42863"/>
            <a:ext cx="31321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Преобразование обыкновенных дробей</a:t>
            </a:r>
          </a:p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десятичные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0825" y="2852738"/>
            <a:ext cx="8642350" cy="3786187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Любая степень числа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представляется в виде произведения степени числа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на такую же степень числа </a:t>
            </a:r>
            <a:r>
              <a:rPr lang="ru-RU" sz="2500" b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ru-RU" sz="2500" b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algn="ctr"/>
            <a:r>
              <a:rPr lang="ru-RU" sz="1000" b="1">
                <a:latin typeface="Verdana" pitchFamily="34" charset="0"/>
                <a:ea typeface="Verdana" pitchFamily="34" charset="0"/>
                <a:cs typeface="Verdana" pitchFamily="34" charset="0"/>
              </a:rPr>
              <a:t>--------------------------------------------------------------------------------------------------------------------------------------------</a:t>
            </a:r>
          </a:p>
          <a:p>
            <a:pPr algn="ctr"/>
            <a:r>
              <a:rPr lang="ru-RU" sz="2500" b="1">
                <a:solidFill>
                  <a:srgbClr val="984807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(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ru-RU" sz="2500" b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) ·(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ru-RU" sz="2500" b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) =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 b="1" baseline="30000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ru-RU" sz="2500" b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 b="1" baseline="30000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algn="ctr"/>
            <a:r>
              <a:rPr lang="ru-RU" sz="1000" b="1">
                <a:latin typeface="Verdana" pitchFamily="34" charset="0"/>
                <a:ea typeface="Verdana" pitchFamily="34" charset="0"/>
                <a:cs typeface="Verdana" pitchFamily="34" charset="0"/>
              </a:rPr>
              <a:t>--------------------------------------------------------------------------------------------------------------------------------------------</a:t>
            </a:r>
          </a:p>
          <a:p>
            <a:pPr algn="ctr"/>
            <a:r>
              <a:rPr lang="ru-RU" sz="2500" b="1">
                <a:solidFill>
                  <a:srgbClr val="984807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1000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(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ru-RU" sz="2500" b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) ·(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ru-RU" sz="2500" b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) ·(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ru-RU" sz="2500" b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) =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 b="1" baseline="30000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ru-RU" sz="2500" b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 b="1" baseline="30000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algn="ctr"/>
            <a:r>
              <a:rPr lang="ru-RU" sz="1000" b="1">
                <a:latin typeface="Verdana" pitchFamily="34" charset="0"/>
                <a:ea typeface="Verdana" pitchFamily="34" charset="0"/>
                <a:cs typeface="Verdana" pitchFamily="34" charset="0"/>
              </a:rPr>
              <a:t>--------------------------------------------------------------------------------------------------------------------------------------------</a:t>
            </a:r>
          </a:p>
          <a:p>
            <a:pPr algn="ctr"/>
            <a:r>
              <a:rPr lang="ru-RU" sz="2500" b="1">
                <a:solidFill>
                  <a:srgbClr val="984807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10000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= (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ru-RU" sz="2500" b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) ·(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ru-RU" sz="2500" b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) ·(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ru-RU" sz="2500" b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) ·(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ru-RU" sz="2500" b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) =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 b="1" baseline="30000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ru-RU" sz="2500" b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 b="1" baseline="30000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9"/>
          <p:cNvSpPr txBox="1">
            <a:spLocks noChangeArrowheads="1"/>
          </p:cNvSpPr>
          <p:nvPr/>
        </p:nvSpPr>
        <p:spPr bwMode="auto">
          <a:xfrm>
            <a:off x="3132138" y="-49213"/>
            <a:ext cx="6011862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Условие, при котором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возможно преобразование обыкновенной дроби в десятичную</a:t>
            </a:r>
          </a:p>
        </p:txBody>
      </p:sp>
      <p:sp>
        <p:nvSpPr>
          <p:cNvPr id="19459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Пример</a:t>
            </a:r>
            <a:endParaRPr lang="ru-RU" sz="28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19460" name="TextBox 8"/>
          <p:cNvSpPr txBox="1">
            <a:spLocks noChangeArrowheads="1"/>
          </p:cNvSpPr>
          <p:nvPr/>
        </p:nvSpPr>
        <p:spPr bwMode="auto">
          <a:xfrm>
            <a:off x="0" y="42863"/>
            <a:ext cx="31321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</a:rPr>
              <a:t>Преобразование обыкновенных дробей</a:t>
            </a:r>
          </a:p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</a:rPr>
              <a:t>в десятичные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0825" y="1844675"/>
            <a:ext cx="8642350" cy="390207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Рассмотрим дробь</a:t>
            </a:r>
          </a:p>
          <a:p>
            <a:pPr algn="ctr"/>
            <a:endParaRPr lang="ru-RU" sz="2500" b="1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           .</a:t>
            </a:r>
          </a:p>
          <a:p>
            <a:pPr algn="ctr"/>
            <a:endParaRPr lang="ru-RU" sz="2500" b="1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Сначала, умножив</a:t>
            </a:r>
          </a:p>
          <a:p>
            <a:pPr algn="ctr"/>
            <a:r>
              <a:rPr lang="ru-RU" sz="2500" b="1">
                <a:latin typeface="Verdana" pitchFamily="34" charset="0"/>
              </a:rPr>
              <a:t>числитель и знаменатель</a:t>
            </a:r>
          </a:p>
          <a:p>
            <a:pPr algn="ctr"/>
            <a:r>
              <a:rPr lang="ru-RU" sz="2500" b="1">
                <a:latin typeface="Verdana" pitchFamily="34" charset="0"/>
              </a:rPr>
              <a:t>на нужное натуральное число,</a:t>
            </a:r>
          </a:p>
          <a:p>
            <a:pPr algn="ctr"/>
            <a:r>
              <a:rPr lang="ru-RU" sz="2500" b="1">
                <a:latin typeface="Verdana" pitchFamily="34" charset="0"/>
              </a:rPr>
              <a:t>представим её в виде обыкновенной дроби, знаменатель которой</a:t>
            </a:r>
          </a:p>
          <a:p>
            <a:pPr algn="ctr"/>
            <a:r>
              <a:rPr lang="ru-RU" sz="2500" b="1">
                <a:latin typeface="Verdana" pitchFamily="34" charset="0"/>
              </a:rPr>
              <a:t>является степенью числа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</a:rPr>
              <a:t>10</a:t>
            </a:r>
            <a:r>
              <a:rPr lang="ru-RU" sz="2500" b="1">
                <a:latin typeface="Verdana" pitchFamily="34" charset="0"/>
              </a:rPr>
              <a:t>.</a:t>
            </a:r>
            <a:endParaRPr lang="ru-RU" sz="2500" b="1" baseline="30000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9462" name="TextBox 7"/>
          <p:cNvSpPr txBox="1">
            <a:spLocks noChangeArrowheads="1"/>
          </p:cNvSpPr>
          <p:nvPr/>
        </p:nvSpPr>
        <p:spPr bwMode="auto">
          <a:xfrm>
            <a:off x="4178300" y="2222500"/>
            <a:ext cx="825500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</a:rPr>
              <a:t>3</a:t>
            </a:r>
            <a:endParaRPr lang="en-US" sz="35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19463" name="TextBox 11"/>
          <p:cNvSpPr txBox="1">
            <a:spLocks noChangeArrowheads="1"/>
          </p:cNvSpPr>
          <p:nvPr/>
        </p:nvSpPr>
        <p:spPr bwMode="auto">
          <a:xfrm>
            <a:off x="4178300" y="2798763"/>
            <a:ext cx="8255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500" b="1">
                <a:solidFill>
                  <a:srgbClr val="0000FF"/>
                </a:solidFill>
                <a:latin typeface="Verdana" pitchFamily="34" charset="0"/>
              </a:rPr>
              <a:t>16</a:t>
            </a:r>
            <a:endParaRPr lang="en-US" sz="3500" b="1">
              <a:solidFill>
                <a:srgbClr val="0000FF"/>
              </a:solidFill>
              <a:latin typeface="Verdana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4178300" y="2832100"/>
            <a:ext cx="8255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9"/>
          <p:cNvSpPr txBox="1">
            <a:spLocks noChangeArrowheads="1"/>
          </p:cNvSpPr>
          <p:nvPr/>
        </p:nvSpPr>
        <p:spPr bwMode="auto">
          <a:xfrm>
            <a:off x="3132138" y="-49213"/>
            <a:ext cx="6011862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Условие, при котором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возможно преобразование обыкновенной дроби в десятичную</a:t>
            </a:r>
          </a:p>
        </p:txBody>
      </p:sp>
      <p:sp>
        <p:nvSpPr>
          <p:cNvPr id="20483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  <a:endParaRPr lang="ru-RU" sz="28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0484" name="TextBox 8"/>
          <p:cNvSpPr txBox="1">
            <a:spLocks noChangeArrowheads="1"/>
          </p:cNvSpPr>
          <p:nvPr/>
        </p:nvSpPr>
        <p:spPr bwMode="auto">
          <a:xfrm>
            <a:off x="0" y="42863"/>
            <a:ext cx="31321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Преобразование обыкновенных дробей</a:t>
            </a:r>
          </a:p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десятичные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0825" y="1844675"/>
            <a:ext cx="8642350" cy="3246438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Число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16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можно разложить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на простые множители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следующим образом: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16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Если мы умножим его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на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четыре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пятёрки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то получим </a:t>
            </a:r>
            <a:r>
              <a:rPr lang="ru-RU" sz="2500" b="1">
                <a:solidFill>
                  <a:srgbClr val="984807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10000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500" b="1" baseline="30000">
              <a:solidFill>
                <a:srgbClr val="0F4D1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Box 9"/>
          <p:cNvSpPr txBox="1">
            <a:spLocks noChangeArrowheads="1"/>
          </p:cNvSpPr>
          <p:nvPr/>
        </p:nvSpPr>
        <p:spPr bwMode="auto">
          <a:xfrm>
            <a:off x="3132138" y="-49213"/>
            <a:ext cx="6011862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Условие, при котором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возможно преобразование обыкновенной дроби в десятичную</a:t>
            </a:r>
          </a:p>
        </p:txBody>
      </p:sp>
      <p:sp>
        <p:nvSpPr>
          <p:cNvPr id="21507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Вывод</a:t>
            </a:r>
            <a:endParaRPr lang="ru-RU" sz="28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1508" name="TextBox 8"/>
          <p:cNvSpPr txBox="1">
            <a:spLocks noChangeArrowheads="1"/>
          </p:cNvSpPr>
          <p:nvPr/>
        </p:nvSpPr>
        <p:spPr bwMode="auto">
          <a:xfrm>
            <a:off x="0" y="42863"/>
            <a:ext cx="31321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Преобразование обыкновенных дробей</a:t>
            </a:r>
          </a:p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десятичные</a:t>
            </a:r>
          </a:p>
        </p:txBody>
      </p:sp>
      <p:sp>
        <p:nvSpPr>
          <p:cNvPr id="21509" name="TextBox 10"/>
          <p:cNvSpPr txBox="1">
            <a:spLocks noChangeArrowheads="1"/>
          </p:cNvSpPr>
          <p:nvPr/>
        </p:nvSpPr>
        <p:spPr bwMode="auto">
          <a:xfrm>
            <a:off x="250825" y="1844675"/>
            <a:ext cx="8642350" cy="2016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Дробь</a:t>
            </a:r>
          </a:p>
          <a:p>
            <a:pPr algn="ctr"/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можно представить в виде десятичной.</a:t>
            </a:r>
          </a:p>
        </p:txBody>
      </p:sp>
      <p:sp>
        <p:nvSpPr>
          <p:cNvPr id="21510" name="TextBox 7"/>
          <p:cNvSpPr txBox="1">
            <a:spLocks noChangeArrowheads="1"/>
          </p:cNvSpPr>
          <p:nvPr/>
        </p:nvSpPr>
        <p:spPr bwMode="auto">
          <a:xfrm>
            <a:off x="4178300" y="2222500"/>
            <a:ext cx="825500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endParaRPr lang="en-US" sz="3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1511" name="TextBox 11"/>
          <p:cNvSpPr txBox="1">
            <a:spLocks noChangeArrowheads="1"/>
          </p:cNvSpPr>
          <p:nvPr/>
        </p:nvSpPr>
        <p:spPr bwMode="auto">
          <a:xfrm>
            <a:off x="4178300" y="2798763"/>
            <a:ext cx="8255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16</a:t>
            </a:r>
            <a:endParaRPr lang="en-US" sz="3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4178300" y="2832100"/>
            <a:ext cx="8255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2413" y="4052888"/>
            <a:ext cx="8640762" cy="96043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TextBox 9"/>
          <p:cNvSpPr txBox="1">
            <a:spLocks noChangeArrowheads="1"/>
          </p:cNvSpPr>
          <p:nvPr/>
        </p:nvSpPr>
        <p:spPr bwMode="auto">
          <a:xfrm>
            <a:off x="3132138" y="-49213"/>
            <a:ext cx="6011862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Условие, при котором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возможно преобразование обыкновенной дроби в десятичную</a:t>
            </a:r>
          </a:p>
        </p:txBody>
      </p:sp>
      <p:sp>
        <p:nvSpPr>
          <p:cNvPr id="23555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6318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ПРАВИЛО</a:t>
            </a:r>
            <a:endParaRPr lang="ru-RU" sz="3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3556" name="TextBox 8"/>
          <p:cNvSpPr txBox="1">
            <a:spLocks noChangeArrowheads="1"/>
          </p:cNvSpPr>
          <p:nvPr/>
        </p:nvSpPr>
        <p:spPr bwMode="auto">
          <a:xfrm>
            <a:off x="0" y="42863"/>
            <a:ext cx="31321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Преобразование обыкновенных дробей</a:t>
            </a:r>
          </a:p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десятичные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0825" y="1989138"/>
            <a:ext cx="8642350" cy="332422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Если 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знаменатель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обыкновенной дроби </a:t>
            </a:r>
            <a:r>
              <a:rPr lang="ru-RU" sz="3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не имеет 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других простых делителей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кроме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то эту дробь 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можно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представить в виде десятичной.</a:t>
            </a:r>
            <a:endParaRPr lang="ru-RU" sz="3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1368</TotalTime>
  <Words>609</Words>
  <Application>Microsoft Office PowerPoint</Application>
  <PresentationFormat>Экран (4:3)</PresentationFormat>
  <Paragraphs>205</Paragraphs>
  <Slides>15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243</cp:revision>
  <dcterms:created xsi:type="dcterms:W3CDTF">2012-12-15T11:02:59Z</dcterms:created>
  <dcterms:modified xsi:type="dcterms:W3CDTF">2013-12-11T05:04:36Z</dcterms:modified>
</cp:coreProperties>
</file>