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6"/>
  </p:notesMasterIdLst>
  <p:sldIdLst>
    <p:sldId id="256" r:id="rId2"/>
    <p:sldId id="283" r:id="rId3"/>
    <p:sldId id="292" r:id="rId4"/>
    <p:sldId id="302" r:id="rId5"/>
    <p:sldId id="298" r:id="rId6"/>
    <p:sldId id="303" r:id="rId7"/>
    <p:sldId id="304" r:id="rId8"/>
    <p:sldId id="299" r:id="rId9"/>
    <p:sldId id="301" r:id="rId10"/>
    <p:sldId id="281" r:id="rId11"/>
    <p:sldId id="305" r:id="rId12"/>
    <p:sldId id="280" r:id="rId13"/>
    <p:sldId id="259" r:id="rId14"/>
    <p:sldId id="30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20D042"/>
    <a:srgbClr val="FFCCCC"/>
    <a:srgbClr val="0A80E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23" autoAdjust="0"/>
    <p:restoredTop sz="94660"/>
  </p:normalViewPr>
  <p:slideViewPr>
    <p:cSldViewPr>
      <p:cViewPr>
        <p:scale>
          <a:sx n="58" d="100"/>
          <a:sy n="58" d="100"/>
        </p:scale>
        <p:origin x="-103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984120-CE26-4A8E-A203-15E44394247B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5CF0D-F544-47FB-934E-DD0C22CC4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872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781585-36AA-4AA4-ACB4-F7AAEB7AEB7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B80EE1-B38C-4B1E-ABAC-87CB7213C9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BA797-FEBB-4791-A00A-93DA5B997A91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6AE4792-D0D3-405B-9543-EB5FC717F9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9BADD-F887-4230-A576-FFFB1863167B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67F89-D70F-4908-AAD4-5367D3BDF9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A6C5D-EDE0-4411-B90B-A34B81EC85CD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B4828-C6A8-4770-AB77-22E711FAB5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7C3EF-F7F6-4D00-AAFF-9D6BFAFA9017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6D034-D9A5-41D1-BF78-D6D1A195C7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58EEC-B7F1-4D56-A7BF-F150C732706C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CF606-3A13-48D8-B120-E02D3601FB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A479F-23DC-4869-ACCE-E3BF3B2CE6E2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C972-4E39-4575-BD34-151237A73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ECCBF4-EA44-4089-972C-4AA0F98AF245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D25C04-9E8F-4A8A-B305-62CDF4339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1B426-15C2-4537-B981-EB3EF11F3758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105BA-15D0-4ABD-B445-F7349E949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58F85-1932-4331-8FDD-9FBED4F44C87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38C44-EE9B-477B-9904-1322674A8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67205-E761-4DB6-BA6A-8D0A7E470472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435FB-A675-4CE3-B401-F8F9ABB66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6ED65-BE7C-4484-AD0A-AF90069AA627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2AF8E-DF60-42BB-8F43-F8F5EF9F1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4015432B-280C-4197-8EF9-EC38D5EA70A0}" type="datetimeFigureOut">
              <a:rPr lang="ru-RU"/>
              <a:pPr>
                <a:defRPr/>
              </a:pPr>
              <a:t>16.11.2013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1AEE6B4-77F9-4B06-89A9-1CE9A6103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6" r:id="rId2"/>
    <p:sldLayoutId id="2147483805" r:id="rId3"/>
    <p:sldLayoutId id="2147483804" r:id="rId4"/>
    <p:sldLayoutId id="2147483808" r:id="rId5"/>
    <p:sldLayoutId id="2147483809" r:id="rId6"/>
    <p:sldLayoutId id="2147483803" r:id="rId7"/>
    <p:sldLayoutId id="2147483802" r:id="rId8"/>
    <p:sldLayoutId id="2147483801" r:id="rId9"/>
    <p:sldLayoutId id="2147483800" r:id="rId10"/>
    <p:sldLayoutId id="21474837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71900" y="3695700"/>
            <a:ext cx="4997450" cy="18224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n w="28575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Сложность человеческого характера</a:t>
            </a:r>
            <a:endParaRPr lang="ru-RU" sz="4000" dirty="0">
              <a:ln w="28575">
                <a:solidFill>
                  <a:schemeClr val="bg1">
                    <a:lumMod val="95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594100" y="361950"/>
            <a:ext cx="5289550" cy="2222500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Сфера культуры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FF0000"/>
                </a:solidFill>
              </a:rPr>
              <a:t>Что такое человек?</a:t>
            </a:r>
            <a:endParaRPr lang="ru-RU" sz="480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428750" y="4786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Подзаголовок 2"/>
          <p:cNvSpPr txBox="1">
            <a:spLocks/>
          </p:cNvSpPr>
          <p:nvPr/>
        </p:nvSpPr>
        <p:spPr bwMode="auto">
          <a:xfrm>
            <a:off x="5214938" y="5572125"/>
            <a:ext cx="34639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1200">
                <a:cs typeface="Arial" charset="0"/>
              </a:rPr>
              <a:t>© ООО «Баласс», 2013.</a:t>
            </a:r>
          </a:p>
          <a:p>
            <a:pPr algn="ctr">
              <a:spcBef>
                <a:spcPct val="20000"/>
              </a:spcBef>
            </a:pPr>
            <a:r>
              <a:rPr lang="ru-RU" sz="1200" b="1">
                <a:cs typeface="Arial" charset="0"/>
              </a:rPr>
              <a:t>Образовательная система «Школа 2100». </a:t>
            </a:r>
          </a:p>
          <a:p>
            <a:pPr algn="ctr">
              <a:spcBef>
                <a:spcPct val="20000"/>
              </a:spcBef>
            </a:pPr>
            <a:r>
              <a:rPr lang="ru-RU" sz="1200" b="1">
                <a:cs typeface="Arial" charset="0"/>
              </a:rPr>
              <a:t>Автор презентации: </a:t>
            </a:r>
          </a:p>
          <a:p>
            <a:pPr algn="ctr">
              <a:spcBef>
                <a:spcPct val="20000"/>
              </a:spcBef>
            </a:pPr>
            <a:r>
              <a:rPr lang="ru-RU" sz="1200" b="1">
                <a:cs typeface="Arial" charset="0"/>
              </a:rPr>
              <a:t>Киреева Ольга Владимировна.</a:t>
            </a:r>
            <a:endParaRPr lang="ru-RU" sz="1200">
              <a:cs typeface="Arial" charset="0"/>
            </a:endParaRPr>
          </a:p>
          <a:p>
            <a:pPr algn="ctr">
              <a:spcBef>
                <a:spcPct val="20000"/>
              </a:spcBef>
            </a:pPr>
            <a:endParaRPr lang="ru-RU" sz="1200" b="1">
              <a:latin typeface="Calibri" pitchFamily="34" charset="0"/>
              <a:cs typeface="Arial" charset="0"/>
            </a:endParaRPr>
          </a:p>
          <a:p>
            <a:pPr algn="ctr">
              <a:spcBef>
                <a:spcPct val="20000"/>
              </a:spcBef>
            </a:pPr>
            <a:endParaRPr lang="ru-RU" sz="1200" b="1">
              <a:latin typeface="Calibri" pitchFamily="34" charset="0"/>
              <a:cs typeface="Arial" charset="0"/>
            </a:endParaRPr>
          </a:p>
          <a:p>
            <a:pPr algn="ctr">
              <a:spcBef>
                <a:spcPct val="20000"/>
              </a:spcBef>
            </a:pPr>
            <a:endParaRPr lang="ru-RU" sz="1200" b="1">
              <a:latin typeface="Calibri" pitchFamily="34" charset="0"/>
              <a:cs typeface="Arial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3416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3" name="Подзаголовок 2"/>
          <p:cNvSpPr txBox="1">
            <a:spLocks/>
          </p:cNvSpPr>
          <p:nvPr/>
        </p:nvSpPr>
        <p:spPr bwMode="auto">
          <a:xfrm>
            <a:off x="0" y="5562600"/>
            <a:ext cx="27051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1200" b="1">
                <a:cs typeface="Arial" charset="0"/>
              </a:rPr>
              <a:t>Обществознание. 6-й класс. 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1200" b="1">
                <a:cs typeface="Arial" charset="0"/>
              </a:rPr>
              <a:t>Презентация к уроку 9 по § 6 учебника Данилова Д.Д.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 l="76430" b="17947"/>
          <a:stretch>
            <a:fillRect/>
          </a:stretch>
        </p:blipFill>
        <p:spPr bwMode="auto">
          <a:xfrm>
            <a:off x="8462963" y="584200"/>
            <a:ext cx="681037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/>
          <a:srcRect r="60786"/>
          <a:stretch>
            <a:fillRect/>
          </a:stretch>
        </p:blipFill>
        <p:spPr bwMode="auto">
          <a:xfrm>
            <a:off x="0" y="450850"/>
            <a:ext cx="884238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482600" y="0"/>
            <a:ext cx="8229600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Оцени свою работу</a:t>
            </a:r>
            <a:endParaRPr lang="ru-RU" sz="3600" dirty="0">
              <a:ln w="28575">
                <a:solidFill>
                  <a:schemeClr val="bg1"/>
                </a:solidFill>
              </a:ln>
            </a:endParaRPr>
          </a:p>
        </p:txBody>
      </p:sp>
      <p:graphicFrame>
        <p:nvGraphicFramePr>
          <p:cNvPr id="15" name="Group 2"/>
          <p:cNvGraphicFramePr>
            <a:graphicFrameLocks noGrp="1"/>
          </p:cNvGraphicFramePr>
          <p:nvPr/>
        </p:nvGraphicFramePr>
        <p:xfrm>
          <a:off x="793750" y="1517650"/>
          <a:ext cx="7749503" cy="42862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668655"/>
                <a:gridCol w="2080848"/>
              </a:tblGrid>
              <a:tr h="62908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1. Какое было задание?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89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2. Смог ли ты его выполнить? 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6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1073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3. Выполнил правильно или с ошибкой (сравни с образцом)?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689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4. Выполнил сам или с помощью?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2040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5.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Какую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отметку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можешь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себе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постав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ить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 (вспомни, чем они отличаются)</a:t>
                      </a:r>
                      <a:r>
                        <a:rPr kumimoji="0" 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?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itchFamily="34" charset="0"/>
                          <a:cs typeface="Arial" pitchFamily="34" charset="0"/>
                        </a:rPr>
                        <a:t>5 / 4 / 3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grpSp>
        <p:nvGrpSpPr>
          <p:cNvPr id="25605" name="Group 76"/>
          <p:cNvGrpSpPr>
            <a:grpSpLocks/>
          </p:cNvGrpSpPr>
          <p:nvPr/>
        </p:nvGrpSpPr>
        <p:grpSpPr bwMode="auto">
          <a:xfrm>
            <a:off x="7150100" y="1517650"/>
            <a:ext cx="785813" cy="571500"/>
            <a:chOff x="4914" y="3070"/>
            <a:chExt cx="1980" cy="1475"/>
          </a:xfrm>
        </p:grpSpPr>
        <p:grpSp>
          <p:nvGrpSpPr>
            <p:cNvPr id="25660" name="Group 77"/>
            <p:cNvGrpSpPr>
              <a:grpSpLocks/>
            </p:cNvGrpSpPr>
            <p:nvPr/>
          </p:nvGrpSpPr>
          <p:grpSpPr bwMode="auto">
            <a:xfrm rot="727744">
              <a:off x="6356" y="3074"/>
              <a:ext cx="541" cy="933"/>
              <a:chOff x="3502" y="4662"/>
              <a:chExt cx="1440" cy="2520"/>
            </a:xfrm>
          </p:grpSpPr>
          <p:sp>
            <p:nvSpPr>
              <p:cNvPr id="25664" name="Line 78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5" name="Line 79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6" name="Oval 80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67" name="Line 8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8" name="Line 82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69" name="Line 83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0" name="Line 84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1" name="Line 85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72" name="Line 86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61" name="Group 87"/>
            <p:cNvGrpSpPr>
              <a:grpSpLocks/>
            </p:cNvGrpSpPr>
            <p:nvPr/>
          </p:nvGrpSpPr>
          <p:grpSpPr bwMode="auto">
            <a:xfrm>
              <a:off x="4914" y="3233"/>
              <a:ext cx="1175" cy="1312"/>
              <a:chOff x="4582" y="5454"/>
              <a:chExt cx="1620" cy="1909"/>
            </a:xfrm>
          </p:grpSpPr>
          <p:sp>
            <p:nvSpPr>
              <p:cNvPr id="25662" name="Oval 88"/>
              <p:cNvSpPr>
                <a:spLocks noChangeArrowheads="1"/>
              </p:cNvSpPr>
              <p:nvPr/>
            </p:nvSpPr>
            <p:spPr bwMode="auto">
              <a:xfrm>
                <a:off x="4582" y="5742"/>
                <a:ext cx="1620" cy="1621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63" name="Text Box 89"/>
              <p:cNvSpPr txBox="1">
                <a:spLocks noChangeArrowheads="1"/>
              </p:cNvSpPr>
              <p:nvPr/>
            </p:nvSpPr>
            <p:spPr bwMode="auto">
              <a:xfrm>
                <a:off x="4582" y="5454"/>
                <a:ext cx="1039" cy="1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3600" b="1">
                    <a:solidFill>
                      <a:srgbClr val="FF0000"/>
                    </a:solidFill>
                    <a:latin typeface="Calibri" pitchFamily="34" charset="0"/>
                    <a:ea typeface="Times New Roman" pitchFamily="18" charset="0"/>
                    <a:cs typeface="Arial" charset="0"/>
                  </a:rPr>
                  <a:t>?</a:t>
                </a:r>
                <a:endParaRPr lang="ru-RU">
                  <a:latin typeface="Calibri" pitchFamily="34" charset="0"/>
                  <a:ea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25606" name="Group 22"/>
          <p:cNvGrpSpPr>
            <a:grpSpLocks/>
          </p:cNvGrpSpPr>
          <p:nvPr/>
        </p:nvGrpSpPr>
        <p:grpSpPr bwMode="auto">
          <a:xfrm>
            <a:off x="7150100" y="2139950"/>
            <a:ext cx="714375" cy="574675"/>
            <a:chOff x="4824" y="4691"/>
            <a:chExt cx="1620" cy="1419"/>
          </a:xfrm>
        </p:grpSpPr>
        <p:sp>
          <p:nvSpPr>
            <p:cNvPr id="25649" name="Oval 23"/>
            <p:cNvSpPr>
              <a:spLocks noChangeArrowheads="1"/>
            </p:cNvSpPr>
            <p:nvPr/>
          </p:nvSpPr>
          <p:spPr bwMode="auto">
            <a:xfrm>
              <a:off x="4824" y="4996"/>
              <a:ext cx="1175" cy="1114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25650" name="Group 24"/>
            <p:cNvGrpSpPr>
              <a:grpSpLocks/>
            </p:cNvGrpSpPr>
            <p:nvPr/>
          </p:nvGrpSpPr>
          <p:grpSpPr bwMode="auto">
            <a:xfrm rot="727744">
              <a:off x="5906" y="4695"/>
              <a:ext cx="541" cy="933"/>
              <a:chOff x="3502" y="4662"/>
              <a:chExt cx="1440" cy="2520"/>
            </a:xfrm>
          </p:grpSpPr>
          <p:sp>
            <p:nvSpPr>
              <p:cNvPr id="25651" name="Line 25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2" name="Line 26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3" name="Oval 27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54" name="Line 28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5" name="Line 29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6" name="Line 30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7" name="Line 3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8" name="Line 32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9" name="Line 33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5607" name="Group 34"/>
          <p:cNvGrpSpPr>
            <a:grpSpLocks/>
          </p:cNvGrpSpPr>
          <p:nvPr/>
        </p:nvGrpSpPr>
        <p:grpSpPr bwMode="auto">
          <a:xfrm>
            <a:off x="7150100" y="3028950"/>
            <a:ext cx="714375" cy="709613"/>
            <a:chOff x="4829" y="6347"/>
            <a:chExt cx="1620" cy="1629"/>
          </a:xfrm>
        </p:grpSpPr>
        <p:grpSp>
          <p:nvGrpSpPr>
            <p:cNvPr id="25630" name="Group 35"/>
            <p:cNvGrpSpPr>
              <a:grpSpLocks/>
            </p:cNvGrpSpPr>
            <p:nvPr/>
          </p:nvGrpSpPr>
          <p:grpSpPr bwMode="auto">
            <a:xfrm>
              <a:off x="4829" y="6671"/>
              <a:ext cx="1177" cy="1305"/>
              <a:chOff x="8542" y="3402"/>
              <a:chExt cx="1620" cy="1800"/>
            </a:xfrm>
          </p:grpSpPr>
          <p:sp>
            <p:nvSpPr>
              <p:cNvPr id="25641" name="Oval 36"/>
              <p:cNvSpPr>
                <a:spLocks noChangeArrowheads="1"/>
              </p:cNvSpPr>
              <p:nvPr/>
            </p:nvSpPr>
            <p:spPr bwMode="auto">
              <a:xfrm>
                <a:off x="8542" y="3402"/>
                <a:ext cx="1620" cy="1621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42" name="Line 37"/>
              <p:cNvSpPr>
                <a:spLocks noChangeShapeType="1"/>
              </p:cNvSpPr>
              <p:nvPr/>
            </p:nvSpPr>
            <p:spPr bwMode="auto">
              <a:xfrm flipV="1">
                <a:off x="8722" y="3402"/>
                <a:ext cx="90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3" name="Line 38"/>
              <p:cNvSpPr>
                <a:spLocks noChangeShapeType="1"/>
              </p:cNvSpPr>
              <p:nvPr/>
            </p:nvSpPr>
            <p:spPr bwMode="auto">
              <a:xfrm flipV="1">
                <a:off x="872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4" name="Line 39"/>
              <p:cNvSpPr>
                <a:spLocks noChangeShapeType="1"/>
              </p:cNvSpPr>
              <p:nvPr/>
            </p:nvSpPr>
            <p:spPr bwMode="auto">
              <a:xfrm flipV="1">
                <a:off x="890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5" name="Line 40"/>
              <p:cNvSpPr>
                <a:spLocks noChangeShapeType="1"/>
              </p:cNvSpPr>
              <p:nvPr/>
            </p:nvSpPr>
            <p:spPr bwMode="auto">
              <a:xfrm flipV="1">
                <a:off x="9082" y="3762"/>
                <a:ext cx="1080" cy="144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6" name="Line 41"/>
              <p:cNvSpPr>
                <a:spLocks noChangeShapeType="1"/>
              </p:cNvSpPr>
              <p:nvPr/>
            </p:nvSpPr>
            <p:spPr bwMode="auto">
              <a:xfrm flipV="1">
                <a:off x="908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7" name="Line 42"/>
              <p:cNvSpPr>
                <a:spLocks noChangeShapeType="1"/>
              </p:cNvSpPr>
              <p:nvPr/>
            </p:nvSpPr>
            <p:spPr bwMode="auto">
              <a:xfrm flipV="1">
                <a:off x="9442" y="4122"/>
                <a:ext cx="720" cy="90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8" name="Line 43"/>
              <p:cNvSpPr>
                <a:spLocks noChangeShapeType="1"/>
              </p:cNvSpPr>
              <p:nvPr/>
            </p:nvSpPr>
            <p:spPr bwMode="auto">
              <a:xfrm flipV="1">
                <a:off x="9622" y="4302"/>
                <a:ext cx="540" cy="72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31" name="Group 44"/>
            <p:cNvGrpSpPr>
              <a:grpSpLocks/>
            </p:cNvGrpSpPr>
            <p:nvPr/>
          </p:nvGrpSpPr>
          <p:grpSpPr bwMode="auto">
            <a:xfrm rot="727744">
              <a:off x="5911" y="6351"/>
              <a:ext cx="541" cy="933"/>
              <a:chOff x="3502" y="4662"/>
              <a:chExt cx="1440" cy="2520"/>
            </a:xfrm>
          </p:grpSpPr>
          <p:sp>
            <p:nvSpPr>
              <p:cNvPr id="25632" name="Line 45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3" name="Line 46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4" name="Oval 47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35" name="Line 48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6" name="Line 49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7" name="Line 50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8" name="Line 5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39" name="Line 52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40" name="Line 53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5608" name="Group 54"/>
          <p:cNvGrpSpPr>
            <a:grpSpLocks/>
          </p:cNvGrpSpPr>
          <p:nvPr/>
        </p:nvGrpSpPr>
        <p:grpSpPr bwMode="auto">
          <a:xfrm>
            <a:off x="7061200" y="3873500"/>
            <a:ext cx="928688" cy="649288"/>
            <a:chOff x="4284" y="7975"/>
            <a:chExt cx="2160" cy="1474"/>
          </a:xfrm>
        </p:grpSpPr>
        <p:sp>
          <p:nvSpPr>
            <p:cNvPr id="25609" name="Oval 55"/>
            <p:cNvSpPr>
              <a:spLocks noChangeArrowheads="1"/>
            </p:cNvSpPr>
            <p:nvPr/>
          </p:nvSpPr>
          <p:spPr bwMode="auto">
            <a:xfrm>
              <a:off x="4448" y="8335"/>
              <a:ext cx="1175" cy="1114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grpSp>
          <p:nvGrpSpPr>
            <p:cNvPr id="25610" name="Group 56"/>
            <p:cNvGrpSpPr>
              <a:grpSpLocks/>
            </p:cNvGrpSpPr>
            <p:nvPr/>
          </p:nvGrpSpPr>
          <p:grpSpPr bwMode="auto">
            <a:xfrm rot="727744">
              <a:off x="5906" y="7979"/>
              <a:ext cx="541" cy="933"/>
              <a:chOff x="3502" y="4662"/>
              <a:chExt cx="1440" cy="2520"/>
            </a:xfrm>
          </p:grpSpPr>
          <p:sp>
            <p:nvSpPr>
              <p:cNvPr id="25621" name="Line 57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2" name="Line 58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3" name="Oval 59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24" name="Line 60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5" name="Line 61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6" name="Line 62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7" name="Line 63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8" name="Line 64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9" name="Line 65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11" name="Group 66"/>
            <p:cNvGrpSpPr>
              <a:grpSpLocks/>
            </p:cNvGrpSpPr>
            <p:nvPr/>
          </p:nvGrpSpPr>
          <p:grpSpPr bwMode="auto">
            <a:xfrm rot="20872256" flipH="1">
              <a:off x="4281" y="8156"/>
              <a:ext cx="541" cy="933"/>
              <a:chOff x="3502" y="4662"/>
              <a:chExt cx="1440" cy="2520"/>
            </a:xfrm>
          </p:grpSpPr>
          <p:sp>
            <p:nvSpPr>
              <p:cNvPr id="25612" name="Line 67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3" name="Line 68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4" name="Oval 69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alibri" pitchFamily="34" charset="0"/>
                </a:endParaRPr>
              </a:p>
            </p:txBody>
          </p:sp>
          <p:sp>
            <p:nvSpPr>
              <p:cNvPr id="25615" name="Line 70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6" name="Line 71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7" name="Line 72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8" name="Line 73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9" name="Line 74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20" name="Line 75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972550" cy="1028700"/>
          </a:xfrm>
        </p:spPr>
        <p:txBody>
          <a:bodyPr/>
          <a:lstStyle/>
          <a:p>
            <a:pPr>
              <a:defRPr/>
            </a:pPr>
            <a:r>
              <a:rPr lang="ru-RU" sz="3200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Золотое  правило  нравственности.</a:t>
            </a:r>
            <a:r>
              <a:rPr lang="ru-RU" dirty="0" smtClean="0">
                <a:ln w="28575">
                  <a:solidFill>
                    <a:schemeClr val="bg1"/>
                  </a:solidFill>
                </a:ln>
              </a:rPr>
              <a:t/>
            </a:r>
            <a:br>
              <a:rPr lang="ru-RU" dirty="0" smtClean="0">
                <a:ln w="28575">
                  <a:solidFill>
                    <a:schemeClr val="bg1"/>
                  </a:solidFill>
                </a:ln>
              </a:rPr>
            </a:br>
            <a:endParaRPr lang="ru-RU" dirty="0"/>
          </a:p>
        </p:txBody>
      </p:sp>
      <p:pic>
        <p:nvPicPr>
          <p:cNvPr id="26626" name="Picture 1029" descr="sova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1150" y="4895850"/>
            <a:ext cx="1528763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Лента лицом вверх 3"/>
          <p:cNvSpPr/>
          <p:nvPr/>
        </p:nvSpPr>
        <p:spPr>
          <a:xfrm>
            <a:off x="0" y="939800"/>
            <a:ext cx="9144000" cy="3289300"/>
          </a:xfrm>
          <a:prstGeom prst="ribbon2">
            <a:avLst/>
          </a:prstGeom>
          <a:solidFill>
            <a:srgbClr val="FF6600"/>
          </a:solidFill>
          <a:ln w="28575">
            <a:solidFill>
              <a:srgbClr val="FFFF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«Поступай по отношению к другим так, как ты хотел бы, чтобы другие </a:t>
            </a:r>
            <a:r>
              <a:rPr lang="ru-RU" sz="2800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поступали </a:t>
            </a:r>
            <a:r>
              <a:rPr lang="ru-RU" sz="2800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</a:rPr>
              <a:t>по отношению к тебе». </a:t>
            </a:r>
          </a:p>
        </p:txBody>
      </p:sp>
      <p:sp>
        <p:nvSpPr>
          <p:cNvPr id="5" name="4-конечная звезда 4"/>
          <p:cNvSpPr/>
          <p:nvPr/>
        </p:nvSpPr>
        <p:spPr>
          <a:xfrm>
            <a:off x="2456765" y="2843935"/>
            <a:ext cx="889000" cy="977900"/>
          </a:xfrm>
          <a:prstGeom prst="star4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320"/>
                            </p:stCondLst>
                            <p:childTnLst>
                              <p:par>
                                <p:cTn id="15" presetID="8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7" presetClass="emph" presetSubtype="0" repeatCount="4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10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10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0350" y="-171450"/>
            <a:ext cx="6715172" cy="1274786"/>
          </a:xfrm>
          <a:extLst/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Делаем вывод по проблеме урока </a:t>
            </a:r>
            <a:r>
              <a:rPr lang="ru-RU" sz="24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(обсуди с одноклассниками)</a:t>
            </a:r>
            <a:endParaRPr lang="ru-RU" sz="3200" dirty="0"/>
          </a:p>
        </p:txBody>
      </p:sp>
      <p:pic>
        <p:nvPicPr>
          <p:cNvPr id="27650" name="Picture 1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7FFFFF"/>
              </a:clrFrom>
              <a:clrTo>
                <a:srgbClr val="7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0" y="0"/>
            <a:ext cx="20002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22"/>
          <p:cNvGrpSpPr>
            <a:grpSpLocks/>
          </p:cNvGrpSpPr>
          <p:nvPr/>
        </p:nvGrpSpPr>
        <p:grpSpPr bwMode="auto">
          <a:xfrm>
            <a:off x="571500" y="1517650"/>
            <a:ext cx="8001000" cy="2711450"/>
            <a:chOff x="615923" y="1490649"/>
            <a:chExt cx="8001057" cy="2711469"/>
          </a:xfrm>
        </p:grpSpPr>
        <p:sp>
          <p:nvSpPr>
            <p:cNvPr id="27655" name="TextBox 68"/>
            <p:cNvSpPr txBox="1">
              <a:spLocks noChangeArrowheads="1"/>
            </p:cNvSpPr>
            <p:nvPr/>
          </p:nvSpPr>
          <p:spPr bwMode="auto">
            <a:xfrm>
              <a:off x="2786050" y="27146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6" name="TextBox 69"/>
            <p:cNvSpPr txBox="1">
              <a:spLocks noChangeArrowheads="1"/>
            </p:cNvSpPr>
            <p:nvPr/>
          </p:nvSpPr>
          <p:spPr bwMode="auto">
            <a:xfrm>
              <a:off x="2938450" y="28670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7" name="TextBox 70"/>
            <p:cNvSpPr txBox="1">
              <a:spLocks noChangeArrowheads="1"/>
            </p:cNvSpPr>
            <p:nvPr/>
          </p:nvSpPr>
          <p:spPr bwMode="auto">
            <a:xfrm>
              <a:off x="3090850" y="30194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8" name="TextBox 71"/>
            <p:cNvSpPr txBox="1">
              <a:spLocks noChangeArrowheads="1"/>
            </p:cNvSpPr>
            <p:nvPr/>
          </p:nvSpPr>
          <p:spPr bwMode="auto">
            <a:xfrm>
              <a:off x="3243250" y="31718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59" name="TextBox 72"/>
            <p:cNvSpPr txBox="1">
              <a:spLocks noChangeArrowheads="1"/>
            </p:cNvSpPr>
            <p:nvPr/>
          </p:nvSpPr>
          <p:spPr bwMode="auto">
            <a:xfrm>
              <a:off x="3395650" y="33242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660" name="TextBox 73"/>
            <p:cNvSpPr txBox="1">
              <a:spLocks noChangeArrowheads="1"/>
            </p:cNvSpPr>
            <p:nvPr/>
          </p:nvSpPr>
          <p:spPr bwMode="auto">
            <a:xfrm>
              <a:off x="3548050" y="3476620"/>
              <a:ext cx="200026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77" name="Прямоугольник с двумя скругленными соседними углами 76"/>
            <p:cNvSpPr/>
            <p:nvPr/>
          </p:nvSpPr>
          <p:spPr>
            <a:xfrm>
              <a:off x="615923" y="1490649"/>
              <a:ext cx="8001057" cy="1155708"/>
            </a:xfrm>
            <a:prstGeom prst="round2Same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dirty="0"/>
                <a:t>Может ли человек воспитать свой характер? </a:t>
              </a:r>
              <a:endParaRPr lang="ru-RU" sz="2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Прямоугольник с двумя скругленными соседними углами 77"/>
            <p:cNvSpPr/>
            <p:nvPr/>
          </p:nvSpPr>
          <p:spPr>
            <a:xfrm>
              <a:off x="1104876" y="3224211"/>
              <a:ext cx="6858049" cy="977907"/>
            </a:xfrm>
            <a:prstGeom prst="round2Same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8000" dirty="0">
                  <a:solidFill>
                    <a:srgbClr val="FF0000"/>
                  </a:solidFill>
                  <a:latin typeface="Arial Black" pitchFamily="34" charset="0"/>
                  <a:cs typeface="Arial" pitchFamily="34" charset="0"/>
                </a:rPr>
                <a:t>?</a:t>
              </a:r>
            </a:p>
          </p:txBody>
        </p:sp>
        <p:cxnSp>
          <p:nvCxnSpPr>
            <p:cNvPr id="81" name="Прямая со стрелкой 80"/>
            <p:cNvCxnSpPr/>
            <p:nvPr/>
          </p:nvCxnSpPr>
          <p:spPr>
            <a:xfrm rot="5400000">
              <a:off x="4149723" y="2630863"/>
              <a:ext cx="577854" cy="0"/>
            </a:xfrm>
            <a:prstGeom prst="straightConnector1">
              <a:avLst/>
            </a:prstGeom>
            <a:ln w="57150">
              <a:solidFill>
                <a:schemeClr val="accent6">
                  <a:lumMod val="75000"/>
                </a:schemeClr>
              </a:solidFill>
              <a:tailEnd type="arrow"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Прямоугольник с двумя скругленными соседними углами 81"/>
          <p:cNvSpPr/>
          <p:nvPr/>
        </p:nvSpPr>
        <p:spPr>
          <a:xfrm>
            <a:off x="215900" y="4362450"/>
            <a:ext cx="8712200" cy="1822450"/>
          </a:xfrm>
          <a:prstGeom prst="round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400" b="1">
                <a:solidFill>
                  <a:srgbClr val="FF0000"/>
                </a:solidFill>
                <a:latin typeface="Arial" charset="0"/>
                <a:cs typeface="Arial" charset="0"/>
              </a:rPr>
              <a:t>Вывод авторов: </a:t>
            </a:r>
            <a:r>
              <a:rPr lang="ru-RU" sz="2400" b="1">
                <a:solidFill>
                  <a:schemeClr val="tx1"/>
                </a:solidFill>
                <a:latin typeface="Arial" charset="0"/>
                <a:cs typeface="Arial" charset="0"/>
              </a:rPr>
              <a:t>формируя свой характер, человек развивает силу воли и новые нравственные качества.</a:t>
            </a:r>
            <a:endParaRPr lang="ru-RU" sz="2400" b="1">
              <a:solidFill>
                <a:schemeClr val="tx1"/>
              </a:solidFill>
            </a:endParaRPr>
          </a:p>
          <a:p>
            <a:endParaRPr lang="ru-RU" sz="2400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 rot="5400000">
            <a:off x="4357688" y="2857500"/>
            <a:ext cx="642938" cy="357187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285750" y="3352800"/>
            <a:ext cx="8572500" cy="230832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457200" indent="-457200" algn="ctr" eaLnBrk="0" hangingPunct="0">
              <a:tabLst>
                <a:tab pos="5851525" algn="l"/>
              </a:tabLst>
              <a:defRPr/>
            </a:pPr>
            <a:endParaRPr lang="ru-RU" sz="2400" dirty="0">
              <a:solidFill>
                <a:srgbClr val="984807"/>
              </a:solidFill>
              <a:latin typeface="Arial Black" pitchFamily="34" charset="0"/>
              <a:ea typeface="Calibri" pitchFamily="34" charset="0"/>
              <a:cs typeface="Arial" charset="0"/>
            </a:endParaRP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endParaRPr lang="ru-RU" sz="800" dirty="0">
              <a:solidFill>
                <a:srgbClr val="984807"/>
              </a:solidFill>
              <a:latin typeface="Arial Black" pitchFamily="34" charset="0"/>
              <a:ea typeface="Calibri" pitchFamily="34" charset="0"/>
              <a:cs typeface="Arial" charset="0"/>
            </a:endParaRP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r>
              <a:rPr lang="ru-RU" sz="2400" dirty="0">
                <a:solidFill>
                  <a:srgbClr val="984807"/>
                </a:solidFill>
                <a:latin typeface="Arial Black" pitchFamily="34" charset="0"/>
                <a:ea typeface="Calibri" pitchFamily="34" charset="0"/>
                <a:cs typeface="Arial" charset="0"/>
              </a:rPr>
              <a:t>Какую проблему мы решали на уроке?</a:t>
            </a: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endParaRPr lang="ru-RU" sz="800" dirty="0">
              <a:solidFill>
                <a:srgbClr val="984807"/>
              </a:solidFill>
              <a:ea typeface="Calibri" pitchFamily="34" charset="0"/>
              <a:cs typeface="Arial" charset="0"/>
            </a:endParaRP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r>
              <a:rPr lang="ru-RU" sz="2400" dirty="0">
                <a:solidFill>
                  <a:srgbClr val="984807"/>
                </a:solidFill>
                <a:latin typeface="Arial Black" pitchFamily="34" charset="0"/>
                <a:ea typeface="Calibri" pitchFamily="34" charset="0"/>
                <a:cs typeface="Arial" charset="0"/>
              </a:rPr>
              <a:t>Какой ответ можно дать по проблеме урока?</a:t>
            </a: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endParaRPr lang="ru-RU" sz="800" dirty="0">
              <a:solidFill>
                <a:srgbClr val="984807"/>
              </a:solidFill>
              <a:latin typeface="Arial Black" pitchFamily="34" charset="0"/>
              <a:ea typeface="Calibri" pitchFamily="34" charset="0"/>
              <a:cs typeface="Arial" charset="0"/>
            </a:endParaRP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r>
              <a:rPr lang="ru-RU" sz="2400" dirty="0">
                <a:solidFill>
                  <a:srgbClr val="984807"/>
                </a:solidFill>
                <a:latin typeface="Arial Black" pitchFamily="34" charset="0"/>
                <a:ea typeface="Calibri" pitchFamily="34" charset="0"/>
                <a:cs typeface="Arial" charset="0"/>
              </a:rPr>
              <a:t>Чьи гипотезы подтвердились?</a:t>
            </a:r>
            <a:endParaRPr lang="ru-RU" sz="2400" dirty="0">
              <a:solidFill>
                <a:srgbClr val="984807"/>
              </a:solidFill>
              <a:ea typeface="Calibri" pitchFamily="34" charset="0"/>
              <a:cs typeface="Arial" charset="0"/>
            </a:endParaRP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endParaRPr lang="ru-RU" sz="2400" dirty="0">
              <a:solidFill>
                <a:srgbClr val="984807"/>
              </a:solidFill>
              <a:latin typeface="Arial Black" pitchFamily="34" charset="0"/>
              <a:ea typeface="Calibri" pitchFamily="34" charset="0"/>
              <a:cs typeface="Arial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7050" y="984250"/>
            <a:ext cx="8167740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457200" indent="-457200" algn="ctr" eaLnBrk="0" hangingPunct="0">
              <a:tabLst>
                <a:tab pos="5851525" algn="l"/>
              </a:tabLst>
              <a:defRPr/>
            </a:pPr>
            <a:r>
              <a:rPr lang="ru-RU" sz="3600" dirty="0">
                <a:ln w="28575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Сложность человеческого характера</a:t>
            </a:r>
          </a:p>
          <a:p>
            <a:pPr marL="457200" indent="-457200" algn="ctr" eaLnBrk="0" hangingPunct="0">
              <a:tabLst>
                <a:tab pos="5851525" algn="l"/>
              </a:tabLst>
              <a:defRPr/>
            </a:pP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(подведи итог урока)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416300" y="3873500"/>
            <a:ext cx="5727700" cy="29845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3000" y="3651250"/>
            <a:ext cx="5156200" cy="18224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n w="28575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Сложность человеческого характера</a:t>
            </a:r>
            <a:endParaRPr lang="ru-RU" sz="4000" dirty="0">
              <a:solidFill>
                <a:schemeClr val="accent3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594100" y="361950"/>
            <a:ext cx="5289550" cy="2222500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Сфера культуры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Что такое человек?</a:t>
            </a:r>
            <a:endParaRPr lang="ru-RU" sz="4800" dirty="0">
              <a:ln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9700" name="TextBox 3"/>
          <p:cNvSpPr txBox="1">
            <a:spLocks noChangeArrowheads="1"/>
          </p:cNvSpPr>
          <p:nvPr/>
        </p:nvSpPr>
        <p:spPr bwMode="auto">
          <a:xfrm>
            <a:off x="1428750" y="4786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34163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416300" y="3740150"/>
            <a:ext cx="5441950" cy="1911350"/>
          </a:xfrm>
          <a:prstGeom prst="rect">
            <a:avLst/>
          </a:prstGeom>
        </p:spPr>
        <p:txBody>
          <a:bodyPr lIns="45720" tIns="0" rIns="45720" bIns="0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cap="all" dirty="0">
                <a:ln w="28575">
                  <a:solidFill>
                    <a:schemeClr val="bg1"/>
                  </a:solidFill>
                </a:ln>
                <a:solidFill>
                  <a:schemeClr val="accent3">
                    <a:lumMod val="75000"/>
                  </a:schemeClr>
                </a:solidFill>
                <a:latin typeface="Arial Black" pitchFamily="34" charset="0"/>
                <a:ea typeface="+mj-ea"/>
                <a:cs typeface="+mj-cs"/>
              </a:rPr>
              <a:t>Личность, обладающая силой воли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107950" y="53975"/>
            <a:ext cx="89646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3" name="Заголовок 32"/>
          <p:cNvSpPr>
            <a:spLocks noGrp="1"/>
          </p:cNvSpPr>
          <p:nvPr>
            <p:ph type="title"/>
          </p:nvPr>
        </p:nvSpPr>
        <p:spPr>
          <a:xfrm>
            <a:off x="881062" y="0"/>
            <a:ext cx="7239000" cy="93091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Определяем проблему</a:t>
            </a:r>
            <a:endParaRPr lang="ru-RU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43" name="Стрелка вниз 42"/>
          <p:cNvSpPr/>
          <p:nvPr/>
        </p:nvSpPr>
        <p:spPr>
          <a:xfrm rot="18199512">
            <a:off x="5658644" y="2110581"/>
            <a:ext cx="412750" cy="2078038"/>
          </a:xfrm>
          <a:prstGeom prst="downArrow">
            <a:avLst/>
          </a:prstGeom>
          <a:solidFill>
            <a:schemeClr val="accent3">
              <a:lumMod val="60000"/>
              <a:lumOff val="40000"/>
              <a:alpha val="9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Стрелка вверх 43"/>
          <p:cNvSpPr/>
          <p:nvPr/>
        </p:nvSpPr>
        <p:spPr>
          <a:xfrm rot="13879555">
            <a:off x="2396332" y="2140743"/>
            <a:ext cx="406400" cy="2024063"/>
          </a:xfrm>
          <a:prstGeom prst="upArrow">
            <a:avLst/>
          </a:prstGeom>
          <a:solidFill>
            <a:schemeClr val="accent6">
              <a:lumMod val="75000"/>
              <a:alpha val="5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alpha val="90000"/>
              <a:hueOff val="0"/>
              <a:satOff val="0"/>
              <a:lumOff val="0"/>
              <a:alphaOff val="-40000"/>
            </a:schemeClr>
          </a:effectRef>
          <a:fontRef idx="minor">
            <a:schemeClr val="lt1"/>
          </a:fontRef>
        </p:style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93750" y="1606550"/>
            <a:ext cx="66706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C00000"/>
                </a:solidFill>
                <a:cs typeface="Arial" charset="0"/>
              </a:rPr>
              <a:t>Может ли человек воспитать свой характер?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2882900" y="1473200"/>
            <a:ext cx="2408238" cy="8890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70688" tIns="170688" rIns="170688" bIns="170688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927350" y="1651000"/>
            <a:ext cx="2408238" cy="8890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70688" tIns="170688" rIns="170688" bIns="170688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характер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83200" y="3517900"/>
            <a:ext cx="2954338" cy="10668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70688" tIns="170688" rIns="170688" bIns="170688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Даётся от рождения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4800" y="3562350"/>
            <a:ext cx="3733800" cy="10668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70688" tIns="170688" rIns="170688" bIns="170688" spcCol="1270" anchor="ctr"/>
          <a:lstStyle/>
          <a:p>
            <a:pPr algn="ctr" defTabSz="10668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Можно воспитать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15950" y="4851400"/>
            <a:ext cx="7912100" cy="1778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/>
              <a:t>Характер человека формируется не только под воздействием окружения (родителей, друзей, школы и т.д.), но и создаётся им самим. Каким человеком он захочет стать, такой характер и будет в себе воспитывать.</a:t>
            </a:r>
            <a:r>
              <a:rPr lang="ru-RU" b="1" dirty="0"/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xit" presetSubtype="32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13241 L -0.00069 0.4657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11" grpId="0"/>
      <p:bldP spid="11" grpId="1"/>
      <p:bldP spid="12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0"/>
            <a:ext cx="7467600" cy="889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n w="28575">
                  <a:solidFill>
                    <a:schemeClr val="bg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Вспомни то, что знаешь</a:t>
            </a:r>
            <a:endParaRPr lang="ru-RU" dirty="0">
              <a:ln w="28575">
                <a:solidFill>
                  <a:schemeClr val="bg1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6386" name="Рисунок 4" descr="http://radikale.ru/data/upload/04012/04012/a3fa74f52e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17675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638300" y="850900"/>
            <a:ext cx="7245350" cy="177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/>
              <a:t>Необходимый уровень. </a:t>
            </a:r>
            <a:r>
              <a:rPr lang="ru-RU" sz="2400" dirty="0"/>
              <a:t>Составь определение понятия «характер» из слов и словосочетаний, предложенных ниже.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5950" y="2895600"/>
            <a:ext cx="7689850" cy="24003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индивидуальное сочетание, отношение человека к, поведения, уровень,  обществу, развития, качеств личности, определяющее особенности, волевых качеств.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0400" y="2940050"/>
            <a:ext cx="7689850" cy="24003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индивидуальное сочетание качеств личности, определяющее особенности поведения, отношение человека к обществу, уровень развития волевых качеств.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0"/>
            <a:ext cx="7467600" cy="889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ln w="28575">
                  <a:solidFill>
                    <a:schemeClr val="bg1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Вспомни то, что знаешь</a:t>
            </a:r>
            <a:endParaRPr lang="ru-RU" dirty="0">
              <a:ln w="28575">
                <a:solidFill>
                  <a:schemeClr val="bg1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8434" name="Рисунок 4" descr="http://radikale.ru/data/upload/04012/04012/a3fa74f52e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17675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638300" y="850900"/>
            <a:ext cx="7245350" cy="1422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/>
              <a:t>Необходимый уровень. </a:t>
            </a:r>
            <a:r>
              <a:rPr lang="ru-RU" sz="2400" dirty="0"/>
              <a:t>Как называются эти качества характера? </a:t>
            </a:r>
          </a:p>
        </p:txBody>
      </p:sp>
      <p:sp>
        <p:nvSpPr>
          <p:cNvPr id="8" name="Шестиугольник 7"/>
          <p:cNvSpPr/>
          <p:nvPr/>
        </p:nvSpPr>
        <p:spPr>
          <a:xfrm rot="5400000">
            <a:off x="2480815" y="2719835"/>
            <a:ext cx="4090506" cy="3730837"/>
          </a:xfrm>
          <a:prstGeom prst="hexagon">
            <a:avLst>
              <a:gd name="adj" fmla="val 32792"/>
              <a:gd name="vf" fmla="val 115470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1500" dist="254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2800" b="1" dirty="0"/>
              <a:t>ХАРАКТЕР</a:t>
            </a:r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1358107" y="4420393"/>
            <a:ext cx="17335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+mn-lt"/>
              </a:rPr>
              <a:t>сильный</a:t>
            </a:r>
          </a:p>
        </p:txBody>
      </p:sp>
      <p:sp>
        <p:nvSpPr>
          <p:cNvPr id="11" name="Прямоугольник 10"/>
          <p:cNvSpPr/>
          <p:nvPr/>
        </p:nvSpPr>
        <p:spPr>
          <a:xfrm rot="19644719">
            <a:off x="4864100" y="5900738"/>
            <a:ext cx="239395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+mn-lt"/>
              </a:rPr>
              <a:t>выносливый</a:t>
            </a:r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5980907" y="4375943"/>
            <a:ext cx="17335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+mn-lt"/>
              </a:rPr>
              <a:t>  слабый</a:t>
            </a:r>
          </a:p>
        </p:txBody>
      </p:sp>
      <p:sp>
        <p:nvSpPr>
          <p:cNvPr id="13" name="Прямоугольник 12"/>
          <p:cNvSpPr/>
          <p:nvPr/>
        </p:nvSpPr>
        <p:spPr>
          <a:xfrm rot="2020542">
            <a:off x="2333625" y="5957888"/>
            <a:ext cx="1722438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latin typeface="+mn-lt"/>
              </a:rPr>
              <a:t>быстрый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3371850" y="4851400"/>
            <a:ext cx="228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7030A0"/>
                </a:solidFill>
                <a:latin typeface="Georgia" pitchFamily="18" charset="0"/>
              </a:rPr>
              <a:t>Физические качества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Выноска со стрелкой вниз 8"/>
          <p:cNvSpPr/>
          <p:nvPr/>
        </p:nvSpPr>
        <p:spPr>
          <a:xfrm>
            <a:off x="6254750" y="1917700"/>
            <a:ext cx="2889250" cy="1289050"/>
          </a:xfrm>
          <a:prstGeom prst="downArrow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2400">
              <a:solidFill>
                <a:schemeClr val="tx1"/>
              </a:solidFill>
            </a:endParaRPr>
          </a:p>
          <a:p>
            <a:pPr algn="ctr"/>
            <a:r>
              <a:rPr lang="ru-RU" sz="2400">
                <a:solidFill>
                  <a:schemeClr val="tx1"/>
                </a:solidFill>
              </a:rPr>
              <a:t>Не уступлю место</a:t>
            </a:r>
            <a:r>
              <a:rPr lang="ru-RU" sz="2400">
                <a:solidFill>
                  <a:schemeClr val="tx1"/>
                </a:solidFill>
                <a:latin typeface="Arial" charset="0"/>
              </a:rPr>
              <a:t> –</a:t>
            </a:r>
            <a:r>
              <a:rPr lang="ru-RU" sz="2400">
                <a:solidFill>
                  <a:schemeClr val="tx1"/>
                </a:solidFill>
              </a:rPr>
              <a:t> нарушу правило.</a:t>
            </a:r>
            <a:endParaRPr lang="ru-RU" sz="2400" b="1">
              <a:solidFill>
                <a:schemeClr val="tx1"/>
              </a:solidFill>
            </a:endParaRPr>
          </a:p>
          <a:p>
            <a:pPr algn="ctr"/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3149600" y="1917700"/>
            <a:ext cx="2711450" cy="2089150"/>
          </a:xfrm>
          <a:prstGeom prst="downArrowCallout">
            <a:avLst>
              <a:gd name="adj1" fmla="val 14439"/>
              <a:gd name="adj2" fmla="val 22813"/>
              <a:gd name="adj3" fmla="val 24069"/>
              <a:gd name="adj4" fmla="val 65856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Бабушка вошла в автобус.</a:t>
            </a: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171450" y="1917700"/>
            <a:ext cx="2711450" cy="2089150"/>
          </a:xfrm>
          <a:prstGeom prst="downArrowCallout">
            <a:avLst>
              <a:gd name="adj1" fmla="val 23701"/>
              <a:gd name="adj2" fmla="val 25000"/>
              <a:gd name="adj3" fmla="val 25000"/>
              <a:gd name="adj4" fmla="val 6497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Бабушка вошла в автобус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 (</a:t>
            </a:r>
            <a:r>
              <a:rPr lang="ru-RU" sz="2400" b="1" dirty="0">
                <a:solidFill>
                  <a:schemeClr val="tx1"/>
                </a:solidFill>
              </a:rPr>
              <a:t>причина</a:t>
            </a:r>
            <a:r>
              <a:rPr lang="ru-RU" sz="2400" dirty="0">
                <a:solidFill>
                  <a:schemeClr val="tx1"/>
                </a:solidFill>
              </a:rPr>
              <a:t>).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89281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Осваиваем новое учебное действие: 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установи взаимосвязь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.</a:t>
            </a:r>
            <a:endParaRPr lang="ru-RU" sz="3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5900" y="4051300"/>
            <a:ext cx="2622550" cy="1244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Подросток</a:t>
            </a:r>
          </a:p>
          <a:p>
            <a:pPr algn="ctr">
              <a:defRPr/>
            </a:pPr>
            <a:r>
              <a:rPr lang="ru-RU" sz="2400" dirty="0"/>
              <a:t>уступил ей место (</a:t>
            </a:r>
            <a:r>
              <a:rPr lang="ru-RU" sz="2400" b="1" dirty="0"/>
              <a:t>следствие</a:t>
            </a:r>
            <a:r>
              <a:rPr lang="ru-RU" sz="2400" dirty="0"/>
              <a:t>).</a:t>
            </a:r>
            <a:endParaRPr lang="ru-RU" sz="2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971800" y="4051300"/>
            <a:ext cx="3111500" cy="1244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/>
              <a:t>Согласно правилам, я должен  уступить ей место.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216650" y="5695950"/>
            <a:ext cx="2755900" cy="971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/>
              <a:t>Логическая связь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500" y="1117600"/>
            <a:ext cx="8356600" cy="711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Подросток уступил место бабушке в автобусе.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5900" y="5613400"/>
            <a:ext cx="2667000" cy="1244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/>
              <a:t>Причинно-следственная связь</a:t>
            </a:r>
            <a:endParaRPr lang="ru-RU" sz="2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238500" y="5740400"/>
            <a:ext cx="2578100" cy="9334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i="1" dirty="0"/>
              <a:t>Смысловая связь</a:t>
            </a:r>
            <a:endParaRPr lang="ru-RU" sz="2400" dirty="0"/>
          </a:p>
        </p:txBody>
      </p:sp>
      <p:sp>
        <p:nvSpPr>
          <p:cNvPr id="18" name="Выноска со стрелкой вниз 17"/>
          <p:cNvSpPr/>
          <p:nvPr/>
        </p:nvSpPr>
        <p:spPr>
          <a:xfrm>
            <a:off x="6216650" y="3206750"/>
            <a:ext cx="2927350" cy="1289050"/>
          </a:xfrm>
          <a:prstGeom prst="downArrow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>
                <a:solidFill>
                  <a:schemeClr val="tx1"/>
                </a:solidFill>
              </a:rPr>
              <a:t>Правила нарушать</a:t>
            </a:r>
            <a:endParaRPr lang="ru-RU" sz="2400" b="1">
              <a:solidFill>
                <a:schemeClr val="tx1"/>
              </a:solidFill>
            </a:endParaRPr>
          </a:p>
          <a:p>
            <a:pPr algn="ctr"/>
            <a:r>
              <a:rPr lang="ru-RU" sz="2400">
                <a:solidFill>
                  <a:schemeClr val="tx1"/>
                </a:solidFill>
              </a:rPr>
              <a:t>нехорошо.</a:t>
            </a:r>
            <a:endParaRPr lang="ru-RU" sz="2400" b="1">
              <a:solidFill>
                <a:schemeClr val="tx1"/>
              </a:solidFill>
            </a:endParaRPr>
          </a:p>
        </p:txBody>
      </p:sp>
      <p:sp>
        <p:nvSpPr>
          <p:cNvPr id="19" name="Выноска со стрелкой вниз 18"/>
          <p:cNvSpPr/>
          <p:nvPr/>
        </p:nvSpPr>
        <p:spPr>
          <a:xfrm>
            <a:off x="6216650" y="4495800"/>
            <a:ext cx="2927350" cy="1155700"/>
          </a:xfrm>
          <a:prstGeom prst="downArrow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</a:rPr>
              <a:t>Следовательно, уступлю место.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Выноска со стрелкой вниз 9"/>
          <p:cNvSpPr/>
          <p:nvPr/>
        </p:nvSpPr>
        <p:spPr>
          <a:xfrm>
            <a:off x="4883150" y="2139950"/>
            <a:ext cx="4044950" cy="2266950"/>
          </a:xfrm>
          <a:prstGeom prst="downArrowCallout">
            <a:avLst>
              <a:gd name="adj1" fmla="val 14439"/>
              <a:gd name="adj2" fmla="val 22813"/>
              <a:gd name="adj3" fmla="val 24069"/>
              <a:gd name="adj4" fmla="val 65856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Ему  проще  приучить себя  к  соблюдению</a:t>
            </a:r>
          </a:p>
          <a:p>
            <a:pPr algn="ctr">
              <a:defRPr/>
            </a:pPr>
            <a:r>
              <a:rPr lang="ru-RU" sz="2800" i="1" dirty="0"/>
              <a:t>моральных  норм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89281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Осваиваем новое учебное действие: 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установи взаимосвязь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.</a:t>
            </a:r>
            <a:endParaRPr lang="ru-RU" sz="3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500" y="1117600"/>
            <a:ext cx="8356600" cy="711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rgbClr val="000000"/>
                </a:solidFill>
              </a:rPr>
              <a:t>Прочитай текст на с.</a:t>
            </a:r>
            <a:r>
              <a:rPr lang="ru-RU" sz="2400" b="1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400" b="1">
                <a:solidFill>
                  <a:srgbClr val="000000"/>
                </a:solidFill>
              </a:rPr>
              <a:t>54</a:t>
            </a:r>
            <a:r>
              <a:rPr lang="ru-RU" sz="2400" b="1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2400" b="1">
                <a:solidFill>
                  <a:srgbClr val="000000"/>
                </a:solidFill>
              </a:rPr>
              <a:t>56 и выполни задание.</a:t>
            </a:r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2260600" y="2095500"/>
            <a:ext cx="2622550" cy="17780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528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У   человека есть   сила воли</a:t>
            </a:r>
            <a:endParaRPr lang="ru-RU" sz="2800" dirty="0"/>
          </a:p>
        </p:txBody>
      </p:sp>
      <p:sp>
        <p:nvSpPr>
          <p:cNvPr id="21" name="Выноска со стрелкой влево 20"/>
          <p:cNvSpPr/>
          <p:nvPr/>
        </p:nvSpPr>
        <p:spPr>
          <a:xfrm>
            <a:off x="3594100" y="4406900"/>
            <a:ext cx="5289550" cy="18669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857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800" i="1">
                <a:solidFill>
                  <a:srgbClr val="000000"/>
                </a:solidFill>
              </a:rPr>
              <a:t>Тем самым он проявляет</a:t>
            </a:r>
          </a:p>
          <a:p>
            <a:pPr algn="ctr"/>
            <a:r>
              <a:rPr lang="ru-RU" sz="2800" i="1">
                <a:solidFill>
                  <a:srgbClr val="000000"/>
                </a:solidFill>
              </a:rPr>
              <a:t>свою волю</a:t>
            </a:r>
            <a:endParaRPr lang="ru-RU" sz="2800">
              <a:solidFill>
                <a:srgbClr val="000000"/>
              </a:solidFill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171450" y="3829050"/>
            <a:ext cx="3378200" cy="2495550"/>
          </a:xfrm>
          <a:prstGeom prst="upArrowCallout">
            <a:avLst>
              <a:gd name="adj1" fmla="val 11676"/>
              <a:gd name="adj2" fmla="val 25000"/>
              <a:gd name="adj3" fmla="val 25000"/>
              <a:gd name="adj4" fmla="val 64977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Тренирует  и укрепляет  силу  воли</a:t>
            </a:r>
            <a:endParaRPr lang="ru-RU" sz="2800" dirty="0"/>
          </a:p>
        </p:txBody>
      </p:sp>
      <p:sp>
        <p:nvSpPr>
          <p:cNvPr id="24" name="Выноска со стрелкой вправо 23"/>
          <p:cNvSpPr/>
          <p:nvPr/>
        </p:nvSpPr>
        <p:spPr>
          <a:xfrm>
            <a:off x="0" y="2139950"/>
            <a:ext cx="2616200" cy="16446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528"/>
            </a:avLst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Новое качество личности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Выноска со стрелкой вниз 9"/>
          <p:cNvSpPr/>
          <p:nvPr/>
        </p:nvSpPr>
        <p:spPr>
          <a:xfrm>
            <a:off x="4883150" y="2139950"/>
            <a:ext cx="4044950" cy="2266950"/>
          </a:xfrm>
          <a:prstGeom prst="downArrowCallout">
            <a:avLst>
              <a:gd name="adj1" fmla="val 14439"/>
              <a:gd name="adj2" fmla="val 22813"/>
              <a:gd name="adj3" fmla="val 24069"/>
              <a:gd name="adj4" fmla="val 65856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>
                <a:solidFill>
                  <a:schemeClr val="tx1"/>
                </a:solidFill>
              </a:rPr>
              <a:t>то она поможет соблюдать нормы морали.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89281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Осваиваем новое учебное действие: 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установи взаимосвязь</a:t>
            </a:r>
            <a:r>
              <a:rPr lang="ru-RU" sz="3600" dirty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.</a:t>
            </a:r>
            <a:endParaRPr lang="ru-RU" sz="3600" dirty="0">
              <a:ln w="28575">
                <a:solidFill>
                  <a:schemeClr val="bg1"/>
                </a:solidFill>
              </a:ln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50" y="1117600"/>
            <a:ext cx="8756650" cy="889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dirty="0"/>
              <a:t>Установи взаимосвязь между нравственными и волевыми качествами человека, взяв за основу </a:t>
            </a:r>
            <a:r>
              <a:rPr lang="ru-RU" sz="2400" b="1" i="1" dirty="0"/>
              <a:t>смысловую связь.</a:t>
            </a:r>
            <a:endParaRPr lang="ru-RU" sz="2400" b="1" dirty="0"/>
          </a:p>
        </p:txBody>
      </p:sp>
      <p:sp>
        <p:nvSpPr>
          <p:cNvPr id="20" name="Выноска со стрелкой вправо 19"/>
          <p:cNvSpPr/>
          <p:nvPr/>
        </p:nvSpPr>
        <p:spPr>
          <a:xfrm>
            <a:off x="2260600" y="2095500"/>
            <a:ext cx="2622550" cy="177800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528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Если есть сила воли,</a:t>
            </a:r>
            <a:endParaRPr lang="ru-RU" sz="2800" dirty="0"/>
          </a:p>
        </p:txBody>
      </p:sp>
      <p:sp>
        <p:nvSpPr>
          <p:cNvPr id="21" name="Выноска со стрелкой влево 20"/>
          <p:cNvSpPr/>
          <p:nvPr/>
        </p:nvSpPr>
        <p:spPr>
          <a:xfrm>
            <a:off x="3594100" y="4406900"/>
            <a:ext cx="5289550" cy="18669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857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800" i="1">
                <a:solidFill>
                  <a:srgbClr val="000000"/>
                </a:solidFill>
              </a:rPr>
              <a:t>Значит, усиливается сила воли</a:t>
            </a:r>
            <a:r>
              <a:rPr lang="ru-RU" sz="2800" i="1">
                <a:solidFill>
                  <a:srgbClr val="000000"/>
                </a:solidFill>
                <a:latin typeface="Arial" charset="0"/>
              </a:rPr>
              <a:t>,</a:t>
            </a:r>
            <a:endParaRPr lang="ru-RU" sz="28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ru-RU" sz="2800">
              <a:solidFill>
                <a:srgbClr val="000000"/>
              </a:solidFill>
            </a:endParaRPr>
          </a:p>
        </p:txBody>
      </p:sp>
      <p:sp>
        <p:nvSpPr>
          <p:cNvPr id="22" name="Выноска со стрелкой вверх 21"/>
          <p:cNvSpPr/>
          <p:nvPr/>
        </p:nvSpPr>
        <p:spPr>
          <a:xfrm>
            <a:off x="171450" y="3829050"/>
            <a:ext cx="3378200" cy="2495550"/>
          </a:xfrm>
          <a:prstGeom prst="upArrowCallout">
            <a:avLst>
              <a:gd name="adj1" fmla="val 11676"/>
              <a:gd name="adj2" fmla="val 25000"/>
              <a:gd name="adj3" fmla="val 25000"/>
              <a:gd name="adj4" fmla="val 64977"/>
            </a:avLst>
          </a:prstGeom>
          <a:solidFill>
            <a:srgbClr val="92D05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которая поможет сформировать новые качества.</a:t>
            </a:r>
          </a:p>
        </p:txBody>
      </p:sp>
      <p:sp>
        <p:nvSpPr>
          <p:cNvPr id="24" name="Выноска со стрелкой вправо 23"/>
          <p:cNvSpPr/>
          <p:nvPr/>
        </p:nvSpPr>
        <p:spPr>
          <a:xfrm>
            <a:off x="0" y="2139950"/>
            <a:ext cx="2616200" cy="16446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5528"/>
            </a:avLst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/>
              <a:t>Новое качество личности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489950" cy="1517650"/>
          </a:xfrm>
          <a:extLst/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ru-RU" sz="36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sz="4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Решаем проблему, открываем  новое знание </a:t>
            </a:r>
            <a:br>
              <a:rPr lang="ru-RU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15900" y="1073150"/>
            <a:ext cx="8623300" cy="889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ru-RU" sz="2400" b="1">
                <a:solidFill>
                  <a:srgbClr val="000000"/>
                </a:solidFill>
              </a:rPr>
              <a:t>Необходимый уровень. </a:t>
            </a:r>
            <a:r>
              <a:rPr lang="ru-RU" sz="2400">
                <a:solidFill>
                  <a:srgbClr val="000000"/>
                </a:solidFill>
              </a:rPr>
              <a:t>Прочитай текст учебника на </a:t>
            </a:r>
            <a:r>
              <a:rPr lang="ru-RU" sz="240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400">
                <a:solidFill>
                  <a:srgbClr val="000000"/>
                </a:solidFill>
              </a:rPr>
              <a:t>с. 55. Опираясь на него, заполни предложенную таблицу.</a:t>
            </a:r>
          </a:p>
        </p:txBody>
      </p:sp>
      <p:graphicFrame>
        <p:nvGraphicFramePr>
          <p:cNvPr id="23580" name="Group 28"/>
          <p:cNvGraphicFramePr>
            <a:graphicFrameLocks noGrp="1"/>
          </p:cNvGraphicFramePr>
          <p:nvPr/>
        </p:nvGraphicFramePr>
        <p:xfrm>
          <a:off x="171450" y="2139950"/>
          <a:ext cx="8756650" cy="4023360"/>
        </p:xfrm>
        <a:graphic>
          <a:graphicData uri="http://schemas.openxmlformats.org/drawingml/2006/table">
            <a:tbl>
              <a:tblPr/>
              <a:tblGrid>
                <a:gridCol w="2711450"/>
                <a:gridCol w="4178300"/>
                <a:gridCol w="18669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Нравственные качества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Выявление взаимосвязи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Волевые качества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какое значение придаётся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качествам человека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с какими трудностями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человек встречается,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приобретая эти качества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благодаря чему человеку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удаётся преодолеть эти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трудности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50" y="0"/>
            <a:ext cx="8229600" cy="1069848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ln w="28575"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Решаем проблему, открываем  новое знание</a:t>
            </a:r>
            <a:endParaRPr lang="ru-RU" sz="3600" dirty="0"/>
          </a:p>
        </p:txBody>
      </p:sp>
      <p:graphicFrame>
        <p:nvGraphicFramePr>
          <p:cNvPr id="24604" name="Group 28"/>
          <p:cNvGraphicFramePr>
            <a:graphicFrameLocks noGrp="1"/>
          </p:cNvGraphicFramePr>
          <p:nvPr/>
        </p:nvGraphicFramePr>
        <p:xfrm>
          <a:off x="215900" y="1517650"/>
          <a:ext cx="8928100" cy="5120640"/>
        </p:xfrm>
        <a:graphic>
          <a:graphicData uri="http://schemas.openxmlformats.org/drawingml/2006/table">
            <a:tbl>
              <a:tblPr/>
              <a:tblGrid>
                <a:gridCol w="2763838"/>
                <a:gridCol w="3852862"/>
                <a:gridCol w="2311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Нравственные качества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Выявление взаимосвязи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Волевые качества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Помогают чувствовать и творить добро.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Какое значение придаётся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качествам человека?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Помогают формировать нравственные качества.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Предъявляет высокие требования к себе.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С какими трудностями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человек встречается,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приобретая эти качества?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Предъявляет высокие требования к себе.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E9F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Сила воли.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Благодаря чему человеку  удаётся преодолеть эти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трудности?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Нравствен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ным качествам.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04D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0E0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04850" y="1028700"/>
            <a:ext cx="7956550" cy="4889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Проверь себя.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7087</TotalTime>
  <Words>624</Words>
  <Application>Microsoft Office PowerPoint</Application>
  <PresentationFormat>Экран (4:3)</PresentationFormat>
  <Paragraphs>123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Сложность человеческого характера</vt:lpstr>
      <vt:lpstr>Определяем проблему</vt:lpstr>
      <vt:lpstr>Вспомни то, что знаешь</vt:lpstr>
      <vt:lpstr>Вспомни то, что знаешь</vt:lpstr>
      <vt:lpstr>Презентация PowerPoint</vt:lpstr>
      <vt:lpstr>Презентация PowerPoint</vt:lpstr>
      <vt:lpstr>Презентация PowerPoint</vt:lpstr>
      <vt:lpstr>  Решаем проблему, открываем  новое знание   </vt:lpstr>
      <vt:lpstr>Решаем проблему, открываем  новое знание</vt:lpstr>
      <vt:lpstr>Презентация PowerPoint</vt:lpstr>
      <vt:lpstr>Золотое  правило  нравственности. </vt:lpstr>
      <vt:lpstr>Делаем вывод по проблеме урока (обсуди с одноклассниками)</vt:lpstr>
      <vt:lpstr>Презентация PowerPoint</vt:lpstr>
      <vt:lpstr>Сложность человеческого характера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Жажда мудрости</dc:title>
  <cp:lastModifiedBy>Светлана</cp:lastModifiedBy>
  <cp:revision>481</cp:revision>
  <dcterms:modified xsi:type="dcterms:W3CDTF">2013-11-16T12:35:24Z</dcterms:modified>
</cp:coreProperties>
</file>