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7" r:id="rId3"/>
    <p:sldId id="269" r:id="rId4"/>
    <p:sldId id="270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66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C2B642B-3F6B-4393-B43D-F298E23D2A2D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C89FCEE-73CB-4C09-AB85-81DE327C7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4363A54-C3CE-49D5-BCF8-5FF48FADE49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DCA8F68-977B-44A3-A54A-1AABFA4C1A2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C737AE-4C9E-448E-B000-D5B6EB4B84F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870F04F-EBF6-484F-83C5-1E6C57EF943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EC2E3-F469-47DA-8CCD-E0EBE7D27D8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33CC6-81B0-478A-91A5-16D0F3F2F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96C42-366D-49CC-8169-30643FD6B5D9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2D321-9BF8-4D70-9222-F354D34935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502D4-1C96-40D1-BD9F-182139E60376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B0F1A-2CE6-4EB8-8C02-0ADD17768E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6A117-F6E8-4222-98E1-65FE3D93741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B0BAB-C93A-4D07-A958-EE49F38CFF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9BFCE-D1AE-4A69-8DF4-F1B8850D6893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E4085-36EA-4255-8839-8798D7A0BC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9EBDD-4651-4FC3-B7A9-B2E1F1452321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9F7E2-E624-4D10-8DC8-7F439E1F57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97D1A-6108-439B-8F37-F03F4E4CF525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8C197-1B6E-4700-8449-9ACF741A76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A9604-B766-4F5A-859E-7B0636AF817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F7BCD-DDE8-492A-9C11-CE200A8A9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8E1F6-814E-422D-A617-C5CCD050720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44D37-6431-40D1-94A6-76D12809E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14589-796C-4FCD-B55A-A8BC49248608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DD8E-71D8-40BA-B30C-BC3C74DDF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3573C-C47D-48B9-B74D-0A0B791802B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734DD-F644-40CF-BE69-BF4DA58271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3320C5-4EE9-463D-B577-666ECF368E1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8B11C2D-5E20-4BC2-8EFF-107474E2C5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8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9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Геометрия на клетчатой бумаге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IX.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ГЕОМЕТРИЧЕСКИЕ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И КОМБИНАТОРНЫЕ ЗАДАЧИ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треугольника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вершинами в узлах</a:t>
            </a:r>
          </a:p>
        </p:txBody>
      </p:sp>
      <p:sp>
        <p:nvSpPr>
          <p:cNvPr id="2355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557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Найти площадь треугольника с вершинами в узлах.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168525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Случай 2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: Ни одна из сторон треугольника не лежит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на прямой разметки, но его можно заключить в прямоугольник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со сторонами, лежащими на прямых разметки, так,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чтобы вершины треугольника лежали на сторонах прямоугольника или в вершинах прямоугольника.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833813"/>
            <a:ext cx="6300788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 чертеже треугольник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заключён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 в прямоугольник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MNKC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3213" y="3833813"/>
            <a:ext cx="2239962" cy="26844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643438"/>
            <a:ext cx="6300788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нахождения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площади треугольника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нужно из площади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прямоугольника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MNKC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вычесть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площади прямоугольных треугольников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ANB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BKC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AМС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треугольника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вершинами в узлах</a:t>
            </a:r>
          </a:p>
        </p:txBody>
      </p:sp>
      <p:sp>
        <p:nvSpPr>
          <p:cNvPr id="2458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81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Найти площадь треугольника с вершинами в узлах.</a:t>
            </a:r>
          </a:p>
        </p:txBody>
      </p:sp>
      <p:sp>
        <p:nvSpPr>
          <p:cNvPr id="24582" name="TextBox 11"/>
          <p:cNvSpPr txBox="1">
            <a:spLocks noChangeArrowheads="1"/>
          </p:cNvSpPr>
          <p:nvPr/>
        </p:nvSpPr>
        <p:spPr bwMode="auto">
          <a:xfrm>
            <a:off x="250825" y="2168525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Случай 2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: Ни одна из сторон треугольника не лежит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на прямой разметки, но его можно заключить в прямоугольник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со сторонами, лежащими на прямых разметки, так,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чтобы вершины треугольника лежали на сторонах прямоугольника или в вершинах прямоугольника.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3213" y="3833813"/>
            <a:ext cx="2239962" cy="26844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834045"/>
            <a:ext cx="6300700" cy="2428422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2560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треугольника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вершинами в узлах</a:t>
            </a:r>
          </a:p>
        </p:txBody>
      </p:sp>
      <p:sp>
        <p:nvSpPr>
          <p:cNvPr id="2560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5605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Найти площадь треугольника с вершинами в узлах.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168525"/>
            <a:ext cx="8642350" cy="1477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Случай </a:t>
            </a:r>
            <a:r>
              <a:rPr lang="en-US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: Ни одна из сторон треугольника не лежит</a:t>
            </a: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на прямой разметки, но его можно заключить в прямоугольник</a:t>
            </a: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со сторонами, лежащими на прямых разметки, так, чтобы одна</a:t>
            </a: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из сторон треугольника совпадала с диагональю этого прямоугольника, а третья вершина лежала внутри прямоугольника.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3698875"/>
            <a:ext cx="6346825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 чертеже треугольник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заключён таким образом в прямоугольник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АMCN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3213" y="3698875"/>
            <a:ext cx="2239962" cy="26844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508500"/>
            <a:ext cx="6346825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нахождения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площади треугольника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</a:t>
            </a:r>
            <a:r>
              <a:rPr lang="en-US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нужно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 площади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прямоугольного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треугольника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АMC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вычесть площади треугольников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BCМ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у которых имеется по одной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стороне, лежащей на прямой разметки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2662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треугольника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вершинами в узлах</a:t>
            </a:r>
          </a:p>
        </p:txBody>
      </p:sp>
      <p:sp>
        <p:nvSpPr>
          <p:cNvPr id="2662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29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Найти площадь треугольника с вершинами в узлах.</a:t>
            </a:r>
          </a:p>
        </p:txBody>
      </p:sp>
      <p:sp>
        <p:nvSpPr>
          <p:cNvPr id="26630" name="TextBox 11"/>
          <p:cNvSpPr txBox="1">
            <a:spLocks noChangeArrowheads="1"/>
          </p:cNvSpPr>
          <p:nvPr/>
        </p:nvSpPr>
        <p:spPr bwMode="auto">
          <a:xfrm>
            <a:off x="250825" y="2168525"/>
            <a:ext cx="8642350" cy="1477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Случай </a:t>
            </a:r>
            <a:r>
              <a:rPr lang="en-US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: Ни одна из сторон треугольника не лежит</a:t>
            </a: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на прямой разметки, но его можно заключить в прямоугольник</a:t>
            </a: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со сторонами, лежащими на прямых разметки, так, чтобы одна</a:t>
            </a: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из сторон треугольника совпадала с диагональю этого прямоугольника, а третья вершина лежала внутри прямоугольника.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3213" y="3698875"/>
            <a:ext cx="2239962" cy="26844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19" y="3699030"/>
            <a:ext cx="6345705" cy="2428422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2765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узлов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диагонали прямоугольника</a:t>
            </a:r>
          </a:p>
        </p:txBody>
      </p:sp>
      <p:sp>
        <p:nvSpPr>
          <p:cNvPr id="2765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</a:t>
            </a:r>
          </a:p>
        </p:txBody>
      </p:sp>
      <p:sp>
        <p:nvSpPr>
          <p:cNvPr id="27653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1322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прямоугольник с вершинами в узлах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 со сторонами, лежащими на прямых разметки.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Пусть длины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сторон прямоугольника равны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узлов лежит на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диагонали этого прямоугольника?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095625"/>
            <a:ext cx="8642350" cy="22463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Это непростая задача,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для полного решения которой нужно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доказать несколько утверждений.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На уроке мы докажем два основных утверждения.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Окончательный ответ вы получите,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решая тренировочные упражнения 13 и 14 на стр. 138.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28675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</a:t>
            </a:r>
          </a:p>
        </p:txBody>
      </p:sp>
      <p:sp>
        <p:nvSpPr>
          <p:cNvPr id="28676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1322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прямоугольник с вершинами в узлах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 со сторонами, лежащими на прямых разметки.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Пусть длины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сторон прямоугольника равны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узлов лежит на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диагонали этого прямоугольника?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095625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Понятно, что как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минимум два узла лежат на диагонали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это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концы этой диагонали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833813"/>
            <a:ext cx="86423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убедимся, что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числа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взаимно простые</a:t>
            </a:r>
          </a:p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(т.е. не имеют общих делителей, кроме единицы),</a:t>
            </a:r>
          </a:p>
          <a:p>
            <a:pPr algn="ctr"/>
            <a:r>
              <a:rPr lang="ru-RU" sz="2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 никаких других узлов, кроме концов диагонали,</a:t>
            </a:r>
          </a:p>
          <a:p>
            <a:pPr algn="ctr"/>
            <a:r>
              <a:rPr lang="ru-RU" sz="2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диагонали нет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8679" name="TextBox 12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узлов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диагонали прямоугольника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29699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</a:t>
            </a:r>
          </a:p>
        </p:txBody>
      </p:sp>
      <p:sp>
        <p:nvSpPr>
          <p:cNvPr id="29700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1322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прямоугольник с вершинами в узлах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 со сторонами, лежащими на прямых разметки.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Пусть длины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сторон прямоугольника равны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узлов лежит на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диагонали этого прямоугольника?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068638"/>
            <a:ext cx="45910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Возьмём систему координат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 расположим прямоугольник</a:t>
            </a:r>
          </a:p>
          <a:p>
            <a:pPr algn="ctr"/>
            <a:r>
              <a:rPr lang="ru-RU" sz="2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АВСD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как на чертеже.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122738"/>
            <a:ext cx="4591050" cy="1322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Если бы на диагонали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АС</a:t>
            </a:r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Лежал бы ещё узел </a:t>
            </a:r>
            <a:r>
              <a:rPr lang="ru-RU" sz="2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</a:t>
            </a:r>
            <a:r>
              <a:rPr lang="ru-RU" sz="2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ru-RU" sz="2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y</a:t>
            </a:r>
            <a:r>
              <a:rPr lang="ru-RU" sz="2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то треугольники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АЕF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АСD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были бы подобны.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32363" y="3087688"/>
            <a:ext cx="3971925" cy="21431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466207"/>
            <a:ext cx="8640960" cy="1356462"/>
          </a:xfrm>
          <a:prstGeom prst="rect">
            <a:avLst/>
          </a:prstGeom>
          <a:blipFill rotWithShape="1">
            <a:blip r:embed="rId5"/>
            <a:stretch>
              <a:fillRect b="-180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9705" name="TextBox 14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узлов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диагонали прямоугольника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31747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</a:t>
            </a:r>
          </a:p>
        </p:txBody>
      </p:sp>
      <p:sp>
        <p:nvSpPr>
          <p:cNvPr id="31748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1322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прямоугольник с вершинами в узлах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 со сторонами, лежащими на прямых разметки.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Пусть длины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сторон прямоугольника равны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узлов лежит на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диагонали этого прямоугольника?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068960"/>
            <a:ext cx="4590510" cy="2529026"/>
          </a:xfrm>
          <a:prstGeom prst="rect">
            <a:avLst/>
          </a:prstGeom>
          <a:blipFill rotWithShape="1">
            <a:blip r:embed="rId4"/>
            <a:stretch>
              <a:fillRect t="-1687" b="-481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653088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По лученное противоречие доказывает,</a:t>
            </a:r>
            <a:endParaRPr lang="en-US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что на диагонали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АС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нет никаких других узлов,</a:t>
            </a:r>
            <a:endParaRPr lang="en-US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кроме концов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2363" y="3087688"/>
            <a:ext cx="3971925" cy="21431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31752" name="TextBox 14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узлов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диагонали прямоугольника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33795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</a:t>
            </a:r>
          </a:p>
        </p:txBody>
      </p:sp>
      <p:sp>
        <p:nvSpPr>
          <p:cNvPr id="33796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1322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прямоугольник с вершинами в узлах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 со сторонами, лежащими на прямых разметки.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Пусть длины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сторон прямоугольника равны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узлов лежит на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диагонали этого прямоугольника?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068960"/>
            <a:ext cx="4590510" cy="3749809"/>
          </a:xfrm>
          <a:prstGeom prst="rect">
            <a:avLst/>
          </a:prstGeom>
          <a:blipFill rotWithShape="1">
            <a:blip r:embed="rId4"/>
            <a:stretch>
              <a:fillRect t="-1136" b="-2435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2363" y="3081338"/>
            <a:ext cx="3973512" cy="2147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33799" name="TextBox 12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узлов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диагонали прямоугольника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35843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</a:t>
            </a:r>
          </a:p>
        </p:txBody>
      </p:sp>
      <p:sp>
        <p:nvSpPr>
          <p:cNvPr id="35844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1322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прямоугольник с вершинами в узлах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 со сторонами, лежащими на прямых разметки.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Пусть длины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сторон прямоугольника равны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000" b="1" i="1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узлов лежит на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диагонали этого прямоугольника?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068960"/>
            <a:ext cx="4590510" cy="2450351"/>
          </a:xfrm>
          <a:prstGeom prst="rect">
            <a:avLst/>
          </a:prstGeom>
          <a:blipFill rotWithShape="1">
            <a:blip r:embed="rId4"/>
            <a:stretch>
              <a:fillRect l="-1062" t="-1741" r="-106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2363" y="3081338"/>
            <a:ext cx="3973512" cy="2147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585737"/>
            <a:ext cx="8640960" cy="1038618"/>
          </a:xfrm>
          <a:prstGeom prst="rect">
            <a:avLst/>
          </a:prstGeom>
          <a:blipFill rotWithShape="1">
            <a:blip r:embed="rId6"/>
            <a:stretch>
              <a:fillRect b="-12865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35848" name="TextBox 12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узлов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диагонали прямоугольника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Лист клетчатой бумаги удобно располагать так, чтобы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прямые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образующие клетки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были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горизонтальными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вертикальными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Прямые разметки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5733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Будем называть эти прямые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прямыми разметки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114675"/>
            <a:ext cx="4500563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Они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разбивают плоскость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равные квадраты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432300"/>
            <a:ext cx="4500563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Сторону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такого квадрата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удобно принять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за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единицу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1413" y="3114675"/>
            <a:ext cx="3941762" cy="27320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3789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3789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37894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прямые разметки? Узлы?</a:t>
            </a:r>
          </a:p>
        </p:txBody>
      </p:sp>
      <p:sp>
        <p:nvSpPr>
          <p:cNvPr id="37895" name="TextBox 15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37896" name="TextBox 14"/>
          <p:cNvSpPr txBox="1">
            <a:spLocks noChangeArrowheads="1"/>
          </p:cNvSpPr>
          <p:nvPr/>
        </p:nvSpPr>
        <p:spPr bwMode="auto">
          <a:xfrm>
            <a:off x="250825" y="2259013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Прямая проходит через узлы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(1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1)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(17, 13)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Назовите еще пару узлов, через которые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проходит данная прямая.</a:t>
            </a:r>
          </a:p>
        </p:txBody>
      </p:sp>
      <p:sp>
        <p:nvSpPr>
          <p:cNvPr id="37897" name="TextBox 14"/>
          <p:cNvSpPr txBox="1">
            <a:spLocks noChangeArrowheads="1"/>
          </p:cNvSpPr>
          <p:nvPr/>
        </p:nvSpPr>
        <p:spPr bwMode="auto">
          <a:xfrm>
            <a:off x="250825" y="3400425"/>
            <a:ext cx="8640763" cy="1785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Найдите площадь треугольника, вершины которого находятся в узлах: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6;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4;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б)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(1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3;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6;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1)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в)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4;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7;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10;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7898" name="TextBox 14"/>
          <p:cNvSpPr txBox="1">
            <a:spLocks noChangeArrowheads="1"/>
          </p:cNvSpPr>
          <p:nvPr/>
        </p:nvSpPr>
        <p:spPr bwMode="auto">
          <a:xfrm>
            <a:off x="250825" y="5229225"/>
            <a:ext cx="8640763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Решите задачу 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3*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в случае, если: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m = 17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n = 13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б)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m = 10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n = 15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в)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m = 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n = 25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Узлы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1413" y="2573338"/>
            <a:ext cx="3941762" cy="27336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6389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Вершины этих квадратов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т.е. точки,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которых пересекаются прямые разметки, называются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узлами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573338"/>
            <a:ext cx="4635500" cy="355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выбрать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систему координат так, чтобы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оси шли по двум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из прямых разметки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(перпендикулярных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друг другу),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обе координаты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любого узла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числа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Прямая, проходящая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через два узла</a:t>
            </a:r>
          </a:p>
        </p:txBody>
      </p:sp>
      <p:sp>
        <p:nvSpPr>
          <p:cNvPr id="1741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Проведём прямую через один из узлов.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эта прямая проходит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ещё через один узел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то она проходит через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бесконечное количество узлов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114675"/>
            <a:ext cx="5535613" cy="34766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Действительно, если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второй из узлов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лежащих на проведённой прямой,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расположен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 скажем,</a:t>
            </a:r>
          </a:p>
          <a:p>
            <a:pPr algn="ctr"/>
            <a:r>
              <a:rPr lang="ru-RU" sz="2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m клеток правее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n клеток выше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чем первый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то узел, который расположен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 клеток правее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n клеток выше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чем второй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тоже лежит на проведённой прямой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 и т.д.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6288" y="3121025"/>
            <a:ext cx="3036887" cy="27336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Прямая на клетчатой бумаге</a:t>
            </a:r>
          </a:p>
        </p:txBody>
      </p:sp>
      <p:sp>
        <p:nvSpPr>
          <p:cNvPr id="1843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1</a:t>
            </a:r>
          </a:p>
        </p:txBody>
      </p: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Может ли быть так, что прямая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проходит только через единственный узел?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520950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 –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ДА, МОЖЕТ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990850"/>
            <a:ext cx="60769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Отметим любой узел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6675" y="2971800"/>
            <a:ext cx="2486025" cy="3200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446463"/>
            <a:ext cx="6076950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Отложим от этого узла вправо единичный отрезок,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от полученной точки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вверх любой отрезок, длина которого –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иррациональное число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5254625"/>
            <a:ext cx="60769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Отметим полученную точку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обозначим её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6046788"/>
            <a:ext cx="60769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Проведём через отмеченный узел и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отмеченную точку прямую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Прямая на клетчатой бумаге</a:t>
            </a:r>
          </a:p>
        </p:txBody>
      </p:sp>
      <p:sp>
        <p:nvSpPr>
          <p:cNvPr id="1946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1</a:t>
            </a:r>
          </a:p>
        </p:txBody>
      </p:sp>
      <p:sp>
        <p:nvSpPr>
          <p:cNvPr id="19461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Может ли быть так, что прямая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проходит только через единственный узел?</a:t>
            </a:r>
          </a:p>
        </p:txBody>
      </p:sp>
      <p:sp>
        <p:nvSpPr>
          <p:cNvPr id="19462" name="TextBox 10"/>
          <p:cNvSpPr txBox="1">
            <a:spLocks noChangeArrowheads="1"/>
          </p:cNvSpPr>
          <p:nvPr/>
        </p:nvSpPr>
        <p:spPr bwMode="auto">
          <a:xfrm>
            <a:off x="250825" y="2520950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 –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ДА, МОЖЕТ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990850"/>
            <a:ext cx="60769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Убедимся, что на этой прямой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нет ни одного узла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кроме отмеченного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6675" y="2971800"/>
            <a:ext cx="2486025" cy="3200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на клетчатой бумаге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Прямая на клетчатой бумаге</a:t>
            </a:r>
          </a:p>
        </p:txBody>
      </p:sp>
      <p:sp>
        <p:nvSpPr>
          <p:cNvPr id="2048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Задача 1</a:t>
            </a:r>
          </a:p>
        </p:txBody>
      </p:sp>
      <p:sp>
        <p:nvSpPr>
          <p:cNvPr id="20485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Может ли быть так, что прямая</a:t>
            </a:r>
          </a:p>
          <a:p>
            <a:pPr algn="ctr"/>
            <a:r>
              <a:rPr lang="ru-RU" sz="2200" b="1">
                <a:latin typeface="Verdana" pitchFamily="34" charset="0"/>
              </a:rPr>
              <a:t>проходит только через единственный узел?</a:t>
            </a:r>
          </a:p>
        </p:txBody>
      </p:sp>
      <p:sp>
        <p:nvSpPr>
          <p:cNvPr id="20486" name="TextBox 10"/>
          <p:cNvSpPr txBox="1">
            <a:spLocks noChangeArrowheads="1"/>
          </p:cNvSpPr>
          <p:nvPr/>
        </p:nvSpPr>
        <p:spPr bwMode="auto">
          <a:xfrm>
            <a:off x="250825" y="2520950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ОТВЕТ –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ДА, МОЖЕТ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06375" y="2933700"/>
            <a:ext cx="6076950" cy="3743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</a:rPr>
              <a:t>Действительно, если бы прямая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АС</a:t>
            </a:r>
          </a:p>
          <a:p>
            <a:pPr algn="ctr"/>
            <a:r>
              <a:rPr lang="ru-RU" sz="2400">
                <a:latin typeface="Verdana" pitchFamily="34" charset="0"/>
              </a:rPr>
              <a:t>проходила бы ещё через узел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D</a:t>
            </a:r>
            <a:r>
              <a:rPr lang="ru-RU" sz="2400">
                <a:latin typeface="Verdana" pitchFamily="34" charset="0"/>
              </a:rPr>
              <a:t>, лежащий по туже сторону от</a:t>
            </a:r>
          </a:p>
          <a:p>
            <a:pPr algn="ctr"/>
            <a:r>
              <a:rPr lang="ru-RU" sz="2400">
                <a:latin typeface="Verdana" pitchFamily="34" charset="0"/>
              </a:rPr>
              <a:t>точки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А</a:t>
            </a:r>
            <a:r>
              <a:rPr lang="ru-RU" sz="2400">
                <a:latin typeface="Verdana" pitchFamily="34" charset="0"/>
              </a:rPr>
              <a:t>, что и точка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С</a:t>
            </a:r>
            <a:r>
              <a:rPr lang="ru-RU" sz="2400">
                <a:latin typeface="Verdana" pitchFamily="34" charset="0"/>
              </a:rPr>
              <a:t>, скажем, на </a:t>
            </a:r>
            <a:r>
              <a:rPr lang="ru-RU" sz="2400" b="1" i="1">
                <a:solidFill>
                  <a:srgbClr val="0000FF"/>
                </a:solidFill>
                <a:latin typeface="Verdana" pitchFamily="34" charset="0"/>
              </a:rPr>
              <a:t>m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</a:rPr>
              <a:t> клеток правее </a:t>
            </a:r>
            <a:r>
              <a:rPr lang="ru-RU" sz="2400">
                <a:latin typeface="Verdana" pitchFamily="34" charset="0"/>
              </a:rPr>
              <a:t>и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</a:rPr>
              <a:t>на </a:t>
            </a:r>
            <a:r>
              <a:rPr lang="ru-RU" sz="2400" b="1" i="1">
                <a:solidFill>
                  <a:srgbClr val="0000FF"/>
                </a:solidFill>
                <a:latin typeface="Verdana" pitchFamily="34" charset="0"/>
              </a:rPr>
              <a:t>n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</a:rPr>
              <a:t> клеток выше</a:t>
            </a:r>
            <a:r>
              <a:rPr lang="ru-RU" sz="2400">
                <a:latin typeface="Verdana" pitchFamily="34" charset="0"/>
              </a:rPr>
              <a:t>, чем узел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А</a:t>
            </a:r>
            <a:r>
              <a:rPr lang="ru-RU" sz="2400">
                <a:latin typeface="Verdana" pitchFamily="34" charset="0"/>
              </a:rPr>
              <a:t>, то прямо-угольные треугольники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АВС</a:t>
            </a:r>
            <a:r>
              <a:rPr lang="ru-RU" sz="2400">
                <a:latin typeface="Verdana" pitchFamily="34" charset="0"/>
              </a:rPr>
              <a:t> и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АЕD </a:t>
            </a:r>
            <a:r>
              <a:rPr lang="ru-RU" sz="2400">
                <a:latin typeface="Verdana" pitchFamily="34" charset="0"/>
              </a:rPr>
              <a:t>были бы </a:t>
            </a:r>
            <a:r>
              <a:rPr lang="ru-RU" sz="2400" b="1">
                <a:latin typeface="Verdana" pitchFamily="34" charset="0"/>
              </a:rPr>
              <a:t>подобны по двум углам</a:t>
            </a:r>
          </a:p>
          <a:p>
            <a:pPr algn="ctr"/>
            <a:r>
              <a:rPr lang="ru-RU" sz="2400">
                <a:latin typeface="Verdana" pitchFamily="34" charset="0"/>
              </a:rPr>
              <a:t>(углы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АВС</a:t>
            </a:r>
            <a:r>
              <a:rPr lang="ru-RU" sz="2400" b="1">
                <a:latin typeface="Verdana" pitchFamily="34" charset="0"/>
              </a:rPr>
              <a:t> и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АЕD </a:t>
            </a:r>
            <a:r>
              <a:rPr lang="ru-RU" sz="2400">
                <a:latin typeface="Verdana" pitchFamily="34" charset="0"/>
              </a:rPr>
              <a:t>равны, угол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</a:rPr>
              <a:t> DAE</a:t>
            </a:r>
            <a:r>
              <a:rPr lang="ru-RU" sz="2400" i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2400">
                <a:latin typeface="Verdana" pitchFamily="34" charset="0"/>
              </a:rPr>
              <a:t>– общий)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6675" y="2979738"/>
            <a:ext cx="2487613" cy="31956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Прямая на клетчатой бумаге</a:t>
            </a:r>
          </a:p>
        </p:txBody>
      </p:sp>
      <p:sp>
        <p:nvSpPr>
          <p:cNvPr id="2150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1</a:t>
            </a:r>
          </a:p>
        </p:txBody>
      </p:sp>
      <p:sp>
        <p:nvSpPr>
          <p:cNvPr id="21509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Может ли быть так, что прямая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проходит только через единственный узел?</a:t>
            </a:r>
          </a:p>
        </p:txBody>
      </p:sp>
      <p:sp>
        <p:nvSpPr>
          <p:cNvPr id="21510" name="TextBox 10"/>
          <p:cNvSpPr txBox="1">
            <a:spLocks noChangeArrowheads="1"/>
          </p:cNvSpPr>
          <p:nvPr/>
        </p:nvSpPr>
        <p:spPr bwMode="auto">
          <a:xfrm>
            <a:off x="250825" y="2520950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 –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ДА, МОЖЕТ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991080"/>
            <a:ext cx="6075675" cy="3313728"/>
          </a:xfrm>
          <a:prstGeom prst="rect">
            <a:avLst/>
          </a:prstGeom>
          <a:blipFill rotWithShape="1">
            <a:blip r:embed="rId3"/>
            <a:stretch>
              <a:fillRect t="-1289" b="-73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16675" y="2979738"/>
            <a:ext cx="2487613" cy="31956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Геометрия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клетчатой бумаге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треугольника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вершинами в узлах</a:t>
            </a:r>
          </a:p>
        </p:txBody>
      </p:sp>
      <p:sp>
        <p:nvSpPr>
          <p:cNvPr id="2253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533" name="TextBox 8"/>
          <p:cNvSpPr txBox="1">
            <a:spLocks noChangeArrowheads="1"/>
          </p:cNvSpPr>
          <p:nvPr/>
        </p:nvSpPr>
        <p:spPr bwMode="auto">
          <a:xfrm>
            <a:off x="250825" y="1719263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Найти площадь треугольника с вершинами в узлах.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16852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Случай 1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: Две вершины треугольника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лежат на одной прямой разметки.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6550" y="2974975"/>
            <a:ext cx="2239963" cy="38290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974975"/>
            <a:ext cx="6391275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Длина стороны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определяется легко,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высота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СН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проведённая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 вершины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к стороне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лежит на прямой разметки, поэтому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её длина тоже определяется легко.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816041"/>
            <a:ext cx="6390710" cy="1064715"/>
          </a:xfrm>
          <a:prstGeom prst="rect">
            <a:avLst/>
          </a:prstGeom>
          <a:blipFill rotWithShape="1">
            <a:blip r:embed="rId4"/>
            <a:stretch>
              <a:fillRect t="-285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</TotalTime>
  <Words>1176</Words>
  <Application>Microsoft Office PowerPoint</Application>
  <PresentationFormat>Экран (4:3)</PresentationFormat>
  <Paragraphs>257</Paragraphs>
  <Slides>20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177</cp:revision>
  <dcterms:created xsi:type="dcterms:W3CDTF">2012-12-15T11:02:59Z</dcterms:created>
  <dcterms:modified xsi:type="dcterms:W3CDTF">2014-01-20T07:44:10Z</dcterms:modified>
</cp:coreProperties>
</file>