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6" r:id="rId11"/>
    <p:sldId id="277" r:id="rId12"/>
    <p:sldId id="278" r:id="rId13"/>
    <p:sldId id="279" r:id="rId14"/>
    <p:sldId id="280" r:id="rId15"/>
    <p:sldId id="281" r:id="rId16"/>
    <p:sldId id="266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80000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6450" autoAdjust="0"/>
  </p:normalViewPr>
  <p:slideViewPr>
    <p:cSldViewPr>
      <p:cViewPr varScale="1">
        <p:scale>
          <a:sx n="70" d="100"/>
          <a:sy n="70" d="100"/>
        </p:scale>
        <p:origin x="-750" y="-108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CA3E429-FA21-4422-AAF1-5792B4CE6FC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A272CBD-1BE0-4C17-8EDD-3F92491218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D4827-A398-421C-A30A-1DF111C029B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F2AAB-D6A4-4732-A06A-C838F8E512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4028-1099-4E63-95F0-E762A5A3E91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117C1-5631-4531-8099-082848121B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AE4FC-01BA-4FC7-9F28-69532DD79E27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F271E-A1BA-4CC1-A14E-42AE339618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7CB2D-8365-43BA-8067-BBEDE641D357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5D646-A8C1-4E3F-B2CC-0482AC73BA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48F3B-7DE7-47CB-B4AD-2769EDB3D819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25F6D-17B1-4F3C-A1B7-671E994CD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E7DA7-514D-4BB1-BD84-94C54C8EDA9E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F2DC1-6211-43E3-9BFC-71CF77AB2D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2F572-42DF-4EEB-8935-6555D94087F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677D6-B25D-4839-8C2F-440927FC5E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C3D8B-25DA-428D-A7B6-8DB1BD5228FE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F15F5-ABD7-4304-8936-54A13A44DA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D74D6-7DC8-4FD6-9415-8D8DE4D9AD0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0FA44-1CBD-4C07-BF02-B90F44A2EA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1D24D-D11E-4D6D-A67F-8524736C5DBE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5F99E-EFCD-4362-8C8D-FFF1C46648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129BE-D9CD-447C-A866-187F2DAAB109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3A68B-C370-4A44-A08D-EA9478D75B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241512-7494-4D2A-A778-AC67C04447B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E2A87D6-D617-490E-8064-D93677B72B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4636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5.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Нахождение процентов от числа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 процентов от него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ПРОЦЕНТЫ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ВТОРАЯ ОПОРНАЯ ЗАДАЧА</a:t>
            </a:r>
            <a:endParaRPr lang="ru-RU" sz="2500">
              <a:latin typeface="Verdana" pitchFamily="34" charset="0"/>
            </a:endParaRPr>
          </a:p>
        </p:txBody>
      </p:sp>
      <p:pic>
        <p:nvPicPr>
          <p:cNvPr id="2355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23556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Нахождение числа по известному количеству процентов от него</a:t>
            </a:r>
          </a:p>
        </p:txBody>
      </p:sp>
      <p:sp>
        <p:nvSpPr>
          <p:cNvPr id="23557" name="TextBox 8"/>
          <p:cNvSpPr txBox="1">
            <a:spLocks noChangeArrowheads="1"/>
          </p:cNvSpPr>
          <p:nvPr/>
        </p:nvSpPr>
        <p:spPr bwMode="auto">
          <a:xfrm>
            <a:off x="250825" y="1808163"/>
            <a:ext cx="8642350" cy="1077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Найти число,</a:t>
            </a:r>
          </a:p>
          <a:p>
            <a:pPr algn="ctr"/>
            <a:r>
              <a:rPr lang="ru-RU" sz="3200" b="1">
                <a:latin typeface="Verdana" pitchFamily="34" charset="0"/>
              </a:rPr>
              <a:t>если известно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n%</a:t>
            </a:r>
            <a:r>
              <a:rPr lang="ru-RU" sz="3200" b="1">
                <a:latin typeface="Verdana" pitchFamily="34" charset="0"/>
              </a:rPr>
              <a:t> от него.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984500"/>
            <a:ext cx="8642350" cy="15700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Рассуждать можно</a:t>
            </a:r>
          </a:p>
          <a:p>
            <a:pPr algn="ctr"/>
            <a:r>
              <a:rPr lang="ru-RU" sz="3200" b="1">
                <a:latin typeface="Verdana" pitchFamily="34" charset="0"/>
              </a:rPr>
              <a:t>такими же тремя способами,</a:t>
            </a:r>
          </a:p>
          <a:p>
            <a:pPr algn="ctr"/>
            <a:r>
              <a:rPr lang="ru-RU" sz="3200" b="1">
                <a:latin typeface="Verdana" pitchFamily="34" charset="0"/>
              </a:rPr>
              <a:t>как при решении первой задачи.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2457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Пример 2</a:t>
            </a:r>
          </a:p>
        </p:txBody>
      </p:sp>
      <p:sp>
        <p:nvSpPr>
          <p:cNvPr id="24580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523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</a:rPr>
              <a:t>Найти число, 35% которого равно 280.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1854200"/>
            <a:ext cx="8642350" cy="5222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800000"/>
                </a:solidFill>
                <a:latin typeface="Verdana" pitchFamily="34" charset="0"/>
              </a:rPr>
              <a:t>РЕШЕНИЕ 1</a:t>
            </a: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438890"/>
            <a:ext cx="8640960" cy="2598468"/>
          </a:xfrm>
          <a:prstGeom prst="rect">
            <a:avLst/>
          </a:prstGeom>
          <a:blipFill rotWithShape="1">
            <a:blip r:embed="rId3"/>
            <a:stretch>
              <a:fillRect b="-5634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2560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Пример 2</a:t>
            </a:r>
          </a:p>
        </p:txBody>
      </p:sp>
      <p:sp>
        <p:nvSpPr>
          <p:cNvPr id="25604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523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</a:rPr>
              <a:t>Найти число, 35% которого равно 280.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1854200"/>
            <a:ext cx="8642350" cy="5222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800000"/>
                </a:solidFill>
                <a:latin typeface="Verdana" pitchFamily="34" charset="0"/>
              </a:rPr>
              <a:t>РЕШЕНИЕ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0825" y="2438400"/>
            <a:ext cx="8642350" cy="15398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</a:rPr>
              <a:t>Так как </a:t>
            </a:r>
            <a:r>
              <a:rPr lang="ru-RU" sz="2800" b="1">
                <a:latin typeface="Verdana" pitchFamily="34" charset="0"/>
              </a:rPr>
              <a:t>280</a:t>
            </a:r>
            <a:r>
              <a:rPr lang="ru-RU" sz="2800">
                <a:latin typeface="Verdana" pitchFamily="34" charset="0"/>
              </a:rPr>
              <a:t> – это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</a:rPr>
              <a:t>35%</a:t>
            </a:r>
            <a:r>
              <a:rPr lang="ru-RU" sz="2800">
                <a:latin typeface="Verdana" pitchFamily="34" charset="0"/>
              </a:rPr>
              <a:t>,</a:t>
            </a:r>
          </a:p>
          <a:p>
            <a:pPr algn="ctr"/>
            <a:r>
              <a:rPr lang="ru-RU" sz="2800">
                <a:latin typeface="Verdana" pitchFamily="34" charset="0"/>
              </a:rPr>
              <a:t>то на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</a:rPr>
              <a:t>1%</a:t>
            </a:r>
            <a:r>
              <a:rPr lang="ru-RU" sz="2800">
                <a:latin typeface="Verdana" pitchFamily="34" charset="0"/>
              </a:rPr>
              <a:t> приходится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</a:rPr>
              <a:t>280</a:t>
            </a:r>
            <a:r>
              <a:rPr lang="ru-RU" sz="2800">
                <a:latin typeface="Verdana" pitchFamily="34" charset="0"/>
              </a:rPr>
              <a:t> :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</a:rPr>
              <a:t>35</a:t>
            </a:r>
            <a:r>
              <a:rPr lang="ru-RU" sz="2800">
                <a:latin typeface="Verdana" pitchFamily="34" charset="0"/>
              </a:rPr>
              <a:t> = </a:t>
            </a:r>
            <a:r>
              <a:rPr lang="ru-RU" sz="2800" b="1">
                <a:solidFill>
                  <a:srgbClr val="E46C0A"/>
                </a:solidFill>
                <a:latin typeface="Verdana" pitchFamily="34" charset="0"/>
              </a:rPr>
              <a:t>8</a:t>
            </a:r>
            <a:r>
              <a:rPr lang="ru-RU" sz="2800">
                <a:latin typeface="Verdana" pitchFamily="3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825" y="4059238"/>
            <a:ext cx="8642350" cy="11080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</a:rPr>
              <a:t>Отсюда всё число (составляющее 100%)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800" b="1">
                <a:solidFill>
                  <a:srgbClr val="E46C0A"/>
                </a:solidFill>
                <a:latin typeface="Verdana" pitchFamily="34" charset="0"/>
              </a:rPr>
              <a:t>8 </a:t>
            </a:r>
            <a:r>
              <a:rPr lang="ru-RU" sz="2800">
                <a:latin typeface="Verdana" pitchFamily="34" charset="0"/>
              </a:rPr>
              <a:t>· </a:t>
            </a:r>
            <a:r>
              <a:rPr lang="ru-RU" sz="2800" b="1">
                <a:latin typeface="Verdana" pitchFamily="34" charset="0"/>
              </a:rPr>
              <a:t>100</a:t>
            </a:r>
            <a:r>
              <a:rPr lang="ru-RU" sz="2800">
                <a:latin typeface="Verdana" pitchFamily="34" charset="0"/>
              </a:rPr>
              <a:t>= </a:t>
            </a:r>
            <a:r>
              <a:rPr lang="ru-RU" sz="2800" b="1">
                <a:solidFill>
                  <a:srgbClr val="0F4D10"/>
                </a:solidFill>
                <a:latin typeface="Verdana" pitchFamily="34" charset="0"/>
              </a:rPr>
              <a:t>800</a:t>
            </a:r>
            <a:r>
              <a:rPr lang="ru-RU" sz="28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2662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Пример 2</a:t>
            </a:r>
          </a:p>
        </p:txBody>
      </p:sp>
      <p:sp>
        <p:nvSpPr>
          <p:cNvPr id="26628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523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</a:rPr>
              <a:t>Найти число, 35% которого равно 280.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1854200"/>
            <a:ext cx="8642350" cy="5222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800000"/>
                </a:solidFill>
                <a:latin typeface="Verdana" pitchFamily="34" charset="0"/>
              </a:rPr>
              <a:t>РЕШЕНИЕ 3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438400"/>
            <a:ext cx="8642350" cy="9540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</a:rPr>
              <a:t>Обозначим искомое число через </a:t>
            </a:r>
            <a:r>
              <a:rPr lang="ru-RU" sz="2800" b="1" i="1">
                <a:latin typeface="Verdana" pitchFamily="34" charset="0"/>
              </a:rPr>
              <a:t>х</a:t>
            </a:r>
            <a:r>
              <a:rPr lang="ru-RU" sz="2800">
                <a:latin typeface="Verdana" pitchFamily="34" charset="0"/>
              </a:rPr>
              <a:t> и составим пропорцию.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92413" y="3473450"/>
            <a:ext cx="3535362" cy="10810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6" name="TextBox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644135"/>
            <a:ext cx="8640960" cy="111517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2765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Важная идея</a:t>
            </a:r>
          </a:p>
        </p:txBody>
      </p:sp>
      <p:sp>
        <p:nvSpPr>
          <p:cNvPr id="14" name="Text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3549883"/>
          </a:xfrm>
          <a:prstGeom prst="rect">
            <a:avLst/>
          </a:prstGeom>
          <a:blipFill rotWithShape="1">
            <a:blip r:embed="rId3"/>
            <a:stretch>
              <a:fillRect l="-141" t="-1718" r="-71" b="-1718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2867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Связь между первой и второй опорными задачами</a:t>
            </a:r>
          </a:p>
        </p:txBody>
      </p:sp>
      <p:sp>
        <p:nvSpPr>
          <p:cNvPr id="2867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9540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</a:rPr>
              <a:t>Вторую опорную задачу</a:t>
            </a:r>
          </a:p>
          <a:p>
            <a:pPr algn="ctr"/>
            <a:r>
              <a:rPr lang="ru-RU" sz="2800" b="1">
                <a:latin typeface="Verdana" pitchFamily="34" charset="0"/>
              </a:rPr>
              <a:t>можно свести к первой.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2349500"/>
            <a:ext cx="8642350" cy="42767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</a:rPr>
              <a:t>При решении примера 2</a:t>
            </a:r>
          </a:p>
          <a:p>
            <a:pPr algn="ctr"/>
            <a:r>
              <a:rPr lang="ru-RU" sz="2800">
                <a:latin typeface="Verdana" pitchFamily="34" charset="0"/>
              </a:rPr>
              <a:t>можно рассуждать так.</a:t>
            </a:r>
          </a:p>
          <a:p>
            <a:pPr algn="ctr"/>
            <a:endParaRPr lang="ru-RU" sz="1000" b="1">
              <a:latin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</a:rPr>
              <a:t>Пусть неизвестное число </a:t>
            </a:r>
            <a:r>
              <a:rPr lang="ru-RU" sz="28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2800">
                <a:latin typeface="Verdana" pitchFamily="34" charset="0"/>
              </a:rPr>
              <a:t>.</a:t>
            </a:r>
          </a:p>
          <a:p>
            <a:pPr algn="ctr"/>
            <a:r>
              <a:rPr lang="ru-RU" sz="2800">
                <a:latin typeface="Verdana" pitchFamily="34" charset="0"/>
              </a:rPr>
              <a:t>Найдём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</a:rPr>
              <a:t>35%</a:t>
            </a:r>
            <a:r>
              <a:rPr lang="ru-RU" sz="2800">
                <a:latin typeface="Verdana" pitchFamily="34" charset="0"/>
              </a:rPr>
              <a:t> от него, получим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</a:rPr>
              <a:t>0,35</a:t>
            </a:r>
            <a:r>
              <a:rPr lang="ru-RU" sz="28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2800">
                <a:latin typeface="Verdana" pitchFamily="34" charset="0"/>
              </a:rPr>
              <a:t>,</a:t>
            </a:r>
          </a:p>
          <a:p>
            <a:pPr algn="ctr"/>
            <a:r>
              <a:rPr lang="ru-RU" sz="2800">
                <a:latin typeface="Verdana" pitchFamily="34" charset="0"/>
              </a:rPr>
              <a:t>что по условию равно </a:t>
            </a:r>
            <a:r>
              <a:rPr lang="ru-RU" sz="2800" b="1">
                <a:latin typeface="Verdana" pitchFamily="34" charset="0"/>
              </a:rPr>
              <a:t>280</a:t>
            </a:r>
            <a:r>
              <a:rPr lang="ru-RU" sz="2800">
                <a:latin typeface="Verdana" pitchFamily="34" charset="0"/>
              </a:rPr>
              <a:t>, т. е.</a:t>
            </a:r>
          </a:p>
          <a:p>
            <a:pPr algn="ctr"/>
            <a:r>
              <a:rPr lang="ru-RU" sz="2800" b="1">
                <a:solidFill>
                  <a:srgbClr val="0000FF"/>
                </a:solidFill>
                <a:latin typeface="Verdana" pitchFamily="34" charset="0"/>
              </a:rPr>
              <a:t>0,35</a:t>
            </a:r>
            <a:r>
              <a:rPr lang="ru-RU" sz="28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2800">
                <a:latin typeface="Verdana" pitchFamily="34" charset="0"/>
              </a:rPr>
              <a:t> = </a:t>
            </a:r>
            <a:r>
              <a:rPr lang="ru-RU" sz="2800" b="1">
                <a:latin typeface="Verdana" pitchFamily="34" charset="0"/>
              </a:rPr>
              <a:t>280</a:t>
            </a:r>
            <a:r>
              <a:rPr lang="ru-RU" sz="2800">
                <a:latin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</a:rPr>
              <a:t>Отсюда</a:t>
            </a:r>
          </a:p>
          <a:p>
            <a:pPr algn="ctr"/>
            <a:r>
              <a:rPr lang="ru-RU" sz="28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2800">
                <a:latin typeface="Verdana" pitchFamily="34" charset="0"/>
              </a:rPr>
              <a:t> = </a:t>
            </a:r>
            <a:r>
              <a:rPr lang="ru-RU" sz="2800" b="1">
                <a:latin typeface="Verdana" pitchFamily="34" charset="0"/>
              </a:rPr>
              <a:t>280</a:t>
            </a:r>
            <a:r>
              <a:rPr lang="ru-RU" sz="2800">
                <a:latin typeface="Verdana" pitchFamily="34" charset="0"/>
              </a:rPr>
              <a:t> :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</a:rPr>
              <a:t>0,35</a:t>
            </a:r>
            <a:r>
              <a:rPr lang="ru-RU" sz="2800">
                <a:latin typeface="Verdana" pitchFamily="34" charset="0"/>
              </a:rPr>
              <a:t>,</a:t>
            </a:r>
          </a:p>
          <a:p>
            <a:pPr algn="ctr"/>
            <a:r>
              <a:rPr lang="ru-RU" sz="2800">
                <a:latin typeface="Verdana" pitchFamily="34" charset="0"/>
              </a:rPr>
              <a:t>Или </a:t>
            </a:r>
            <a:r>
              <a:rPr lang="ru-RU" sz="28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2800">
                <a:latin typeface="Verdana" pitchFamily="34" charset="0"/>
              </a:rPr>
              <a:t>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</a:rPr>
              <a:t>=</a:t>
            </a:r>
            <a:r>
              <a:rPr lang="ru-RU" sz="2800">
                <a:latin typeface="Verdana" pitchFamily="34" charset="0"/>
              </a:rPr>
              <a:t>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</a:rPr>
              <a:t>800</a:t>
            </a:r>
            <a:r>
              <a:rPr lang="ru-RU" sz="2800">
                <a:latin typeface="Verdana" pitchFamily="34" charset="0"/>
              </a:rPr>
              <a:t>.</a:t>
            </a:r>
            <a:endParaRPr lang="ru-RU" sz="350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969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9700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9702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2276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всеми тремя способами:</a:t>
            </a:r>
            <a:endParaRPr lang="en-US" sz="2200">
              <a:latin typeface="Verdana" pitchFamily="34" charset="0"/>
            </a:endParaRPr>
          </a:p>
          <a:p>
            <a:endParaRPr lang="en-US" sz="10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15</a:t>
            </a:r>
            <a:r>
              <a:rPr lang="en-US" sz="2200" b="1">
                <a:latin typeface="Verdana" pitchFamily="34" charset="0"/>
              </a:rPr>
              <a:t>%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от числа </a:t>
            </a:r>
            <a:r>
              <a:rPr lang="en-US" sz="2200" b="1">
                <a:latin typeface="Verdana" pitchFamily="34" charset="0"/>
              </a:rPr>
              <a:t>200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en-US" sz="2200" b="1">
                <a:latin typeface="Verdana" pitchFamily="34" charset="0"/>
              </a:rPr>
              <a:t>2%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от числа </a:t>
            </a:r>
            <a:r>
              <a:rPr lang="en-US" sz="2200" b="1">
                <a:latin typeface="Verdana" pitchFamily="34" charset="0"/>
              </a:rPr>
              <a:t>75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en-US" sz="2200" b="1">
                <a:latin typeface="Verdana" pitchFamily="34" charset="0"/>
              </a:rPr>
              <a:t>98%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от числа </a:t>
            </a:r>
            <a:r>
              <a:rPr lang="en-US" sz="2200" b="1">
                <a:latin typeface="Verdana" pitchFamily="34" charset="0"/>
              </a:rPr>
              <a:t>1000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en-US" sz="2200" b="1">
                <a:latin typeface="Verdana" pitchFamily="34" charset="0"/>
              </a:rPr>
              <a:t>200%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от числа</a:t>
            </a:r>
            <a:r>
              <a:rPr lang="ru-RU" sz="2200" b="1">
                <a:latin typeface="Verdana" pitchFamily="34" charset="0"/>
              </a:rPr>
              <a:t> </a:t>
            </a:r>
            <a:r>
              <a:rPr lang="en-US" sz="2200" b="1">
                <a:latin typeface="Verdana" pitchFamily="34" charset="0"/>
              </a:rPr>
              <a:t>7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en-US" sz="2200" b="1">
                <a:latin typeface="Verdana" pitchFamily="34" charset="0"/>
              </a:rPr>
              <a:t>0%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от числа </a:t>
            </a:r>
            <a:r>
              <a:rPr lang="en-US" sz="2200" b="1">
                <a:latin typeface="Verdana" pitchFamily="34" charset="0"/>
              </a:rPr>
              <a:t>3457</a:t>
            </a:r>
            <a:r>
              <a:rPr lang="en-US" sz="2200">
                <a:latin typeface="Verdana" pitchFamily="34" charset="0"/>
              </a:rPr>
              <a:t>.</a:t>
            </a:r>
          </a:p>
        </p:txBody>
      </p:sp>
      <p:sp>
        <p:nvSpPr>
          <p:cNvPr id="29703" name="TextBox 15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29704" name="TextBox 14"/>
          <p:cNvSpPr txBox="1">
            <a:spLocks noChangeArrowheads="1"/>
          </p:cNvSpPr>
          <p:nvPr/>
        </p:nvSpPr>
        <p:spPr bwMode="auto">
          <a:xfrm>
            <a:off x="250825" y="4121150"/>
            <a:ext cx="8640763" cy="22780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всеми тремя способами:</a:t>
            </a:r>
            <a:endParaRPr lang="en-US" sz="2200">
              <a:latin typeface="Verdana" pitchFamily="34" charset="0"/>
            </a:endParaRPr>
          </a:p>
          <a:p>
            <a:endParaRPr lang="en-US" sz="10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число, </a:t>
            </a:r>
            <a:r>
              <a:rPr lang="ru-RU" sz="2200" b="1">
                <a:latin typeface="Verdana" pitchFamily="34" charset="0"/>
              </a:rPr>
              <a:t>5%</a:t>
            </a:r>
            <a:r>
              <a:rPr lang="ru-RU" sz="2200">
                <a:latin typeface="Verdana" pitchFamily="34" charset="0"/>
              </a:rPr>
              <a:t> которого равны </a:t>
            </a:r>
            <a:r>
              <a:rPr lang="ru-RU" sz="2200" b="1">
                <a:latin typeface="Verdana" pitchFamily="34" charset="0"/>
              </a:rPr>
              <a:t>13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>
                <a:latin typeface="Verdana" pitchFamily="34" charset="0"/>
              </a:rPr>
              <a:t>число, </a:t>
            </a:r>
            <a:r>
              <a:rPr lang="ru-RU" sz="2200" b="1">
                <a:latin typeface="Verdana" pitchFamily="34" charset="0"/>
              </a:rPr>
              <a:t>60%</a:t>
            </a:r>
            <a:r>
              <a:rPr lang="ru-RU" sz="2200">
                <a:latin typeface="Verdana" pitchFamily="34" charset="0"/>
              </a:rPr>
              <a:t> которого равны </a:t>
            </a:r>
            <a:r>
              <a:rPr lang="ru-RU" sz="2200" b="1">
                <a:latin typeface="Verdana" pitchFamily="34" charset="0"/>
              </a:rPr>
              <a:t>18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>
                <a:latin typeface="Verdana" pitchFamily="34" charset="0"/>
              </a:rPr>
              <a:t>число, </a:t>
            </a:r>
            <a:r>
              <a:rPr lang="ru-RU" sz="2200" b="1">
                <a:latin typeface="Verdana" pitchFamily="34" charset="0"/>
              </a:rPr>
              <a:t>90% </a:t>
            </a:r>
            <a:r>
              <a:rPr lang="ru-RU" sz="2200">
                <a:latin typeface="Verdana" pitchFamily="34" charset="0"/>
              </a:rPr>
              <a:t>которого равны </a:t>
            </a:r>
            <a:r>
              <a:rPr lang="ru-RU" sz="2200" b="1">
                <a:latin typeface="Verdana" pitchFamily="34" charset="0"/>
              </a:rPr>
              <a:t>99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>
                <a:latin typeface="Verdana" pitchFamily="34" charset="0"/>
              </a:rPr>
              <a:t>число, </a:t>
            </a:r>
            <a:r>
              <a:rPr lang="ru-RU" sz="2200" b="1">
                <a:latin typeface="Verdana" pitchFamily="34" charset="0"/>
              </a:rPr>
              <a:t>120%</a:t>
            </a:r>
            <a:r>
              <a:rPr lang="ru-RU" sz="2200">
                <a:latin typeface="Verdana" pitchFamily="34" charset="0"/>
              </a:rPr>
              <a:t> которого равны </a:t>
            </a:r>
            <a:r>
              <a:rPr lang="ru-RU" sz="2200" b="1">
                <a:latin typeface="Verdana" pitchFamily="34" charset="0"/>
              </a:rPr>
              <a:t>12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>
                <a:latin typeface="Verdana" pitchFamily="34" charset="0"/>
              </a:rPr>
              <a:t>число, </a:t>
            </a:r>
            <a:r>
              <a:rPr lang="ru-RU" sz="2200" b="1">
                <a:latin typeface="Verdana" pitchFamily="34" charset="0"/>
              </a:rPr>
              <a:t>27%</a:t>
            </a:r>
            <a:r>
              <a:rPr lang="ru-RU" sz="2200">
                <a:latin typeface="Verdana" pitchFamily="34" charset="0"/>
              </a:rPr>
              <a:t> которого равны </a:t>
            </a:r>
            <a:r>
              <a:rPr lang="ru-RU" sz="2200" b="1">
                <a:latin typeface="Verdana" pitchFamily="34" charset="0"/>
              </a:rPr>
              <a:t>81</a:t>
            </a:r>
            <a:r>
              <a:rPr lang="en-US" sz="22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Нахождение процентов от числа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числа по известному количеству процентов от него</a:t>
            </a:r>
            <a:r>
              <a:rPr lang="ru-RU" sz="2500">
                <a:latin typeface="Verdana" pitchFamily="34" charset="0"/>
              </a:rPr>
              <a:t> – это две наиболее простые и в то же время наиболее распространённые задачи на проценты.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Связь задач на проценты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 задачами на дроби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978950"/>
            <a:ext cx="8640960" cy="3024802"/>
          </a:xfrm>
          <a:prstGeom prst="rect">
            <a:avLst/>
          </a:prstGeom>
          <a:blipFill rotWithShape="1">
            <a:blip r:embed="rId3"/>
            <a:stretch>
              <a:fillRect t="-3226" b="-645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ПЕРВАЯ ОПОРНАЯ ЗАДАЧА</a:t>
            </a:r>
            <a:endParaRPr lang="ru-RU" sz="2500">
              <a:latin typeface="Verdana" pitchFamily="34" charset="0"/>
            </a:endParaRP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Нахождение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процентов от числа</a:t>
            </a:r>
          </a:p>
        </p:txBody>
      </p:sp>
      <p:sp>
        <p:nvSpPr>
          <p:cNvPr id="16389" name="TextBox 8"/>
          <p:cNvSpPr txBox="1">
            <a:spLocks noChangeArrowheads="1"/>
          </p:cNvSpPr>
          <p:nvPr/>
        </p:nvSpPr>
        <p:spPr bwMode="auto">
          <a:xfrm>
            <a:off x="250825" y="1808163"/>
            <a:ext cx="8642350" cy="5857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Найти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n% </a:t>
            </a:r>
            <a:r>
              <a:rPr lang="ru-RU" sz="3200" b="1">
                <a:latin typeface="Verdana" pitchFamily="34" charset="0"/>
              </a:rPr>
              <a:t>от данного числа.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438400"/>
            <a:ext cx="8642350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Решение 1:</a:t>
            </a:r>
          </a:p>
          <a:p>
            <a:pPr algn="ctr"/>
            <a:r>
              <a:rPr lang="ru-RU" sz="2500" b="1">
                <a:latin typeface="Verdana" pitchFamily="34" charset="0"/>
              </a:rPr>
              <a:t>Подход к задаче на проценты,</a:t>
            </a:r>
          </a:p>
          <a:p>
            <a:pPr algn="ctr"/>
            <a:r>
              <a:rPr lang="ru-RU" sz="2500" b="1">
                <a:latin typeface="Verdana" pitchFamily="34" charset="0"/>
              </a:rPr>
              <a:t>как к задаче на дроби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744035"/>
            <a:ext cx="8640960" cy="2718949"/>
          </a:xfrm>
          <a:prstGeom prst="rect">
            <a:avLst/>
          </a:prstGeom>
          <a:blipFill rotWithShape="1">
            <a:blip r:embed="rId3"/>
            <a:stretch>
              <a:fillRect b="-5605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ПЕРВАЯ ОПОРНАЯ ЗАДАЧА</a:t>
            </a:r>
            <a:endParaRPr lang="ru-RU" sz="2500">
              <a:latin typeface="Verdana" pitchFamily="34" charset="0"/>
            </a:endParaRP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Нахождение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процентов от числа</a:t>
            </a:r>
          </a:p>
        </p:txBody>
      </p:sp>
      <p:sp>
        <p:nvSpPr>
          <p:cNvPr id="17413" name="TextBox 8"/>
          <p:cNvSpPr txBox="1">
            <a:spLocks noChangeArrowheads="1"/>
          </p:cNvSpPr>
          <p:nvPr/>
        </p:nvSpPr>
        <p:spPr bwMode="auto">
          <a:xfrm>
            <a:off x="250825" y="1808163"/>
            <a:ext cx="8642350" cy="5857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Найти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n% </a:t>
            </a:r>
            <a:r>
              <a:rPr lang="ru-RU" sz="3200" b="1">
                <a:latin typeface="Verdana" pitchFamily="34" charset="0"/>
              </a:rPr>
              <a:t>от данного числа.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438400"/>
            <a:ext cx="8642350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Решение 2:</a:t>
            </a:r>
          </a:p>
          <a:p>
            <a:pPr algn="ctr"/>
            <a:r>
              <a:rPr lang="ru-RU" sz="2500" b="1">
                <a:latin typeface="Verdana" pitchFamily="34" charset="0"/>
              </a:rPr>
              <a:t>Выяснение, сколько приходится</a:t>
            </a:r>
          </a:p>
          <a:p>
            <a:pPr algn="ctr"/>
            <a:r>
              <a:rPr lang="ru-RU" sz="2500" b="1">
                <a:latin typeface="Verdana" pitchFamily="34" charset="0"/>
              </a:rPr>
              <a:t>на один процент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0825" y="3743325"/>
            <a:ext cx="8642350" cy="19526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</a:rPr>
              <a:t>Сначала найдём </a:t>
            </a:r>
            <a:r>
              <a:rPr lang="ru-RU" sz="2800" b="1">
                <a:solidFill>
                  <a:srgbClr val="E46C0A"/>
                </a:solidFill>
                <a:latin typeface="Verdana" pitchFamily="34" charset="0"/>
              </a:rPr>
              <a:t>1%</a:t>
            </a:r>
            <a:r>
              <a:rPr lang="ru-RU" sz="2800">
                <a:solidFill>
                  <a:srgbClr val="E46C0A"/>
                </a:solidFill>
                <a:latin typeface="Verdana" pitchFamily="34" charset="0"/>
              </a:rPr>
              <a:t> </a:t>
            </a:r>
            <a:r>
              <a:rPr lang="ru-RU" sz="2800">
                <a:latin typeface="Verdana" pitchFamily="34" charset="0"/>
              </a:rPr>
              <a:t>от числа,</a:t>
            </a:r>
          </a:p>
          <a:p>
            <a:pPr algn="ctr"/>
            <a:r>
              <a:rPr lang="ru-RU" sz="2800">
                <a:latin typeface="Verdana" pitchFamily="34" charset="0"/>
              </a:rPr>
              <a:t>для этого разделим число на </a:t>
            </a:r>
            <a:r>
              <a:rPr lang="ru-RU" sz="2800" b="1">
                <a:latin typeface="Verdana" pitchFamily="34" charset="0"/>
              </a:rPr>
              <a:t>100</a:t>
            </a:r>
            <a:r>
              <a:rPr lang="ru-RU" sz="2800">
                <a:latin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</a:rPr>
              <a:t>Затем для нахождения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</a:rPr>
              <a:t>n% </a:t>
            </a:r>
            <a:r>
              <a:rPr lang="ru-RU" sz="2800">
                <a:latin typeface="Verdana" pitchFamily="34" charset="0"/>
              </a:rPr>
              <a:t>умножим полученную величину на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</a:rPr>
              <a:t>n</a:t>
            </a:r>
            <a:r>
              <a:rPr lang="ru-RU" sz="28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ПЕРВАЯ ОПОРНАЯ ЗАДАЧА</a:t>
            </a:r>
            <a:endParaRPr lang="ru-RU" sz="2500">
              <a:latin typeface="Verdana" pitchFamily="34" charset="0"/>
            </a:endParaRP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Нахождение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процентов от числа</a:t>
            </a:r>
          </a:p>
        </p:txBody>
      </p:sp>
      <p:sp>
        <p:nvSpPr>
          <p:cNvPr id="18437" name="TextBox 8"/>
          <p:cNvSpPr txBox="1">
            <a:spLocks noChangeArrowheads="1"/>
          </p:cNvSpPr>
          <p:nvPr/>
        </p:nvSpPr>
        <p:spPr bwMode="auto">
          <a:xfrm>
            <a:off x="250825" y="1808163"/>
            <a:ext cx="8642350" cy="5857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Найти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n% </a:t>
            </a:r>
            <a:r>
              <a:rPr lang="ru-RU" sz="3200" b="1">
                <a:latin typeface="Verdana" pitchFamily="34" charset="0"/>
              </a:rPr>
              <a:t>от данного числа.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438400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Решение 3:</a:t>
            </a:r>
          </a:p>
          <a:p>
            <a:pPr algn="ctr"/>
            <a:r>
              <a:rPr lang="ru-RU" sz="2500" b="1">
                <a:latin typeface="Verdana" pitchFamily="34" charset="0"/>
              </a:rPr>
              <a:t>Использование пропорции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0825" y="3338513"/>
            <a:ext cx="8642350" cy="3262312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</a:rPr>
              <a:t>Число принимаем за </a:t>
            </a:r>
            <a:r>
              <a:rPr lang="ru-RU" sz="2800" b="1">
                <a:latin typeface="Verdana" pitchFamily="34" charset="0"/>
              </a:rPr>
              <a:t>100%</a:t>
            </a:r>
            <a:r>
              <a:rPr lang="ru-RU" sz="2800">
                <a:latin typeface="Verdana" pitchFamily="34" charset="0"/>
              </a:rPr>
              <a:t>,</a:t>
            </a:r>
          </a:p>
          <a:p>
            <a:pPr algn="ctr"/>
            <a:r>
              <a:rPr lang="ru-RU" sz="2800">
                <a:latin typeface="Verdana" pitchFamily="34" charset="0"/>
              </a:rPr>
              <a:t>а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</a:rPr>
              <a:t>n%</a:t>
            </a:r>
            <a:r>
              <a:rPr lang="ru-RU" sz="2800">
                <a:latin typeface="Verdana" pitchFamily="34" charset="0"/>
              </a:rPr>
              <a:t> от него обозначаем</a:t>
            </a:r>
          </a:p>
          <a:p>
            <a:pPr algn="ctr"/>
            <a:r>
              <a:rPr lang="ru-RU" sz="2800">
                <a:latin typeface="Verdana" pitchFamily="34" charset="0"/>
              </a:rPr>
              <a:t>какой-нибудь буквой, например </a:t>
            </a:r>
            <a:r>
              <a:rPr lang="ru-RU" sz="2800" b="1" i="1">
                <a:latin typeface="Verdana" pitchFamily="34" charset="0"/>
              </a:rPr>
              <a:t>х</a:t>
            </a:r>
            <a:r>
              <a:rPr lang="ru-RU" sz="2800">
                <a:latin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</a:rPr>
              <a:t>После этого </a:t>
            </a:r>
            <a:r>
              <a:rPr lang="ru-RU" sz="2800" b="1">
                <a:latin typeface="Verdana" pitchFamily="34" charset="0"/>
              </a:rPr>
              <a:t>составляем пропорцию</a:t>
            </a:r>
          </a:p>
          <a:p>
            <a:pPr algn="ctr"/>
            <a:r>
              <a:rPr lang="ru-RU" sz="2800">
                <a:latin typeface="Verdana" pitchFamily="34" charset="0"/>
              </a:rPr>
              <a:t>(«</a:t>
            </a:r>
            <a:r>
              <a:rPr lang="ru-RU" sz="2800" b="1">
                <a:solidFill>
                  <a:srgbClr val="E46C0A"/>
                </a:solidFill>
                <a:latin typeface="Verdana" pitchFamily="34" charset="0"/>
              </a:rPr>
              <a:t>числа под числами</a:t>
            </a:r>
            <a:r>
              <a:rPr lang="ru-RU" sz="2800">
                <a:latin typeface="Verdana" pitchFamily="34" charset="0"/>
              </a:rPr>
              <a:t>,</a:t>
            </a:r>
          </a:p>
          <a:p>
            <a:pPr algn="ctr"/>
            <a:r>
              <a:rPr lang="ru-RU" sz="2800" b="1">
                <a:solidFill>
                  <a:srgbClr val="0F4D10"/>
                </a:solidFill>
                <a:latin typeface="Verdana" pitchFamily="34" charset="0"/>
              </a:rPr>
              <a:t>проценты под процентами</a:t>
            </a:r>
            <a:r>
              <a:rPr lang="ru-RU" sz="2800">
                <a:latin typeface="Verdana" pitchFamily="34" charset="0"/>
              </a:rPr>
              <a:t>»),</a:t>
            </a:r>
          </a:p>
          <a:p>
            <a:pPr algn="ctr"/>
            <a:r>
              <a:rPr lang="ru-RU" sz="2800">
                <a:latin typeface="Verdana" pitchFamily="34" charset="0"/>
              </a:rPr>
              <a:t>затем решаем её.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Пример 1</a:t>
            </a:r>
          </a:p>
        </p:txBody>
      </p:sp>
      <p:sp>
        <p:nvSpPr>
          <p:cNvPr id="19460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5857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Найти 42% от числа 180.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1916113"/>
            <a:ext cx="8642350" cy="5222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800000"/>
                </a:solidFill>
                <a:latin typeface="Verdana" pitchFamily="34" charset="0"/>
              </a:rPr>
              <a:t>РЕШЕНИЕ 1</a:t>
            </a: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500735"/>
            <a:ext cx="8640960" cy="1884234"/>
          </a:xfrm>
          <a:prstGeom prst="rect">
            <a:avLst/>
          </a:prstGeom>
          <a:blipFill rotWithShape="1">
            <a:blip r:embed="rId3"/>
            <a:stretch>
              <a:fillRect b="-8091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Пример 1</a:t>
            </a:r>
          </a:p>
        </p:txBody>
      </p:sp>
      <p:sp>
        <p:nvSpPr>
          <p:cNvPr id="20484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5857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Найти 42% от числа 180.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1916113"/>
            <a:ext cx="8642350" cy="5222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800000"/>
                </a:solidFill>
                <a:latin typeface="Verdana" pitchFamily="34" charset="0"/>
              </a:rPr>
              <a:t>РЕШЕНИЕ </a:t>
            </a:r>
            <a:r>
              <a:rPr lang="en-US" sz="2800" b="1">
                <a:solidFill>
                  <a:srgbClr val="800000"/>
                </a:solidFill>
                <a:latin typeface="Verdana" pitchFamily="34" charset="0"/>
              </a:rPr>
              <a:t>2</a:t>
            </a:r>
            <a:endParaRPr lang="ru-RU" sz="2800" b="1">
              <a:solidFill>
                <a:srgbClr val="800000"/>
              </a:solidFill>
              <a:latin typeface="Verdana" pitchFamily="34" charset="0"/>
            </a:endParaRP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500735"/>
            <a:ext cx="8640960" cy="1299458"/>
          </a:xfrm>
          <a:prstGeom prst="rect">
            <a:avLst/>
          </a:prstGeom>
          <a:blipFill rotWithShape="1">
            <a:blip r:embed="rId3"/>
            <a:stretch>
              <a:fillRect b="-1220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884737"/>
            <a:ext cx="8640960" cy="1299458"/>
          </a:xfrm>
          <a:prstGeom prst="rect">
            <a:avLst/>
          </a:prstGeom>
          <a:blipFill rotWithShape="1">
            <a:blip r:embed="rId4"/>
            <a:stretch>
              <a:fillRect b="-1220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Пример 1</a:t>
            </a:r>
          </a:p>
        </p:txBody>
      </p:sp>
      <p:sp>
        <p:nvSpPr>
          <p:cNvPr id="21508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5857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Найти 42% от числа 180.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1916113"/>
            <a:ext cx="8642350" cy="5222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800000"/>
                </a:solidFill>
                <a:latin typeface="Verdana" pitchFamily="34" charset="0"/>
              </a:rPr>
              <a:t>РЕШЕНИЕ 3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500313"/>
            <a:ext cx="8642350" cy="523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</a:rPr>
              <a:t>Число 180 – это 100%.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086100"/>
            <a:ext cx="8642350" cy="5222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</a:rPr>
              <a:t>Необходимо найти 42% от этого числа.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3670300"/>
            <a:ext cx="8642350" cy="523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</a:rPr>
              <a:t>Обозначим эту величину </a:t>
            </a:r>
            <a:r>
              <a:rPr lang="ru-RU" sz="2800" b="1" i="1">
                <a:latin typeface="Verdana" pitchFamily="34" charset="0"/>
              </a:rPr>
              <a:t>х</a:t>
            </a:r>
            <a:r>
              <a:rPr lang="ru-RU" sz="2800">
                <a:latin typeface="Verdana" pitchFamily="34" charset="0"/>
              </a:rPr>
              <a:t>, тогда:</a:t>
            </a:r>
            <a:endParaRPr lang="en-US" sz="2800">
              <a:latin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54313" y="4238625"/>
            <a:ext cx="3617912" cy="10810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6" name="TextBox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419168"/>
            <a:ext cx="8640960" cy="111517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Нахождение процентов от числа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и числа по известному количеству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процентов от него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Важная идея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2475614"/>
          </a:xfrm>
          <a:prstGeom prst="rect">
            <a:avLst/>
          </a:prstGeom>
          <a:blipFill rotWithShape="1">
            <a:blip r:embed="rId3"/>
            <a:stretch>
              <a:fillRect l="-141" t="-2463" r="-71" b="-2709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7" name="TextBox 1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789040"/>
            <a:ext cx="8640960" cy="2891048"/>
          </a:xfrm>
          <a:prstGeom prst="rect">
            <a:avLst/>
          </a:prstGeom>
          <a:blipFill rotWithShape="1">
            <a:blip r:embed="rId4"/>
            <a:stretch>
              <a:fillRect t="-2110" b="-844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597</Words>
  <Application>Microsoft Office PowerPoint</Application>
  <PresentationFormat>Экран (4:3)</PresentationFormat>
  <Paragraphs>129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141</cp:revision>
  <dcterms:created xsi:type="dcterms:W3CDTF">2012-12-15T11:02:59Z</dcterms:created>
  <dcterms:modified xsi:type="dcterms:W3CDTF">2013-12-21T16:55:33Z</dcterms:modified>
</cp:coreProperties>
</file>