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70" r:id="rId6"/>
    <p:sldId id="261" r:id="rId7"/>
    <p:sldId id="262" r:id="rId8"/>
    <p:sldId id="271" r:id="rId9"/>
    <p:sldId id="272" r:id="rId10"/>
    <p:sldId id="263" r:id="rId11"/>
    <p:sldId id="269" r:id="rId12"/>
    <p:sldId id="264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FFFF"/>
    <a:srgbClr val="9933FF"/>
    <a:srgbClr val="FF00FF"/>
    <a:srgbClr val="FF0000"/>
    <a:srgbClr val="FFCC00"/>
    <a:srgbClr val="000066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B813C7-B136-43F5-B4BB-C8575A69C393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3EA2B3-737F-4299-95CA-153A90D51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48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Кадр из мультипликационного фильма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EA2B3-737F-4299-95CA-153A90D51FC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7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D7DC-E00E-4C60-B64E-422DEE64288D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6E2FB-73DA-4FDD-8BB1-831C4E2CB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A7F5-185E-415F-B630-ECC01FE8AC44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A632-2372-4308-B48E-1256746C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EC781-5EF1-4F8C-8ACB-64A3C5FA4E99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20E2-57D8-42F6-A995-13901EF2F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3105-862A-4396-9DE9-59DB9A79AD1B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8F4A5-4530-4902-82CD-096A77FD9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E2C19-B774-439A-9462-D3200288342C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3A41-6E4C-4DBC-9B53-7F9D3E415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7080F-99DE-4741-9A52-A77C2DAE8B47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E6B3-4B0A-477C-AE36-EBF167810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4F141-7934-401D-9520-BC92281C1C50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6F87-5053-4AA9-B528-8D445A7FE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DFEF3-056E-4DC3-B322-3007E53F707E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35570-1612-46FB-979C-CD128E94E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495B7-91FB-41CB-9105-C34C9FBA36F9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41B11-321A-4D2D-A135-0B0199E50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7493-790F-4A88-8589-15112041ED45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E150D-B4F2-44A3-8A04-52252128F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BE11C-E9EF-45C5-8076-7CECF55AEAE5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E55D-9A27-41BE-8A0E-1831DE3E7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C1AB20-99CA-49D7-B456-8AF02E13B06F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5E3799-91AB-4B7D-8D04-5385D102E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260648"/>
            <a:ext cx="7851775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EFBE4B"/>
                </a:solidFill>
                <a:effectLst/>
                <a:latin typeface="Arial" charset="0"/>
              </a:rPr>
              <a:t>Иллюстрация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0025" y="5229200"/>
            <a:ext cx="5719763" cy="617563"/>
          </a:xfrm>
        </p:spPr>
        <p:txBody>
          <a:bodyPr/>
          <a:lstStyle/>
          <a:p>
            <a:pPr marR="0">
              <a:lnSpc>
                <a:spcPct val="90000"/>
              </a:lnSpc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Изобразительное искусство, 2 класс.</a:t>
            </a:r>
          </a:p>
          <a:p>
            <a:pPr marR="0">
              <a:lnSpc>
                <a:spcPct val="90000"/>
              </a:lnSpc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Урок 8</a:t>
            </a:r>
          </a:p>
        </p:txBody>
      </p:sp>
      <p:pic>
        <p:nvPicPr>
          <p:cNvPr id="14339" name="Picture 5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6116638" y="60198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2012</a:t>
            </a:r>
          </a:p>
        </p:txBody>
      </p:sp>
      <p:pic>
        <p:nvPicPr>
          <p:cNvPr id="14343" name="Picture 7" descr="nabroski-risunkov-zhivotnyx-tushyu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3768" y="1412776"/>
            <a:ext cx="403225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9" name="Picture 5" descr="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3062288"/>
            <a:ext cx="2984773" cy="3504510"/>
          </a:xfrm>
          <a:prstGeom prst="rect">
            <a:avLst/>
          </a:prstGeom>
          <a:noFill/>
        </p:spPr>
      </p:pic>
      <p:pic>
        <p:nvPicPr>
          <p:cNvPr id="21510" name="Picture 6" descr="x_c82cb7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037" y="1341438"/>
            <a:ext cx="3076157" cy="3441700"/>
          </a:xfrm>
          <a:prstGeom prst="rect">
            <a:avLst/>
          </a:prstGeom>
          <a:noFill/>
        </p:spPr>
      </p:pic>
      <p:pic>
        <p:nvPicPr>
          <p:cNvPr id="21511" name="Picture 7" descr="x_cbdac2c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141177"/>
            <a:ext cx="3024584" cy="3140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60350"/>
            <a:ext cx="7858125" cy="1000125"/>
          </a:xfrm>
          <a:noFill/>
        </p:spPr>
      </p:pic>
      <p:pic>
        <p:nvPicPr>
          <p:cNvPr id="30725" name="Picture 5" descr="voro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" y="1341438"/>
            <a:ext cx="3695143" cy="2965375"/>
          </a:xfrm>
          <a:prstGeom prst="rect">
            <a:avLst/>
          </a:prstGeom>
          <a:noFill/>
        </p:spPr>
      </p:pic>
      <p:pic>
        <p:nvPicPr>
          <p:cNvPr id="30726" name="Picture 6" descr="88582309_Pereslat_Kos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4066468"/>
            <a:ext cx="3672408" cy="2657353"/>
          </a:xfrm>
          <a:prstGeom prst="rect">
            <a:avLst/>
          </a:prstGeom>
          <a:noFill/>
        </p:spPr>
      </p:pic>
      <p:pic>
        <p:nvPicPr>
          <p:cNvPr id="30727" name="Picture 7" descr="crow-info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0072" y="1384299"/>
            <a:ext cx="3156769" cy="2922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>
              <a:solidFill>
                <a:srgbClr val="FFFF66"/>
              </a:solidFill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251520" y="2276475"/>
            <a:ext cx="8712968" cy="2016621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Почему художники делают много рисунков, а используют один? </a:t>
            </a:r>
          </a:p>
          <a:p>
            <a:pPr algn="ctr"/>
            <a:endParaRPr lang="ru-RU" sz="3000" dirty="0" smtClean="0">
              <a:solidFill>
                <a:srgbClr val="FFCC00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395288" y="4941888"/>
            <a:ext cx="7772400" cy="9366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  Дикая  Лиса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Беззаботная  Ворона</a:t>
            </a:r>
          </a:p>
        </p:txBody>
      </p:sp>
      <p:pic>
        <p:nvPicPr>
          <p:cNvPr id="23556" name="Picture 4" descr="x_c82cb7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989138"/>
            <a:ext cx="2444750" cy="2735262"/>
          </a:xfrm>
          <a:prstGeom prst="rect">
            <a:avLst/>
          </a:prstGeom>
          <a:noFill/>
        </p:spPr>
      </p:pic>
      <p:pic>
        <p:nvPicPr>
          <p:cNvPr id="23557" name="Picture 5" descr="voro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9138"/>
            <a:ext cx="3384550" cy="271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3375"/>
            <a:ext cx="8568951" cy="6119813"/>
          </a:xfrm>
        </p:spPr>
        <p:txBody>
          <a:bodyPr>
            <a:normAutofit/>
          </a:bodyPr>
          <a:lstStyle/>
          <a:p>
            <a:pPr marL="495300" indent="-495300" algn="ctr">
              <a:lnSpc>
                <a:spcPct val="80000"/>
              </a:lnSpc>
            </a:pPr>
            <a:r>
              <a:rPr lang="ru-RU" sz="4100" b="1" dirty="0" smtClean="0">
                <a:solidFill>
                  <a:srgbClr val="FFCC00"/>
                </a:solidFill>
              </a:rPr>
              <a:t>Оцените свою работу на уроке:</a:t>
            </a:r>
            <a:endParaRPr lang="ru-RU" sz="1500" b="1" dirty="0" smtClean="0">
              <a:solidFill>
                <a:srgbClr val="FFCC00"/>
              </a:solidFill>
            </a:endParaRPr>
          </a:p>
          <a:p>
            <a:pPr marL="495300" indent="-495300" algn="ctr">
              <a:lnSpc>
                <a:spcPct val="80000"/>
              </a:lnSpc>
            </a:pPr>
            <a:endParaRPr lang="ru-RU" sz="2500" b="1" dirty="0" smtClean="0">
              <a:solidFill>
                <a:srgbClr val="FFCC00"/>
              </a:solidFill>
            </a:endParaRPr>
          </a:p>
          <a:p>
            <a:pPr marL="495300" indent="-495300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– Что тебе нужно было сделать?</a:t>
            </a:r>
          </a:p>
          <a:p>
            <a:pPr marL="495300" indent="-495300">
              <a:lnSpc>
                <a:spcPct val="80000"/>
              </a:lnSpc>
            </a:pPr>
            <a:r>
              <a:rPr lang="ru-RU" sz="2800" b="1" dirty="0" smtClean="0">
                <a:solidFill>
                  <a:srgbClr val="00CC00"/>
                </a:solidFill>
              </a:rPr>
              <a:t>– Какие  материалы ты использовал?</a:t>
            </a:r>
          </a:p>
          <a:p>
            <a:pPr marL="495300" indent="-495300">
              <a:lnSpc>
                <a:spcPct val="80000"/>
              </a:lnSpc>
            </a:pPr>
            <a:r>
              <a:rPr lang="ru-RU" sz="2800" b="1" dirty="0" smtClean="0">
                <a:solidFill>
                  <a:schemeClr val="hlink"/>
                </a:solidFill>
              </a:rPr>
              <a:t>– Ты придумал образ животного самостоятельно или воспользовался образцом?</a:t>
            </a:r>
          </a:p>
          <a:p>
            <a:pPr marL="495300" indent="-495300">
              <a:lnSpc>
                <a:spcPct val="80000"/>
              </a:lnSpc>
            </a:pPr>
            <a:r>
              <a:rPr lang="ru-RU" sz="2800" b="1" dirty="0" smtClean="0">
                <a:solidFill>
                  <a:srgbClr val="FFFF66"/>
                </a:solidFill>
              </a:rPr>
              <a:t>– Когда ты создавал свою работу, какие средства графики ты использовал?</a:t>
            </a:r>
          </a:p>
          <a:p>
            <a:pPr marL="495300" indent="-495300">
              <a:lnSpc>
                <a:spcPct val="80000"/>
              </a:lnSpc>
            </a:pPr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Удалось ли тебе передать характер животного?</a:t>
            </a:r>
          </a:p>
          <a:p>
            <a:pPr marL="495300" indent="-495300">
              <a:lnSpc>
                <a:spcPct val="80000"/>
              </a:lnSpc>
            </a:pPr>
            <a:r>
              <a:rPr lang="ru-RU" sz="2800" b="1" dirty="0" smtClean="0">
                <a:solidFill>
                  <a:srgbClr val="009900"/>
                </a:solidFill>
              </a:rPr>
              <a:t>– Ты выполнил работу самостоятельно или с помощью? С чьей? </a:t>
            </a:r>
          </a:p>
          <a:p>
            <a:pPr marL="495300" indent="-495300">
              <a:lnSpc>
                <a:spcPct val="80000"/>
              </a:lnSpc>
            </a:pPr>
            <a:r>
              <a:rPr lang="ru-RU" sz="2800" b="1" dirty="0" smtClean="0">
                <a:solidFill>
                  <a:srgbClr val="000066"/>
                </a:solidFill>
              </a:rPr>
              <a:t>– Что бы ты хотел изменить в своей работе?</a:t>
            </a:r>
          </a:p>
          <a:p>
            <a:pPr marL="495300" indent="-495300">
              <a:lnSpc>
                <a:spcPct val="80000"/>
              </a:lnSpc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– Как бы ты оценил свою работу?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Принести фломастеры, цветные карандаши, Рабочую тетрадь.</a:t>
            </a:r>
          </a:p>
          <a:p>
            <a:r>
              <a:rPr lang="ru-RU" sz="3000" b="1" dirty="0" smtClean="0">
                <a:solidFill>
                  <a:srgbClr val="002060"/>
                </a:solidFill>
              </a:rPr>
              <a:t>- Подобрать фрагмент басни «Ворона и лисица», который вы бы хотели проиллюстрировать.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1"/>
            <a:ext cx="8145463" cy="7694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FF66"/>
                </a:solidFill>
                <a:effectLst/>
              </a:rPr>
              <a:t>В. В. Лебедев «Охота на тигра»</a:t>
            </a:r>
            <a:endParaRPr lang="ru-RU" sz="4400" dirty="0">
              <a:solidFill>
                <a:srgbClr val="FFFF66"/>
              </a:solidFill>
              <a:effectLst/>
            </a:endParaRP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4" descr="0_2763c_e085ca79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029818"/>
            <a:ext cx="3754437" cy="4897437"/>
          </a:xfrm>
          <a:prstGeom prst="rect">
            <a:avLst/>
          </a:prstGeom>
          <a:noFill/>
        </p:spPr>
      </p:pic>
      <p:pic>
        <p:nvPicPr>
          <p:cNvPr id="15365" name="Picture 5" descr="i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792049"/>
            <a:ext cx="3744612" cy="2781713"/>
          </a:xfrm>
          <a:prstGeom prst="rect">
            <a:avLst/>
          </a:prstGeom>
          <a:noFill/>
        </p:spPr>
      </p:pic>
      <p:pic>
        <p:nvPicPr>
          <p:cNvPr id="15366" name="Picture 6" descr="54736_3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1029818"/>
            <a:ext cx="3744612" cy="2762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251520" y="1916112"/>
            <a:ext cx="8640959" cy="338509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4400" dirty="0" smtClean="0">
                <a:solidFill>
                  <a:srgbClr val="00FFFF"/>
                </a:solidFill>
              </a:rPr>
              <a:t>Почему художники делают много рисунков, а используют один? </a:t>
            </a:r>
          </a:p>
          <a:p>
            <a:pPr algn="ctr">
              <a:lnSpc>
                <a:spcPct val="90000"/>
              </a:lnSpc>
            </a:pPr>
            <a:endParaRPr lang="ru-RU" sz="4400" dirty="0" smtClean="0">
              <a:solidFill>
                <a:srgbClr val="00FFFF"/>
              </a:solidFill>
            </a:endParaRPr>
          </a:p>
          <a:p>
            <a:pPr algn="ctr">
              <a:lnSpc>
                <a:spcPct val="90000"/>
              </a:lnSpc>
            </a:pPr>
            <a:endParaRPr lang="ru-RU" sz="3000" dirty="0" smtClean="0">
              <a:solidFill>
                <a:srgbClr val="FFCC00"/>
              </a:solidFill>
            </a:endParaRPr>
          </a:p>
          <a:p>
            <a:pPr algn="ctr">
              <a:lnSpc>
                <a:spcPct val="90000"/>
              </a:lnSpc>
            </a:pPr>
            <a:endParaRPr lang="ru-RU" sz="2000" dirty="0" smtClean="0"/>
          </a:p>
          <a:p>
            <a:pPr algn="ctr">
              <a:lnSpc>
                <a:spcPct val="90000"/>
              </a:lnSpc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</a:pPr>
            <a:endParaRPr lang="ru-RU" sz="2400" i="1" dirty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4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pic>
        <p:nvPicPr>
          <p:cNvPr id="4" name="Picture 6" descr="вопр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3573015"/>
            <a:ext cx="2959993" cy="18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59" cy="15121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66"/>
                </a:solidFill>
                <a:effectLst/>
              </a:rPr>
              <a:t>- Как называют рисунки, выполненные на скорую руку?</a:t>
            </a:r>
            <a:br>
              <a:rPr lang="ru-RU" sz="3200" dirty="0" smtClean="0">
                <a:solidFill>
                  <a:srgbClr val="FFFF66"/>
                </a:solidFill>
                <a:effectLst/>
              </a:rPr>
            </a:br>
            <a:r>
              <a:rPr lang="ru-RU" sz="3200" dirty="0" smtClean="0">
                <a:solidFill>
                  <a:srgbClr val="FFFF66"/>
                </a:solidFill>
                <a:effectLst/>
              </a:rPr>
              <a:t>- Для чего их делают?</a:t>
            </a:r>
            <a:endParaRPr lang="ru-RU" sz="3200" dirty="0">
              <a:solidFill>
                <a:srgbClr val="FFFF66"/>
              </a:solidFill>
              <a:effectLst/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6" name="Picture 4" descr="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288" y="2204864"/>
            <a:ext cx="4581385" cy="3959920"/>
          </a:xfrm>
          <a:prstGeom prst="rect">
            <a:avLst/>
          </a:prstGeom>
          <a:noFill/>
        </p:spPr>
      </p:pic>
      <p:pic>
        <p:nvPicPr>
          <p:cNvPr id="18438" name="Picture 6" descr="nabroski-risunkov-zhivotnyx-tushyu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204864"/>
            <a:ext cx="3826335" cy="3980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si\Downloads\наброски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78" y="1196752"/>
            <a:ext cx="3880034" cy="545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si\Downloads\наброс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56" y="1186233"/>
            <a:ext cx="5337305" cy="545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88640"/>
            <a:ext cx="2878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66"/>
                </a:solidFill>
              </a:rPr>
              <a:t>Н</a:t>
            </a:r>
            <a:r>
              <a:rPr lang="ru-RU" sz="4400" b="1" dirty="0" smtClean="0">
                <a:solidFill>
                  <a:srgbClr val="FFFF66"/>
                </a:solidFill>
              </a:rPr>
              <a:t>аброски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28023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57606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66"/>
                </a:solidFill>
                <a:effectLst/>
              </a:rPr>
              <a:t>Поиск решения проблемы</a:t>
            </a:r>
            <a:endParaRPr lang="ru-RU" sz="4000" dirty="0">
              <a:solidFill>
                <a:srgbClr val="FFFF66"/>
              </a:solidFill>
              <a:effectLst/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8712967" cy="172551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CC00"/>
                </a:solidFill>
              </a:rPr>
              <a:t>- Удалось ли художнику передать в иллюстрации характер притворщицы-лисицы?</a:t>
            </a:r>
          </a:p>
          <a:p>
            <a:r>
              <a:rPr lang="ru-RU" sz="2800" b="1" dirty="0" smtClean="0">
                <a:solidFill>
                  <a:srgbClr val="FFCC00"/>
                </a:solidFill>
              </a:rPr>
              <a:t>- Какими средствами пользовался художник?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420938"/>
            <a:ext cx="5219700" cy="3549650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68313" y="609282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66"/>
                </a:solidFill>
              </a:rPr>
              <a:t>Э. Лисснер. Иллюстрация к сказке «О Лисичке-сестричке и Волке»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8367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179512" y="764704"/>
            <a:ext cx="8784976" cy="158479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CC00"/>
                </a:solidFill>
              </a:rPr>
              <a:t>- Удалось ли художнику передать в иллюстрации характер притворщицы-лисицы?</a:t>
            </a:r>
          </a:p>
          <a:p>
            <a:r>
              <a:rPr lang="ru-RU" sz="2800" b="1" dirty="0" smtClean="0">
                <a:solidFill>
                  <a:srgbClr val="FFCC00"/>
                </a:solidFill>
              </a:rPr>
              <a:t>- Какими средствами пользовался художник?</a:t>
            </a:r>
          </a:p>
        </p:txBody>
      </p:sp>
      <p:pic>
        <p:nvPicPr>
          <p:cNvPr id="20484" name="Picture 4" descr="10038778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9075" y="2349500"/>
            <a:ext cx="3109913" cy="388620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55650" y="6308725"/>
            <a:ext cx="730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66"/>
                </a:solidFill>
              </a:rPr>
              <a:t>Э. Лисснер. Иллюстрация к сказке «О Лисичке-сестричке и Волке»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8367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179512" y="764704"/>
            <a:ext cx="8784976" cy="158479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CC00"/>
                </a:solidFill>
              </a:rPr>
              <a:t>- Удалось ли художнику передать в иллюстрации характер притворщицы-лисицы?</a:t>
            </a:r>
          </a:p>
          <a:p>
            <a:r>
              <a:rPr lang="ru-RU" sz="2800" b="1" dirty="0" smtClean="0">
                <a:solidFill>
                  <a:srgbClr val="FFCC00"/>
                </a:solidFill>
              </a:rPr>
              <a:t>- Какими средствами пользовался художник?</a:t>
            </a:r>
          </a:p>
        </p:txBody>
      </p:sp>
      <p:pic>
        <p:nvPicPr>
          <p:cNvPr id="2050" name="Picture 2" descr="C:\Users\msi\Downloads\лисица 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95" y="2276872"/>
            <a:ext cx="6017105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35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8367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179512" y="764704"/>
            <a:ext cx="8784976" cy="158479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CC00"/>
                </a:solidFill>
              </a:rPr>
              <a:t>- Удалось ли художнику передать в иллюстрации характер притворщицы-лисицы?</a:t>
            </a:r>
          </a:p>
          <a:p>
            <a:r>
              <a:rPr lang="ru-RU" sz="2800" b="1" dirty="0" smtClean="0">
                <a:solidFill>
                  <a:srgbClr val="FFCC00"/>
                </a:solidFill>
              </a:rPr>
              <a:t>- Какими средствами пользовался художник?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619672" y="6308725"/>
            <a:ext cx="626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Петр </a:t>
            </a:r>
            <a:r>
              <a:rPr lang="ru-RU" dirty="0" err="1" smtClean="0">
                <a:solidFill>
                  <a:srgbClr val="000066"/>
                </a:solidFill>
              </a:rPr>
              <a:t>Репкин</a:t>
            </a:r>
            <a:r>
              <a:rPr lang="ru-RU" dirty="0" smtClean="0">
                <a:solidFill>
                  <a:srgbClr val="000066"/>
                </a:solidFill>
              </a:rPr>
              <a:t> Иллюстрация к басне «Ворона и лисица»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3074" name="Picture 2" descr="C:\Users\msi\Downloads\петр репк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407891" cy="41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35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301</Words>
  <Application>Microsoft Office PowerPoint</Application>
  <PresentationFormat>Экран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Иллюстрация</vt:lpstr>
      <vt:lpstr>В. В. Лебедев «Охота на тигра»</vt:lpstr>
      <vt:lpstr>Формулирование проблемы</vt:lpstr>
      <vt:lpstr>- Как называют рисунки, выполненные на скорую руку? - Для чего их делают?</vt:lpstr>
      <vt:lpstr>Презентация PowerPoint</vt:lpstr>
      <vt:lpstr>Поиск решения проблемы</vt:lpstr>
      <vt:lpstr>Поиск решения проблемы</vt:lpstr>
      <vt:lpstr>Поиск решения проблемы</vt:lpstr>
      <vt:lpstr>Поиск решения проблемы</vt:lpstr>
      <vt:lpstr>Поиск решения проблемы</vt:lpstr>
      <vt:lpstr>Презентация PowerPoint</vt:lpstr>
      <vt:lpstr>Выражение решения проблемы</vt:lpstr>
      <vt:lpstr>Продуктивное задание 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11</cp:revision>
  <dcterms:created xsi:type="dcterms:W3CDTF">2012-09-17T15:13:52Z</dcterms:created>
  <dcterms:modified xsi:type="dcterms:W3CDTF">2012-10-19T20:54:28Z</dcterms:modified>
</cp:coreProperties>
</file>