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68" r:id="rId4"/>
    <p:sldId id="273" r:id="rId5"/>
    <p:sldId id="269" r:id="rId6"/>
    <p:sldId id="270" r:id="rId7"/>
    <p:sldId id="271" r:id="rId8"/>
    <p:sldId id="272" r:id="rId9"/>
    <p:sldId id="275" r:id="rId10"/>
    <p:sldId id="274" r:id="rId11"/>
    <p:sldId id="276" r:id="rId12"/>
    <p:sldId id="278" r:id="rId13"/>
    <p:sldId id="277" r:id="rId14"/>
    <p:sldId id="279" r:id="rId15"/>
    <p:sldId id="280" r:id="rId16"/>
    <p:sldId id="282" r:id="rId17"/>
    <p:sldId id="281" r:id="rId18"/>
    <p:sldId id="284" r:id="rId19"/>
    <p:sldId id="283" r:id="rId20"/>
    <p:sldId id="285" r:id="rId21"/>
    <p:sldId id="287" r:id="rId22"/>
    <p:sldId id="288" r:id="rId23"/>
    <p:sldId id="289" r:id="rId24"/>
    <p:sldId id="26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F4D10"/>
    <a:srgbClr val="800000"/>
    <a:srgbClr val="008000"/>
    <a:srgbClr val="151515"/>
    <a:srgbClr val="242424"/>
    <a:srgbClr val="000000"/>
    <a:srgbClr val="44444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5" autoAdjust="0"/>
    <p:restoredTop sz="94556" autoAdjust="0"/>
  </p:normalViewPr>
  <p:slideViewPr>
    <p:cSldViewPr>
      <p:cViewPr varScale="1">
        <p:scale>
          <a:sx n="69" d="100"/>
          <a:sy n="69" d="100"/>
        </p:scale>
        <p:origin x="-780" y="-90"/>
      </p:cViewPr>
      <p:guideLst>
        <p:guide orient="horz" pos="34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98D9A6-5FD6-43EB-B1F6-1C6F376643C8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4A081C-24F1-4A69-BB09-428299146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26437-983B-4F66-A573-48AD520D942F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19EEF-DF5B-4AD7-9133-E89FE9EDE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651F6-457D-4EB8-AA0D-5713B71E85D3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B812-4300-418D-A389-58192216E4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79995-B4AB-4E8F-BE5F-EF19A9775B59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4CC5-B45A-41AC-B343-C4EE538E2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69FA-EFDF-46A8-A7FD-1CFDC3B66F04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383B1-75B1-47A4-A1B0-C27D8472D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A8AD1-F98D-4ABB-BE76-82C4927396D7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16E01-3E09-4BBD-A1E5-AA054C380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C90C9-12C0-4E42-A523-560D320A4F95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07E6-1631-43EB-9193-88B2A5A83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2B3B8-55C4-45BB-8BAA-3E98951DE8B3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D1DCA-9590-4EF9-B4BC-EF74DC36B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51D4-925C-4C6D-98B9-06495A456622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6ED72-5549-4942-A81A-50975D5B2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624C6-D79A-4EF4-A4D4-FE2EDDE57DA2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C3DBC-6F9A-40E8-907B-AB77F3260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1587-84CA-40F9-9170-7B5FD8D95CF2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18B23-B2DA-446B-BFB5-1FC07C02A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4440-301C-45E3-BCBE-ACAF6963BB05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3631-3C5A-4F55-AEBE-939B9216C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8F4E44-E438-4B28-A6AF-C04BE7BB0ED5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6A9541-2489-4F73-A5EB-CF3BFD3774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0" y="3578225"/>
            <a:ext cx="9144000" cy="10064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151515"/>
                </a:solidFill>
                <a:latin typeface="Verdana" pitchFamily="34" charset="0"/>
              </a:rPr>
              <a:t>9</a:t>
            </a:r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.</a:t>
            </a:r>
            <a:r>
              <a:rPr lang="en-US" sz="3000" b="1">
                <a:solidFill>
                  <a:srgbClr val="151515"/>
                </a:solidFill>
                <a:latin typeface="Verdana" pitchFamily="34" charset="0"/>
              </a:rPr>
              <a:t>4</a:t>
            </a:r>
            <a:r>
              <a:rPr lang="ru-RU" sz="3000" b="1">
                <a:solidFill>
                  <a:srgbClr val="151515"/>
                </a:solidFill>
              </a:rPr>
              <a:t>.</a:t>
            </a:r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 Многогранники.</a:t>
            </a:r>
            <a:endParaRPr lang="en-US" sz="3000" b="1">
              <a:solidFill>
                <a:srgbClr val="151515"/>
              </a:solidFill>
              <a:latin typeface="Verdana" pitchFamily="34" charset="0"/>
            </a:endParaRPr>
          </a:p>
          <a:p>
            <a:pPr algn="ctr"/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Отпечатки многогранников</a:t>
            </a: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0" y="6334125"/>
            <a:ext cx="2051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F4D10"/>
                </a:solidFill>
                <a:latin typeface="Verdana" pitchFamily="34" charset="0"/>
              </a:rPr>
              <a:t>Школа 2100</a:t>
            </a:r>
          </a:p>
          <a:p>
            <a:r>
              <a:rPr lang="en-US" sz="1400" b="1">
                <a:solidFill>
                  <a:srgbClr val="0F4D10"/>
                </a:solidFill>
                <a:latin typeface="Verdana" pitchFamily="34" charset="0"/>
              </a:rPr>
              <a:t>school2100.ru</a:t>
            </a:r>
            <a:endParaRPr lang="ru-RU" sz="1400" b="1">
              <a:solidFill>
                <a:srgbClr val="0F4D10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525"/>
            <a:ext cx="3132138" cy="827088"/>
          </a:xfrm>
          <a:prstGeom prst="snip2Diag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spAutoFit/>
          </a:bodyPr>
          <a:lstStyle/>
          <a:p>
            <a:pPr algn="ctr"/>
            <a:r>
              <a:rPr lang="ru-RU" sz="1300" b="1">
                <a:solidFill>
                  <a:srgbClr val="151515"/>
                </a:solidFill>
                <a:latin typeface="Verdana" pitchFamily="34" charset="0"/>
              </a:rPr>
              <a:t>Презентация для учебника</a:t>
            </a:r>
          </a:p>
          <a:p>
            <a:pPr algn="ctr"/>
            <a:r>
              <a:rPr lang="ru-RU" sz="1300" b="1">
                <a:solidFill>
                  <a:srgbClr val="151515"/>
                </a:solidFill>
                <a:latin typeface="Verdana" pitchFamily="34" charset="0"/>
              </a:rPr>
              <a:t>Козлова С. А., Рубин А. Г.</a:t>
            </a:r>
          </a:p>
          <a:p>
            <a:pPr algn="ctr"/>
            <a:r>
              <a:rPr lang="ru-RU" sz="1300" b="1">
                <a:solidFill>
                  <a:srgbClr val="151515"/>
                </a:solidFill>
                <a:latin typeface="Verdana" pitchFamily="34" charset="0"/>
              </a:rPr>
              <a:t>«Математика, </a:t>
            </a:r>
            <a:r>
              <a:rPr lang="en-US" sz="1300" b="1">
                <a:solidFill>
                  <a:srgbClr val="151515"/>
                </a:solidFill>
                <a:latin typeface="Verdana" pitchFamily="34" charset="0"/>
              </a:rPr>
              <a:t>6</a:t>
            </a:r>
            <a:r>
              <a:rPr lang="ru-RU" sz="1300" b="1">
                <a:solidFill>
                  <a:srgbClr val="151515"/>
                </a:solidFill>
                <a:latin typeface="Verdana" pitchFamily="34" charset="0"/>
              </a:rPr>
              <a:t> класс. Ч. </a:t>
            </a:r>
            <a:r>
              <a:rPr lang="en-US" sz="1300" b="1">
                <a:solidFill>
                  <a:srgbClr val="151515"/>
                </a:solidFill>
                <a:latin typeface="Verdana" pitchFamily="34" charset="0"/>
              </a:rPr>
              <a:t>2</a:t>
            </a:r>
            <a:r>
              <a:rPr lang="ru-RU" sz="1300" b="1">
                <a:solidFill>
                  <a:srgbClr val="151515"/>
                </a:solidFill>
                <a:latin typeface="Verdana" pitchFamily="34" charset="0"/>
              </a:rPr>
              <a:t>»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0" y="2484438"/>
            <a:ext cx="9144000" cy="10064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ГЛАВА </a:t>
            </a:r>
            <a:r>
              <a:rPr lang="en-US" sz="3000" b="1">
                <a:solidFill>
                  <a:srgbClr val="151515"/>
                </a:solidFill>
                <a:latin typeface="Verdana" pitchFamily="34" charset="0"/>
              </a:rPr>
              <a:t>IX</a:t>
            </a:r>
            <a:r>
              <a:rPr lang="ru-RU" sz="3000" b="1">
                <a:solidFill>
                  <a:srgbClr val="151515"/>
                </a:solidFill>
              </a:rPr>
              <a:t>. </a:t>
            </a:r>
            <a:r>
              <a:rPr lang="en-US" sz="3000" b="1">
                <a:solidFill>
                  <a:srgbClr val="151515"/>
                </a:solidFill>
                <a:latin typeface="Verdana" pitchFamily="34" charset="0"/>
              </a:rPr>
              <a:t> </a:t>
            </a:r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ГЕОМЕТРИЧЕСКИЕ</a:t>
            </a:r>
            <a:endParaRPr lang="en-US" sz="3000" b="1">
              <a:solidFill>
                <a:srgbClr val="151515"/>
              </a:solidFill>
              <a:latin typeface="Verdana" pitchFamily="34" charset="0"/>
            </a:endParaRPr>
          </a:p>
          <a:p>
            <a:pPr algn="ctr"/>
            <a:r>
              <a:rPr lang="ru-RU" sz="3000" b="1">
                <a:solidFill>
                  <a:srgbClr val="151515"/>
                </a:solidFill>
                <a:latin typeface="Verdana" pitchFamily="34" charset="0"/>
              </a:rPr>
              <a:t>И КОМБИНАТОРНЫЕ 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3555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375" y="4645025"/>
            <a:ext cx="8223250" cy="215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21240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Если поверхность объёмной геометрической фигуры состоит из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многоугольников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то эти многоугольники называются</a:t>
            </a:r>
          </a:p>
          <a:p>
            <a:pPr algn="ctr"/>
            <a:r>
              <a:rPr lang="ru-RU" sz="22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гранями объёмной геометрической фигуры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а сама такая объёмная геометрическая фигура называется </a:t>
            </a:r>
            <a:r>
              <a:rPr lang="ru-RU" sz="22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многогранником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825" y="3446463"/>
            <a:ext cx="8642350" cy="11080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Стороны граней называются</a:t>
            </a:r>
          </a:p>
          <a:p>
            <a:pPr algn="ctr"/>
            <a:r>
              <a:rPr lang="ru-RU" sz="22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рёбрами многогранника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а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вершины граней 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sz="22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вершинами многогранника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4579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Выпуклые многогранники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2413" y="4329113"/>
            <a:ext cx="8639175" cy="2270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20161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 называется </a:t>
            </a:r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выпуклым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если при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плоскости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через любую его грань</a:t>
            </a:r>
          </a:p>
          <a:p>
            <a:pPr algn="ctr"/>
            <a:r>
              <a:rPr lang="ru-RU" sz="25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он весь оказывается расположен</a:t>
            </a:r>
          </a:p>
          <a:p>
            <a:pPr algn="ctr"/>
            <a:r>
              <a:rPr lang="ru-RU" sz="25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одну сторону от этой плоскости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825" y="33766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Все многогранники на чертеже,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кроме самого правого,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выпуклы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5603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многогранника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плоскости</a:t>
            </a:r>
          </a:p>
        </p:txBody>
      </p:sp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147796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Иногда говорят об</a:t>
            </a:r>
          </a:p>
          <a:p>
            <a:pPr algn="ctr"/>
            <a:r>
              <a:rPr lang="ru-RU" sz="3000" b="1"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отпечатках многогранника</a:t>
            </a:r>
          </a:p>
          <a:p>
            <a:pPr algn="ctr"/>
            <a:r>
              <a:rPr lang="ru-RU" sz="3000" b="1">
                <a:latin typeface="Verdana" pitchFamily="34" charset="0"/>
                <a:ea typeface="Verdana" pitchFamily="34" charset="0"/>
                <a:cs typeface="Verdana" pitchFamily="34" charset="0"/>
              </a:rPr>
              <a:t>на плоскости</a:t>
            </a:r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825" y="2840038"/>
            <a:ext cx="8642350" cy="31099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При этом имеют в виду</a:t>
            </a:r>
          </a:p>
          <a:p>
            <a:pPr algn="ctr"/>
            <a:r>
              <a:rPr lang="ru-RU" sz="2800" b="1">
                <a:latin typeface="Verdana" pitchFamily="34" charset="0"/>
                <a:ea typeface="Verdana" pitchFamily="34" charset="0"/>
                <a:cs typeface="Verdana" pitchFamily="34" charset="0"/>
              </a:rPr>
              <a:t>те геометрические фигуры</a:t>
            </a:r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которые могут </a:t>
            </a:r>
            <a:r>
              <a:rPr lang="ru-RU" sz="2800" b="1">
                <a:latin typeface="Verdana" pitchFamily="34" charset="0"/>
                <a:ea typeface="Verdana" pitchFamily="34" charset="0"/>
                <a:cs typeface="Verdana" pitchFamily="34" charset="0"/>
              </a:rPr>
              <a:t>появиться</a:t>
            </a:r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если </a:t>
            </a:r>
            <a:r>
              <a:rPr lang="ru-RU" sz="2800" b="1">
                <a:latin typeface="Verdana" pitchFamily="34" charset="0"/>
                <a:ea typeface="Verdana" pitchFamily="34" charset="0"/>
                <a:cs typeface="Verdana" pitchFamily="34" charset="0"/>
              </a:rPr>
              <a:t>выкрашенный многогранник</a:t>
            </a:r>
          </a:p>
          <a:p>
            <a:pPr algn="ctr"/>
            <a:r>
              <a:rPr lang="ru-RU" sz="2800" b="1">
                <a:latin typeface="Verdana" pitchFamily="34" charset="0"/>
                <a:ea typeface="Verdana" pitchFamily="34" charset="0"/>
                <a:cs typeface="Verdana" pitchFamily="34" charset="0"/>
              </a:rPr>
              <a:t>плотно прижать к плоскости</a:t>
            </a:r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скажем, листу белой бумаги,</a:t>
            </a:r>
          </a:p>
          <a:p>
            <a:pPr algn="ctr"/>
            <a:r>
              <a:rPr lang="ru-RU" sz="2800">
                <a:latin typeface="Verdana" pitchFamily="34" charset="0"/>
                <a:ea typeface="Verdana" pitchFamily="34" charset="0"/>
                <a:cs typeface="Verdana" pitchFamily="34" charset="0"/>
              </a:rPr>
              <a:t>лежащей на поверхности стола.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6627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многогранника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плоскости</a:t>
            </a:r>
          </a:p>
        </p:txBody>
      </p: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Отпечатком выпуклого многогранника</a:t>
            </a:r>
          </a:p>
          <a:p>
            <a:pPr algn="ctr"/>
            <a:r>
              <a:rPr lang="ru-RU" sz="2500" b="1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может быть: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825" y="2182813"/>
            <a:ext cx="8642350" cy="12461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Точка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если прижать многогранник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к плоскости его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вершиной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0825" y="3473450"/>
            <a:ext cx="8642350" cy="1247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Отрезок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если прижать многогранник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к плоскости его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ребром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5" y="4778375"/>
            <a:ext cx="8642350" cy="1247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Многоугольник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если прижать многогранник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к плоскости его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гранью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7651" name="TextBox 9"/>
          <p:cNvSpPr txBox="1">
            <a:spLocks noChangeArrowheads="1"/>
          </p:cNvSpPr>
          <p:nvPr/>
        </p:nvSpPr>
        <p:spPr bwMode="auto">
          <a:xfrm>
            <a:off x="3132138" y="74613"/>
            <a:ext cx="60118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2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невыпуклого многогранника на плоскости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50825" y="12684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У невыпуклых многогранников отпечатки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могут быть устроены гораздо более сложно.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2259013"/>
            <a:ext cx="3600450" cy="359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2259013"/>
            <a:ext cx="4964113" cy="134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54425"/>
            <a:ext cx="3649663" cy="3167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8675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Чертежи многогранников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50825" y="12684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Очень важно научиться правильно выполнять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чертежи многогранников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2214563"/>
            <a:ext cx="4951413" cy="35544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Если рассмотреть фотографию многогранника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или его рисунок, выполненный с натуры,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то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невозможно представить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как выглядит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невидимая нам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часть многогранника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4788" y="2214563"/>
            <a:ext cx="3608387" cy="4545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9699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Чертежи многогранников</a:t>
            </a:r>
          </a:p>
        </p:txBody>
      </p:sp>
      <p:sp>
        <p:nvSpPr>
          <p:cNvPr id="29700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12461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По общепринятой договорённости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невидимые рёбра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многогранника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изображают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пунктиром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0938" y="2619375"/>
            <a:ext cx="3286125" cy="414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6938" y="2619375"/>
            <a:ext cx="3251200" cy="414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Чертежи многогранников</a:t>
            </a:r>
          </a:p>
        </p:txBody>
      </p:sp>
      <p:sp>
        <p:nvSpPr>
          <p:cNvPr id="30724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20780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Теперь видно, что от нашего взгляда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были скрыты три грани –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два треугольника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один четырёхугольник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Кстати, многогранник, изображённый на чертеже слева, мог быть устроен и по-другому (чертёж справа).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429000"/>
            <a:ext cx="2655888" cy="3346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7075" y="3429000"/>
            <a:ext cx="2627313" cy="3344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3475" y="3429000"/>
            <a:ext cx="2679700" cy="3344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1747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Пирамида</a:t>
            </a: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250825" y="12684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Два самых распространённых вида многогранников –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пирамиды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призмы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825" y="2206625"/>
            <a:ext cx="8642350" cy="37099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У пирамиды одна грань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(называемая </a:t>
            </a:r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основанием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может быть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произвольным многоугольником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все остальные грани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(называемые </a:t>
            </a:r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боковыми гранями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) –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треугольники с общей вершиной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причём у каждого такого треугольника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сторона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противолежащая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этой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общей вершине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является стороной основания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2771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 пирамида</a:t>
            </a:r>
          </a:p>
        </p:txBody>
      </p: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250825" y="1268413"/>
            <a:ext cx="8642350" cy="169386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Называют пирамиду</a:t>
            </a:r>
          </a:p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lang="ru-RU" sz="2300" b="1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количеству сторон основания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300" b="1" i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 пирамида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300" b="1" i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четырёхугольная пирамида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 и т.д.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0825" y="3019425"/>
            <a:ext cx="6030913" cy="37846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 пирамида является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простейшим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 из всех возможных многогранников: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у неё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четыре грани</a:t>
            </a: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(являющиеся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треугольниками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),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шесть рёбер</a:t>
            </a:r>
            <a:endParaRPr lang="ru-RU" sz="22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четыре вершины 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–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2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минимально возможное количество из всех многогранников</a:t>
            </a:r>
            <a:r>
              <a:rPr lang="ru-RU" sz="22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9050" y="3019425"/>
            <a:ext cx="2524125" cy="314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8620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подразделяются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плоские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объёмные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36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825" y="3519488"/>
            <a:ext cx="8642350" cy="2554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Для каждой из объёмных геометрических фигур имеются как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внутренние точки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так и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точки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лежащие снаружи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/>
            <a:endParaRPr lang="ru-RU" sz="1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Разделяет внутренние и наружные точки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граница геометрической фигуры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или её </a:t>
            </a:r>
            <a:r>
              <a:rPr lang="ru-RU" sz="25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поверхность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825" y="2203450"/>
            <a:ext cx="8642350" cy="12461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Объёмные фигуры: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куб, прямоугольный параллелепипед,</a:t>
            </a:r>
          </a:p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пирамида, цилиндр, конус, шар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3795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Пирамиды</a:t>
            </a:r>
          </a:p>
        </p:txBody>
      </p:sp>
      <p:sp>
        <p:nvSpPr>
          <p:cNvPr id="33796" name="TextBox 10"/>
          <p:cNvSpPr txBox="1">
            <a:spLocks noChangeArrowheads="1"/>
          </p:cNvSpPr>
          <p:nvPr/>
        </p:nvSpPr>
        <p:spPr bwMode="auto">
          <a:xfrm>
            <a:off x="250825" y="1268413"/>
            <a:ext cx="8642350" cy="8001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Любая грань треугольной пирамиды</a:t>
            </a:r>
          </a:p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может быть взята в качестве основания.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844925"/>
            <a:ext cx="8640763" cy="287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2124075"/>
            <a:ext cx="8642350" cy="8001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Иногда треугольную пирамиду называют </a:t>
            </a:r>
            <a:r>
              <a:rPr lang="ru-RU" sz="23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тетраэдром</a:t>
            </a:r>
            <a:r>
              <a:rPr lang="ru-RU" sz="230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(в переводе с греческого – четырёхгранник).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825" y="2989263"/>
            <a:ext cx="8642350" cy="8001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Треугольная, четырёхугольная</a:t>
            </a:r>
          </a:p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и пятиугольная пирамиды: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4819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Призма</a:t>
            </a:r>
          </a:p>
        </p:txBody>
      </p:sp>
      <p:sp>
        <p:nvSpPr>
          <p:cNvPr id="34820" name="TextBox 10"/>
          <p:cNvSpPr txBox="1">
            <a:spLocks noChangeArrowheads="1"/>
          </p:cNvSpPr>
          <p:nvPr/>
        </p:nvSpPr>
        <p:spPr bwMode="auto">
          <a:xfrm>
            <a:off x="250825" y="1268413"/>
            <a:ext cx="8642350" cy="4460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У призмы имеются </a:t>
            </a:r>
            <a:r>
              <a:rPr lang="ru-RU" sz="2300" b="1">
                <a:latin typeface="Verdana" pitchFamily="34" charset="0"/>
                <a:ea typeface="Verdana" pitchFamily="34" charset="0"/>
                <a:cs typeface="Verdana" pitchFamily="34" charset="0"/>
              </a:rPr>
              <a:t>два основания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825" y="1763713"/>
            <a:ext cx="8642350" cy="11541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Они являются</a:t>
            </a:r>
          </a:p>
          <a:p>
            <a:pPr algn="ctr"/>
            <a:r>
              <a:rPr lang="ru-RU" sz="23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равными между собой многоугольниками</a:t>
            </a:r>
          </a:p>
          <a:p>
            <a:pPr algn="ctr"/>
            <a:r>
              <a:rPr lang="ru-RU" sz="23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соответственно параллельными сторонами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2979738"/>
            <a:ext cx="8642350" cy="11541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Соответственные вершины этих многоугольников</a:t>
            </a:r>
          </a:p>
          <a:p>
            <a:pPr algn="ctr"/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соединены </a:t>
            </a:r>
            <a:r>
              <a:rPr lang="ru-RU" sz="23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боковыми рёбрами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. Боковые грани призмы являются </a:t>
            </a:r>
            <a:r>
              <a:rPr lang="ru-RU" sz="2300" b="1">
                <a:latin typeface="Verdana" pitchFamily="34" charset="0"/>
                <a:ea typeface="Verdana" pitchFamily="34" charset="0"/>
                <a:cs typeface="Verdana" pitchFamily="34" charset="0"/>
              </a:rPr>
              <a:t>прямоугольниками</a:t>
            </a:r>
            <a:r>
              <a:rPr lang="ru-RU" sz="23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3" y="4194175"/>
            <a:ext cx="8318500" cy="2609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5843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Призмы</a:t>
            </a:r>
          </a:p>
        </p:txBody>
      </p:sp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250825" y="1268413"/>
            <a:ext cx="8642350" cy="15700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Называют призму</a:t>
            </a:r>
          </a:p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количеству сторон основания</a:t>
            </a:r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 призма</a:t>
            </a:r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четырёхугольная призма</a:t>
            </a:r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 и т.д.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3" y="4194175"/>
            <a:ext cx="8318500" cy="2609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825" y="2903538"/>
            <a:ext cx="8642350" cy="12001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На чертеже изображены (слева направо) </a:t>
            </a:r>
            <a:r>
              <a:rPr 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треугольная</a:t>
            </a:r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четырёхугольная</a:t>
            </a:r>
          </a:p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r>
              <a:rPr 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шестиугольная призмы</a:t>
            </a:r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6867" name="TextBox 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Параллелепипед как призма</a:t>
            </a:r>
          </a:p>
        </p:txBody>
      </p:sp>
      <p:sp>
        <p:nvSpPr>
          <p:cNvPr id="36868" name="TextBox 10"/>
          <p:cNvSpPr txBox="1">
            <a:spLocks noChangeArrowheads="1"/>
          </p:cNvSpPr>
          <p:nvPr/>
        </p:nvSpPr>
        <p:spPr bwMode="auto">
          <a:xfrm>
            <a:off x="250825" y="1268413"/>
            <a:ext cx="8642350" cy="12461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Параллелепипед</a:t>
            </a:r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 является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четырёхугольной призмой,</a:t>
            </a:r>
          </a:p>
          <a:p>
            <a:pPr algn="ctr"/>
            <a:r>
              <a:rPr lang="ru-RU" sz="2500">
                <a:latin typeface="Verdana" pitchFamily="34" charset="0"/>
                <a:ea typeface="Verdana" pitchFamily="34" charset="0"/>
                <a:cs typeface="Verdana" pitchFamily="34" charset="0"/>
              </a:rPr>
              <a:t>основания которой – прямоугольники.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2573338"/>
            <a:ext cx="4321175" cy="23082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Любые</a:t>
            </a:r>
          </a:p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две противоположные грани параллелепипеда могут быть</a:t>
            </a:r>
          </a:p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взяты в качестве</a:t>
            </a:r>
          </a:p>
          <a:p>
            <a:pPr algn="ctr"/>
            <a:r>
              <a:rPr lang="ru-RU" sz="2400">
                <a:latin typeface="Verdana" pitchFamily="34" charset="0"/>
                <a:ea typeface="Verdana" pitchFamily="34" charset="0"/>
                <a:cs typeface="Verdana" pitchFamily="34" charset="0"/>
              </a:rPr>
              <a:t>его оснований.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938" y="2574925"/>
            <a:ext cx="4184650" cy="418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32138" y="7938"/>
            <a:ext cx="6011862" cy="900112"/>
          </a:xfrm>
          <a:prstGeom prst="snip2DiagRect">
            <a:avLst>
              <a:gd name="adj1" fmla="val 18127"/>
              <a:gd name="adj2" fmla="val 0"/>
            </a:avLst>
          </a:prstGeom>
          <a:solidFill>
            <a:schemeClr val="bg1">
              <a:alpha val="90000"/>
            </a:schemeClr>
          </a:solidFill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ПРОВЕРЬТЕ СЕБЯ</a:t>
            </a:r>
          </a:p>
        </p:txBody>
      </p:sp>
      <p:sp>
        <p:nvSpPr>
          <p:cNvPr id="37890" name="TextBox 13"/>
          <p:cNvSpPr txBox="1">
            <a:spLocks noChangeArrowheads="1"/>
          </p:cNvSpPr>
          <p:nvPr/>
        </p:nvSpPr>
        <p:spPr bwMode="auto">
          <a:xfrm>
            <a:off x="250825" y="1268413"/>
            <a:ext cx="8640763" cy="4318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latin typeface="Verdana" pitchFamily="34" charset="0"/>
                <a:ea typeface="Verdana" pitchFamily="34" charset="0"/>
                <a:cs typeface="Verdana" pitchFamily="34" charset="0"/>
              </a:rPr>
              <a:t>Ответьте на следующие вопросы:</a:t>
            </a:r>
            <a:endParaRPr lang="en-US" sz="22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938"/>
            <a:ext cx="3132138" cy="900112"/>
          </a:xfrm>
          <a:prstGeom prst="snip2Diag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Делимость.</a:t>
            </a: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Свойства делимости</a:t>
            </a:r>
          </a:p>
        </p:txBody>
      </p:sp>
      <p:pic>
        <p:nvPicPr>
          <p:cNvPr id="37892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19"/>
          <p:cNvSpPr txBox="1">
            <a:spLocks noChangeArrowheads="1"/>
          </p:cNvSpPr>
          <p:nvPr/>
        </p:nvSpPr>
        <p:spPr bwMode="auto">
          <a:xfrm>
            <a:off x="3132138" y="220663"/>
            <a:ext cx="60118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ПРОВЕРЬТЕ СЕБЯ</a:t>
            </a:r>
          </a:p>
        </p:txBody>
      </p:sp>
      <p:sp>
        <p:nvSpPr>
          <p:cNvPr id="37894" name="TextBox 14"/>
          <p:cNvSpPr txBox="1">
            <a:spLocks noChangeArrowheads="1"/>
          </p:cNvSpPr>
          <p:nvPr/>
        </p:nvSpPr>
        <p:spPr bwMode="auto">
          <a:xfrm>
            <a:off x="250825" y="1733550"/>
            <a:ext cx="8640763" cy="3698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Какие плоские и какие объёмные геометрические фигуры вы знаете?</a:t>
            </a:r>
          </a:p>
        </p:txBody>
      </p:sp>
      <p:sp>
        <p:nvSpPr>
          <p:cNvPr id="37895" name="TextBox 14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37896" name="TextBox 14"/>
          <p:cNvSpPr txBox="1">
            <a:spLocks noChangeArrowheads="1"/>
          </p:cNvSpPr>
          <p:nvPr/>
        </p:nvSpPr>
        <p:spPr bwMode="auto">
          <a:xfrm>
            <a:off x="250825" y="2143125"/>
            <a:ext cx="8640763" cy="6477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Какая геометрическая фигура называется многогранником?</a:t>
            </a:r>
          </a:p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Что такое грани, рёбра и вершины многогранника? 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250825" y="2822575"/>
            <a:ext cx="8640763" cy="3683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Какой многогранник называется выпуклым?</a:t>
            </a:r>
          </a:p>
        </p:txBody>
      </p:sp>
      <p:sp>
        <p:nvSpPr>
          <p:cNvPr id="37898" name="TextBox 14"/>
          <p:cNvSpPr txBox="1">
            <a:spLocks noChangeArrowheads="1"/>
          </p:cNvSpPr>
          <p:nvPr/>
        </p:nvSpPr>
        <p:spPr bwMode="auto">
          <a:xfrm>
            <a:off x="252413" y="3230563"/>
            <a:ext cx="8639175" cy="6477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Что такое отпечаток многогранника на плоскости? Как может выглядеть отпечаток выпуклого многогранника на плоскости?</a:t>
            </a:r>
          </a:p>
        </p:txBody>
      </p:sp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252413" y="3917950"/>
            <a:ext cx="8639175" cy="3698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 обозначается невидимая часть многогранника на чертеже? </a:t>
            </a:r>
          </a:p>
        </p:txBody>
      </p:sp>
      <p:sp>
        <p:nvSpPr>
          <p:cNvPr id="37900" name="TextBox 14"/>
          <p:cNvSpPr txBox="1">
            <a:spLocks noChangeArrowheads="1"/>
          </p:cNvSpPr>
          <p:nvPr/>
        </p:nvSpPr>
        <p:spPr bwMode="auto">
          <a:xfrm>
            <a:off x="252413" y="4329113"/>
            <a:ext cx="8639175" cy="147796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Какая фигура называется пирамидой? Что называется основанием пирамиды? Что оно может представлять из себя?</a:t>
            </a:r>
          </a:p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Что такое боковые грани пирамиды? Что они собой представляют? Как называют пирамиду? Какая пирамида называется тетраэдром?</a:t>
            </a:r>
          </a:p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В чём ее особенности?</a:t>
            </a:r>
          </a:p>
        </p:txBody>
      </p:sp>
      <p:sp>
        <p:nvSpPr>
          <p:cNvPr id="37901" name="TextBox 14"/>
          <p:cNvSpPr txBox="1">
            <a:spLocks noChangeArrowheads="1"/>
          </p:cNvSpPr>
          <p:nvPr/>
        </p:nvSpPr>
        <p:spPr bwMode="auto">
          <a:xfrm>
            <a:off x="252413" y="5853113"/>
            <a:ext cx="8639175" cy="6461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  <a:ea typeface="Verdana" pitchFamily="34" charset="0"/>
                <a:cs typeface="Verdana" pitchFamily="34" charset="0"/>
              </a:rPr>
              <a:t>Какая фигура называется призмой? Что представляют собой основания призмы, её боковые грани? Как называют призму?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Куб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38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Прямоугольный параллелепипед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1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7929563"/>
            <a:ext cx="66675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Пирамида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434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Цилиндр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58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Конус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778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>
                <a:latin typeface="Verdana" pitchFamily="34" charset="0"/>
                <a:ea typeface="Verdana" pitchFamily="34" charset="0"/>
                <a:cs typeface="Verdana" pitchFamily="34" charset="0"/>
              </a:rPr>
              <a:t>Шар</a:t>
            </a:r>
            <a:endParaRPr lang="en-US" sz="25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989138"/>
            <a:ext cx="4679950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19399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У многих</a:t>
            </a:r>
          </a:p>
          <a:p>
            <a:pPr algn="ctr"/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объёмных геометрических фигур</a:t>
            </a:r>
          </a:p>
          <a:p>
            <a:pPr algn="ctr"/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граница состоит из</a:t>
            </a:r>
          </a:p>
          <a:p>
            <a:pPr algn="ctr"/>
            <a:r>
              <a:rPr lang="ru-RU" sz="3000" b="1">
                <a:latin typeface="Verdana" pitchFamily="34" charset="0"/>
                <a:ea typeface="Verdana" pitchFamily="34" charset="0"/>
                <a:cs typeface="Verdana" pitchFamily="34" charset="0"/>
              </a:rPr>
              <a:t>плоских фигур </a:t>
            </a:r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sz="3000" b="1">
                <a:latin typeface="Verdana" pitchFamily="34" charset="0"/>
                <a:ea typeface="Verdana" pitchFamily="34" charset="0"/>
                <a:cs typeface="Verdana" pitchFamily="34" charset="0"/>
              </a:rPr>
              <a:t>многоугольников</a:t>
            </a:r>
            <a:r>
              <a:rPr lang="ru-RU" sz="30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3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53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0" y="-3175"/>
            <a:ext cx="3132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Многогранники.</a:t>
            </a:r>
            <a:endParaRPr lang="en-US" b="1">
              <a:solidFill>
                <a:srgbClr val="15151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Отпечатки многогранников</a:t>
            </a: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3132138" y="28575"/>
            <a:ext cx="6011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Объемные</a:t>
            </a:r>
          </a:p>
          <a:p>
            <a:pPr algn="ctr"/>
            <a:r>
              <a:rPr lang="ru-RU" sz="2500" b="1">
                <a:solidFill>
                  <a:srgbClr val="15151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геометрические фигуры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EFE0"/>
              </a:clrFrom>
              <a:clrTo>
                <a:srgbClr val="FFEF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275013"/>
            <a:ext cx="8640763" cy="2268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687</Words>
  <Application>Microsoft Office PowerPoint</Application>
  <PresentationFormat>Экран (4:3)</PresentationFormat>
  <Paragraphs>220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Arial</vt:lpstr>
      <vt:lpstr>Verdana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</dc:creator>
  <cp:lastModifiedBy>www.PHILka.RU</cp:lastModifiedBy>
  <cp:revision>259</cp:revision>
  <dcterms:created xsi:type="dcterms:W3CDTF">2012-12-15T11:02:59Z</dcterms:created>
  <dcterms:modified xsi:type="dcterms:W3CDTF">2014-02-19T15:44:56Z</dcterms:modified>
</cp:coreProperties>
</file>