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4" r:id="rId19"/>
    <p:sldId id="275" r:id="rId20"/>
    <p:sldId id="276" r:id="rId21"/>
    <p:sldId id="272" r:id="rId22"/>
    <p:sldId id="277" r:id="rId2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1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3EAE333B-1B9F-4B6C-AB8E-06472F8F0068}" type="datetimeFigureOut">
              <a:rPr lang="ru-RU"/>
              <a:pPr>
                <a:defRPr/>
              </a:pPr>
              <a:t>21.09.2012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C1E53C84-3A8A-41B6-95A0-0CA8E19955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12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/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95D7AA-3BA5-4E28-B3C3-73B93BFC1E24}" type="datetimeFigureOut">
              <a:rPr lang="ru-RU"/>
              <a:pPr>
                <a:defRPr/>
              </a:pPr>
              <a:t>21.09.2012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13DDCE-271B-46E7-8EB2-0F15A27AB2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EC0063-D613-4DD7-8ED4-A268A17E31C8}" type="datetimeFigureOut">
              <a:rPr lang="ru-RU"/>
              <a:pPr>
                <a:defRPr/>
              </a:pPr>
              <a:t>21.09.2012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B1972F-58E3-4B2A-B405-CC2B82B51F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11BCD8-7074-4496-906B-01DDD561BC01}" type="datetimeFigureOut">
              <a:rPr lang="ru-RU"/>
              <a:pPr>
                <a:defRPr/>
              </a:pPr>
              <a:t>21.09.2012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EEF4E5-70D0-44D1-9836-A273DD682D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2E0F50-C91C-4284-9D14-7070BC150359}" type="datetimeFigureOut">
              <a:rPr lang="ru-RU"/>
              <a:pPr>
                <a:defRPr/>
              </a:pPr>
              <a:t>21.09.2012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7D0F1D-9390-4D16-8423-4B8A4B8580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8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02BD6-C0B6-48AD-8704-AB0EA51F736C}" type="datetimeFigureOut">
              <a:rPr lang="ru-RU"/>
              <a:pPr>
                <a:defRPr/>
              </a:pPr>
              <a:t>21.09.2012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5FBAD9-346B-4E83-8E9C-43883D7CD2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BC9A47-48A3-4B9C-854E-F3CB2F711966}" type="datetimeFigureOut">
              <a:rPr lang="ru-RU"/>
              <a:pPr>
                <a:defRPr/>
              </a:pPr>
              <a:t>21.09.2012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177E7F-9201-4BF1-ACC3-24D638D771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A7D115-7625-44D8-9C63-BC7C56797DA6}" type="datetimeFigureOut">
              <a:rPr lang="ru-RU"/>
              <a:pPr>
                <a:defRPr/>
              </a:pPr>
              <a:t>21.09.2012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A9DAD4-E3C1-4475-9C08-CDC75795E5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7CE64F-837E-4B12-921D-139D12E6E579}" type="datetimeFigureOut">
              <a:rPr lang="ru-RU"/>
              <a:pPr>
                <a:defRPr/>
              </a:pPr>
              <a:t>21.09.2012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B9D40A-DF0A-43E3-A10E-DE2EFB0AC9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29FC25-95BA-4DFB-97B8-9596D899AD91}" type="datetimeFigureOut">
              <a:rPr lang="ru-RU"/>
              <a:pPr>
                <a:defRPr/>
              </a:pPr>
              <a:t>21.09.2012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8E3ACC-686F-4403-923E-746411D366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/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849460-DC2E-4076-BFDE-1F8D080BEAFC}" type="datetimeFigureOut">
              <a:rPr lang="ru-RU"/>
              <a:pPr>
                <a:defRPr/>
              </a:pPr>
              <a:t>21.09.2012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3C636D-03C9-4532-B83B-5EEE72ADAE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Rectangle 9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 rtlCol="0"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/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98DEED-4D6A-4EF5-B641-308619209EAD}" type="datetimeFigureOut">
              <a:rPr lang="ru-RU"/>
              <a:pPr>
                <a:defRPr/>
              </a:pPr>
              <a:t>21.09.2012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11A0B9-E6EC-416F-A361-DE9E2EFE39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725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875" y="4371975"/>
            <a:ext cx="6511925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3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3000" y="731838"/>
            <a:ext cx="6400800" cy="347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39C4F3E-2E69-4D6B-8118-722778FA4CCA}" type="datetimeFigureOut">
              <a:rPr lang="ru-RU"/>
              <a:pPr>
                <a:defRPr/>
              </a:pPr>
              <a:t>21.09.2012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7220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8E6B0BB-C23A-4F43-BBC0-B6D9BB61EA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1" r:id="rId2"/>
    <p:sldLayoutId id="2147483673" r:id="rId3"/>
    <p:sldLayoutId id="2147483670" r:id="rId4"/>
    <p:sldLayoutId id="2147483669" r:id="rId5"/>
    <p:sldLayoutId id="2147483668" r:id="rId6"/>
    <p:sldLayoutId id="2147483667" r:id="rId7"/>
    <p:sldLayoutId id="2147483666" r:id="rId8"/>
    <p:sldLayoutId id="2147483674" r:id="rId9"/>
    <p:sldLayoutId id="2147483665" r:id="rId10"/>
    <p:sldLayoutId id="2147483664" r:id="rId11"/>
  </p:sldLayoutIdLst>
  <p:timing>
    <p:tnLst>
      <p:par>
        <p:cTn id="1" dur="indefinite" restart="never" nodeType="tmRoot"/>
      </p:par>
    </p:tnLst>
  </p:timing>
  <p:txStyles>
    <p:titleStyle>
      <a:lvl1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2pPr>
      <a:lvl3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3pPr>
      <a:lvl4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4pPr>
      <a:lvl5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200" kern="1200">
          <a:solidFill>
            <a:srgbClr val="404040"/>
          </a:solidFill>
          <a:latin typeface="+mn-lt"/>
          <a:ea typeface="+mn-ea"/>
          <a:cs typeface="+mn-cs"/>
        </a:defRPr>
      </a:lvl1pPr>
      <a:lvl2pPr marL="547688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000" kern="1200">
          <a:solidFill>
            <a:srgbClr val="404040"/>
          </a:solidFill>
          <a:latin typeface="+mn-lt"/>
          <a:ea typeface="+mn-ea"/>
          <a:cs typeface="+mn-cs"/>
        </a:defRPr>
      </a:lvl2pPr>
      <a:lvl3pPr marL="822325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400" kern="1200">
          <a:solidFill>
            <a:srgbClr val="404040"/>
          </a:solidFill>
          <a:latin typeface="+mn-lt"/>
          <a:ea typeface="+mn-ea"/>
          <a:cs typeface="+mn-cs"/>
        </a:defRPr>
      </a:lvl3pPr>
      <a:lvl4pPr marL="1096963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600" kern="1200">
          <a:solidFill>
            <a:srgbClr val="404040"/>
          </a:solidFill>
          <a:latin typeface="+mn-lt"/>
          <a:ea typeface="+mn-ea"/>
          <a:cs typeface="+mn-cs"/>
        </a:defRPr>
      </a:lvl4pPr>
      <a:lvl5pPr marL="1389063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5" descr="sova-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3644900"/>
            <a:ext cx="2592387" cy="291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TextBox 4"/>
          <p:cNvSpPr txBox="1">
            <a:spLocks noChangeArrowheads="1"/>
          </p:cNvSpPr>
          <p:nvPr/>
        </p:nvSpPr>
        <p:spPr bwMode="auto">
          <a:xfrm>
            <a:off x="1187450" y="692150"/>
            <a:ext cx="67691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/>
              <a:t>Как работать с учебником</a:t>
            </a:r>
          </a:p>
        </p:txBody>
      </p:sp>
      <p:sp>
        <p:nvSpPr>
          <p:cNvPr id="5124" name="TextBox 5"/>
          <p:cNvSpPr txBox="1">
            <a:spLocks noChangeArrowheads="1"/>
          </p:cNvSpPr>
          <p:nvPr/>
        </p:nvSpPr>
        <p:spPr bwMode="auto">
          <a:xfrm>
            <a:off x="1116013" y="1700213"/>
            <a:ext cx="6264275" cy="176847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solidFill>
                  <a:srgbClr val="C3260C"/>
                </a:solidFill>
              </a:rPr>
              <a:t>Основы духовно–нравственной </a:t>
            </a:r>
            <a:endParaRPr lang="en-US">
              <a:solidFill>
                <a:srgbClr val="C3260C"/>
              </a:solidFill>
            </a:endParaRPr>
          </a:p>
          <a:p>
            <a:pPr algn="ctr"/>
            <a:r>
              <a:rPr lang="ru-RU">
                <a:solidFill>
                  <a:srgbClr val="C3260C"/>
                </a:solidFill>
              </a:rPr>
              <a:t>культуры народов России</a:t>
            </a:r>
          </a:p>
          <a:p>
            <a:r>
              <a:rPr lang="ru-RU"/>
              <a:t>              </a:t>
            </a:r>
            <a:r>
              <a:rPr lang="en-US"/>
              <a:t>             </a:t>
            </a:r>
            <a:r>
              <a:rPr lang="ru-RU"/>
              <a:t> </a:t>
            </a:r>
          </a:p>
          <a:p>
            <a:r>
              <a:rPr lang="ru-RU"/>
              <a:t>                        </a:t>
            </a:r>
            <a:r>
              <a:rPr lang="en-US"/>
              <a:t>     </a:t>
            </a:r>
            <a:r>
              <a:rPr lang="ru-RU">
                <a:latin typeface="Arial" charset="0"/>
              </a:rPr>
              <a:t>У</a:t>
            </a:r>
            <a:r>
              <a:rPr lang="ru-RU"/>
              <a:t>чебник</a:t>
            </a:r>
            <a:r>
              <a:rPr lang="ru-RU">
                <a:latin typeface="Arial" charset="0"/>
              </a:rPr>
              <a:t>,</a:t>
            </a:r>
            <a:r>
              <a:rPr lang="ru-RU"/>
              <a:t>  4</a:t>
            </a:r>
            <a:r>
              <a:rPr lang="ru-RU">
                <a:latin typeface="Arial" charset="0"/>
              </a:rPr>
              <a:t>-й</a:t>
            </a:r>
            <a:r>
              <a:rPr lang="ru-RU"/>
              <a:t> класс.</a:t>
            </a:r>
            <a:endParaRPr lang="en-US"/>
          </a:p>
          <a:p>
            <a:r>
              <a:rPr lang="en-US"/>
              <a:t>                        </a:t>
            </a:r>
            <a:r>
              <a:rPr lang="ru-RU"/>
              <a:t>    </a:t>
            </a:r>
          </a:p>
          <a:p>
            <a:r>
              <a:rPr lang="ru-RU"/>
              <a:t>                               </a:t>
            </a:r>
            <a:r>
              <a:rPr lang="ru-RU">
                <a:solidFill>
                  <a:srgbClr val="FFC000"/>
                </a:solidFill>
              </a:rPr>
              <a:t>Светская этика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235825" y="6308725"/>
            <a:ext cx="3352800" cy="365125"/>
          </a:xfrm>
        </p:spPr>
        <p:txBody>
          <a:bodyPr/>
          <a:lstStyle/>
          <a:p>
            <a:pPr>
              <a:defRPr/>
            </a:pPr>
            <a:r>
              <a:rPr lang="ru-RU" dirty="0" smtClean="0"/>
              <a:t>© ООО «</a:t>
            </a:r>
            <a:r>
              <a:rPr lang="ru-RU" dirty="0" err="1" smtClean="0"/>
              <a:t>Баласс</a:t>
            </a:r>
            <a:r>
              <a:rPr lang="ru-RU" dirty="0" smtClean="0"/>
              <a:t>», 2012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650" y="188913"/>
            <a:ext cx="7704138" cy="10080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3554" name="TextBox 2"/>
          <p:cNvSpPr txBox="1">
            <a:spLocks noChangeArrowheads="1"/>
          </p:cNvSpPr>
          <p:nvPr/>
        </p:nvSpPr>
        <p:spPr bwMode="auto">
          <a:xfrm>
            <a:off x="1084263" y="333375"/>
            <a:ext cx="66960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>
                <a:latin typeface="Arial" charset="0"/>
              </a:rPr>
              <a:t>С</a:t>
            </a:r>
            <a:r>
              <a:rPr lang="ru-RU" sz="3600"/>
              <a:t>овместное открытие знаний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403350" y="1628775"/>
            <a:ext cx="6121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/>
              <a:t>       </a:t>
            </a:r>
            <a:r>
              <a:rPr lang="ru-RU" sz="3600">
                <a:latin typeface="Arial" charset="0"/>
              </a:rPr>
              <a:t>Р</a:t>
            </a:r>
            <a:r>
              <a:rPr lang="ru-RU" sz="3600"/>
              <a:t>абота в группах</a:t>
            </a:r>
            <a:r>
              <a:rPr lang="ru-RU" sz="3600">
                <a:latin typeface="Arial" charset="0"/>
              </a:rPr>
              <a:t>.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323850" y="2708275"/>
            <a:ext cx="8351838" cy="252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742950" indent="-742950">
              <a:buFontTx/>
              <a:buAutoNum type="arabicPeriod"/>
            </a:pPr>
            <a:r>
              <a:rPr lang="ru-RU" sz="3200">
                <a:solidFill>
                  <a:srgbClr val="7030A0"/>
                </a:solidFill>
              </a:rPr>
              <a:t>Назвать по оглавлению каждую главу учебника.</a:t>
            </a:r>
          </a:p>
          <a:p>
            <a:pPr marL="742950" indent="-742950">
              <a:buFontTx/>
              <a:buAutoNum type="arabicPeriod"/>
            </a:pPr>
            <a:r>
              <a:rPr lang="ru-RU" sz="3200">
                <a:solidFill>
                  <a:srgbClr val="7030A0"/>
                </a:solidFill>
              </a:rPr>
              <a:t>Предположить, о ч</a:t>
            </a:r>
            <a:r>
              <a:rPr lang="ru-RU" sz="3200">
                <a:solidFill>
                  <a:srgbClr val="7030A0"/>
                </a:solidFill>
                <a:latin typeface="Arial" charset="0"/>
              </a:rPr>
              <a:t>ё</a:t>
            </a:r>
            <a:r>
              <a:rPr lang="ru-RU" sz="3200">
                <a:solidFill>
                  <a:srgbClr val="7030A0"/>
                </a:solidFill>
              </a:rPr>
              <a:t>м она рассказывает, и сформулировать это своими  словами. </a:t>
            </a:r>
          </a:p>
        </p:txBody>
      </p:sp>
      <p:pic>
        <p:nvPicPr>
          <p:cNvPr id="2355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72225" y="1196975"/>
            <a:ext cx="1800225" cy="165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Box 1"/>
          <p:cNvSpPr txBox="1">
            <a:spLocks noChangeArrowheads="1"/>
          </p:cNvSpPr>
          <p:nvPr/>
        </p:nvSpPr>
        <p:spPr bwMode="auto">
          <a:xfrm>
            <a:off x="755650" y="188913"/>
            <a:ext cx="74168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/>
              <a:t>Как работать с учебником</a:t>
            </a:r>
          </a:p>
        </p:txBody>
      </p:sp>
      <p:sp>
        <p:nvSpPr>
          <p:cNvPr id="3" name="Овал 2"/>
          <p:cNvSpPr/>
          <p:nvPr/>
        </p:nvSpPr>
        <p:spPr>
          <a:xfrm>
            <a:off x="900113" y="1268413"/>
            <a:ext cx="719137" cy="6477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979613" y="1331913"/>
            <a:ext cx="58324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/>
              <a:t>планировать деятельность</a:t>
            </a:r>
          </a:p>
        </p:txBody>
      </p:sp>
      <p:sp>
        <p:nvSpPr>
          <p:cNvPr id="5" name="Овал 4"/>
          <p:cNvSpPr/>
          <p:nvPr/>
        </p:nvSpPr>
        <p:spPr>
          <a:xfrm>
            <a:off x="900113" y="2146300"/>
            <a:ext cx="719137" cy="719138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979613" y="2146300"/>
            <a:ext cx="5040312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/>
              <a:t>работать с информацией</a:t>
            </a:r>
          </a:p>
        </p:txBody>
      </p:sp>
      <p:sp>
        <p:nvSpPr>
          <p:cNvPr id="7" name="Овал 6"/>
          <p:cNvSpPr/>
          <p:nvPr/>
        </p:nvSpPr>
        <p:spPr>
          <a:xfrm>
            <a:off x="942975" y="3068638"/>
            <a:ext cx="676275" cy="720725"/>
          </a:xfrm>
          <a:prstGeom prst="ellips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979613" y="3068638"/>
            <a:ext cx="475297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/>
              <a:t>общаться</a:t>
            </a:r>
          </a:p>
        </p:txBody>
      </p:sp>
      <p:sp>
        <p:nvSpPr>
          <p:cNvPr id="9" name="Овал 8"/>
          <p:cNvSpPr/>
          <p:nvPr/>
        </p:nvSpPr>
        <p:spPr>
          <a:xfrm>
            <a:off x="942975" y="4076700"/>
            <a:ext cx="676275" cy="720725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979613" y="3860800"/>
            <a:ext cx="73453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/>
              <a:t>развивать качества своей личности</a:t>
            </a:r>
          </a:p>
        </p:txBody>
      </p:sp>
      <p:sp>
        <p:nvSpPr>
          <p:cNvPr id="11" name="Овал 10"/>
          <p:cNvSpPr/>
          <p:nvPr/>
        </p:nvSpPr>
        <p:spPr>
          <a:xfrm>
            <a:off x="942975" y="4941888"/>
            <a:ext cx="749300" cy="863600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1858963" y="4868863"/>
            <a:ext cx="6354762" cy="137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800" b="1"/>
              <a:t>задания, ответ на которые можно </a:t>
            </a:r>
          </a:p>
          <a:p>
            <a:pPr algn="ctr"/>
            <a:r>
              <a:rPr lang="ru-RU" sz="2800" b="1"/>
              <a:t>найти в учебнике в готовом</a:t>
            </a:r>
          </a:p>
          <a:p>
            <a:pPr algn="ctr"/>
            <a:r>
              <a:rPr lang="ru-RU" sz="2800" b="1"/>
              <a:t>виде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 animBg="1"/>
      <p:bldP spid="6" grpId="0"/>
      <p:bldP spid="7" grpId="0" animBg="1"/>
      <p:bldP spid="8" grpId="0"/>
      <p:bldP spid="9" grpId="0" animBg="1"/>
      <p:bldP spid="10" grpId="0"/>
      <p:bldP spid="11" grpId="0" animBg="1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extBox 1"/>
          <p:cNvSpPr txBox="1">
            <a:spLocks noChangeArrowheads="1"/>
          </p:cNvSpPr>
          <p:nvPr/>
        </p:nvSpPr>
        <p:spPr bwMode="auto">
          <a:xfrm>
            <a:off x="1042988" y="333375"/>
            <a:ext cx="6985000" cy="70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/>
              <a:t>Как работать с учебником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6125" y="2160588"/>
            <a:ext cx="1368425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6125" y="3522663"/>
            <a:ext cx="1449388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2638" y="4730750"/>
            <a:ext cx="1296987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6288" y="5770563"/>
            <a:ext cx="12954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2405063" y="2160588"/>
            <a:ext cx="4572000" cy="163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ts val="775"/>
              </a:spcBef>
            </a:pPr>
            <a:r>
              <a:rPr lang="ru-RU" sz="3600" b="1">
                <a:latin typeface="Arial" charset="0"/>
                <a:cs typeface="Times New Roman" pitchFamily="18" charset="0"/>
              </a:rPr>
              <a:t>Вспоминаем то, что знаем</a:t>
            </a:r>
            <a:endParaRPr lang="ru-RU" sz="360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>
                <a:latin typeface="Times New Roman" pitchFamily="18" charset="0"/>
                <a:cs typeface="Times New Roman" pitchFamily="18" charset="0"/>
              </a:rPr>
            </a:br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143000" y="2220913"/>
          <a:ext cx="6400800" cy="495300"/>
        </p:xfrm>
        <a:graphic>
          <a:graphicData uri="http://schemas.openxmlformats.org/drawingml/2006/table">
            <a:tbl>
              <a:tblPr/>
              <a:tblGrid>
                <a:gridCol w="6400800"/>
              </a:tblGrid>
              <a:tr h="4953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30" marR="2413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425700" y="3462338"/>
            <a:ext cx="458787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3600" b="1">
                <a:latin typeface="Arial" charset="0"/>
                <a:cs typeface="Times New Roman" pitchFamily="18" charset="0"/>
              </a:rPr>
              <a:t>Учимся открывать </a:t>
            </a:r>
          </a:p>
          <a:p>
            <a:r>
              <a:rPr lang="ru-RU" sz="3600" b="1">
                <a:latin typeface="Arial" charset="0"/>
                <a:cs typeface="Times New Roman" pitchFamily="18" charset="0"/>
              </a:rPr>
              <a:t>новые знания</a:t>
            </a:r>
            <a:r>
              <a:rPr lang="ru-RU" sz="3600">
                <a:latin typeface="Arial" charset="0"/>
              </a:rPr>
              <a:t> </a:t>
            </a: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2352675" y="4633913"/>
            <a:ext cx="4595813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b="1"/>
              <a:t>Сравниваем свой</a:t>
            </a:r>
          </a:p>
          <a:p>
            <a:r>
              <a:rPr lang="ru-RU" sz="3600" b="1"/>
              <a:t> вывод с авторским</a:t>
            </a:r>
            <a:endParaRPr lang="ru-RU" sz="3600"/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2373313" y="5916613"/>
            <a:ext cx="61690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b="1">
                <a:latin typeface="Arial" charset="0"/>
                <a:cs typeface="Times New Roman" pitchFamily="18" charset="0"/>
              </a:rPr>
              <a:t>Применяем новые знания</a:t>
            </a:r>
            <a:endParaRPr lang="ru-RU" sz="3600"/>
          </a:p>
        </p:txBody>
      </p:sp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82638" y="908050"/>
            <a:ext cx="1289050" cy="1252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349500" y="908050"/>
            <a:ext cx="4306888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>
                <a:latin typeface="Times New Roman" pitchFamily="18" charset="0"/>
              </a:rPr>
              <a:t>Определяем проблему урока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900113" y="765175"/>
            <a:ext cx="7056437" cy="1439863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835150" y="1052513"/>
            <a:ext cx="532923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>
                <a:latin typeface="Arial" charset="0"/>
              </a:rPr>
              <a:t>Г</a:t>
            </a:r>
            <a:r>
              <a:rPr lang="ru-RU" sz="4000"/>
              <a:t>лавные  выводы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755650" y="476250"/>
            <a:ext cx="77771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/>
              <a:t>Зачем надо изучать светскую этику?</a:t>
            </a: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779463" y="3141663"/>
            <a:ext cx="78486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/>
              <a:t>Как это может пригодиться в жизни?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088" y="260350"/>
            <a:ext cx="7489825" cy="7207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28674" name="TextBox 2"/>
          <p:cNvSpPr txBox="1">
            <a:spLocks noChangeArrowheads="1"/>
          </p:cNvSpPr>
          <p:nvPr/>
        </p:nvSpPr>
        <p:spPr bwMode="auto">
          <a:xfrm>
            <a:off x="1331913" y="260350"/>
            <a:ext cx="64801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/>
              <a:t>Применяем знания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125538"/>
            <a:ext cx="1296987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692275" y="1412875"/>
            <a:ext cx="6624638" cy="163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/>
              <a:t>Перечитайте текст </a:t>
            </a:r>
          </a:p>
          <a:p>
            <a:pPr algn="ctr"/>
            <a:r>
              <a:rPr lang="ru-RU" sz="2000" b="1"/>
              <a:t> </a:t>
            </a:r>
            <a:r>
              <a:rPr lang="ru-RU" sz="2000" b="1">
                <a:solidFill>
                  <a:srgbClr val="FF0000"/>
                </a:solidFill>
              </a:rPr>
              <a:t>Как работать с учебником</a:t>
            </a:r>
          </a:p>
          <a:p>
            <a:pPr algn="ctr"/>
            <a:r>
              <a:rPr lang="ru-RU" sz="2000" b="1"/>
              <a:t>и представьте информацию в удобной для вас форме: в виде рисунка, плана, схемы, алгоритма, ключевых слов.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0" y="3516313"/>
            <a:ext cx="8675688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solidFill>
                  <a:srgbClr val="7030A0"/>
                </a:solidFill>
              </a:rPr>
              <a:t>1 гр. Зачем изучаем светскую этику? (С. 4—5.)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0" y="4156075"/>
            <a:ext cx="88201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solidFill>
                  <a:srgbClr val="7030A0"/>
                </a:solidFill>
              </a:rPr>
              <a:t>2 гр. Технология проблемного диалога (с. 6).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0" y="4868863"/>
            <a:ext cx="10980738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solidFill>
                  <a:srgbClr val="7030A0"/>
                </a:solidFill>
              </a:rPr>
              <a:t>3 гр. Порядок выполнения продуктивн. задания (с.7).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0" y="5516563"/>
            <a:ext cx="86042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solidFill>
                  <a:srgbClr val="7030A0"/>
                </a:solidFill>
              </a:rPr>
              <a:t>4 гр. Как работать с учебником? (С. 4.)</a:t>
            </a:r>
            <a:endParaRPr lang="ru-RU" sz="2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088" y="333375"/>
            <a:ext cx="3600450" cy="647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9698" name="TextBox 2"/>
          <p:cNvSpPr txBox="1">
            <a:spLocks noChangeArrowheads="1"/>
          </p:cNvSpPr>
          <p:nvPr/>
        </p:nvSpPr>
        <p:spPr bwMode="auto">
          <a:xfrm>
            <a:off x="900113" y="441325"/>
            <a:ext cx="7127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/>
              <a:t>ДОМАШНЕЕ ЗАДАНИЕ</a:t>
            </a:r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684213" y="1582738"/>
            <a:ext cx="8280400" cy="283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Trebuchet MS" pitchFamily="34" charset="0"/>
              <a:buAutoNum type="arabicPeriod"/>
            </a:pPr>
            <a:r>
              <a:rPr lang="ru-RU" sz="2000">
                <a:latin typeface="Times New Roman" pitchFamily="18" charset="0"/>
                <a:cs typeface="Times New Roman" pitchFamily="18" charset="0"/>
              </a:rPr>
              <a:t>Подготовьте для одноклассников викторину, кроссворд, вопросы по теме урока.</a:t>
            </a:r>
          </a:p>
          <a:p>
            <a:pPr marL="342900" indent="-342900">
              <a:buFont typeface="Trebuchet MS" pitchFamily="34" charset="0"/>
              <a:buAutoNum type="arabicPeriod"/>
            </a:pPr>
            <a:endParaRPr lang="ru-RU" sz="2000">
              <a:latin typeface="Calibri" pitchFamily="34" charset="0"/>
              <a:cs typeface="Times New Roman" pitchFamily="18" charset="0"/>
            </a:endParaRPr>
          </a:p>
          <a:p>
            <a:pPr marL="342900" indent="-342900">
              <a:buFont typeface="Trebuchet MS" pitchFamily="34" charset="0"/>
              <a:buAutoNum type="arabicPeriod"/>
            </a:pPr>
            <a:r>
              <a:rPr lang="ru-RU" sz="2000">
                <a:latin typeface="Times New Roman" pitchFamily="18" charset="0"/>
                <a:cs typeface="Times New Roman" pitchFamily="18" charset="0"/>
              </a:rPr>
              <a:t>Из текста «Зачем мы будем учиться?» выберите самое важное, на ваш взгляд, понятие, поясните его важность. (Проиллюстрируйте, подберите пословицы, афоризмы, мудрые мысли известных людей, сочините литературное произведение на эту тему.)</a:t>
            </a:r>
          </a:p>
          <a:p>
            <a:pPr marL="342900" indent="-342900">
              <a:buFont typeface="Trebuchet MS" pitchFamily="34" charset="0"/>
              <a:buAutoNum type="arabicPeriod"/>
            </a:pPr>
            <a:endParaRPr lang="ru-RU" sz="2000">
              <a:latin typeface="Calibri" pitchFamily="34" charset="0"/>
              <a:cs typeface="Times New Roman" pitchFamily="18" charset="0"/>
            </a:endParaRPr>
          </a:p>
          <a:p>
            <a:pPr marL="342900" indent="-342900">
              <a:buFont typeface="Trebuchet MS" pitchFamily="34" charset="0"/>
              <a:buAutoNum type="arabicPeriod"/>
            </a:pPr>
            <a:r>
              <a:rPr lang="ru-RU" sz="2000">
                <a:latin typeface="Times New Roman" pitchFamily="18" charset="0"/>
                <a:cs typeface="Times New Roman" pitchFamily="18" charset="0"/>
              </a:rPr>
              <a:t>Порассуждайте на тему «Зачем мне изучать светскую этику?»</a:t>
            </a:r>
            <a:endParaRPr lang="ru-RU" sz="2000">
              <a:latin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0825" y="260350"/>
            <a:ext cx="2736850" cy="3603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0722" name="TextBox 2"/>
          <p:cNvSpPr txBox="1">
            <a:spLocks noChangeArrowheads="1"/>
          </p:cNvSpPr>
          <p:nvPr/>
        </p:nvSpPr>
        <p:spPr bwMode="auto">
          <a:xfrm>
            <a:off x="144463" y="260350"/>
            <a:ext cx="68040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/>
              <a:t>ДОПОЛНИТЕЛЬНЫЙ МАТЕРИАЛ</a:t>
            </a:r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684213" y="1582738"/>
            <a:ext cx="8280400" cy="344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Trebuchet MS" pitchFamily="34" charset="0"/>
              <a:buAutoNum type="arabicPeriod"/>
            </a:pPr>
            <a:r>
              <a:rPr lang="ru-RU" sz="2000">
                <a:latin typeface="Times New Roman" pitchFamily="18" charset="0"/>
                <a:cs typeface="Times New Roman" pitchFamily="18" charset="0"/>
              </a:rPr>
              <a:t> Вспомните сказки народов России из учебника литературного чтения «Маленькая дверь в большой мир», 2-й класс.</a:t>
            </a:r>
          </a:p>
          <a:p>
            <a:pPr marL="342900" indent="-342900">
              <a:buFont typeface="Trebuchet MS" pitchFamily="34" charset="0"/>
              <a:buAutoNum type="arabicPeriod"/>
            </a:pPr>
            <a:endParaRPr lang="ru-RU" sz="200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Trebuchet MS" pitchFamily="34" charset="0"/>
              <a:buAutoNum type="arabicPeriod"/>
            </a:pPr>
            <a:r>
              <a:rPr lang="ru-RU" sz="2000">
                <a:latin typeface="Times New Roman" pitchFamily="18" charset="0"/>
                <a:cs typeface="Times New Roman" pitchFamily="18" charset="0"/>
              </a:rPr>
              <a:t>Просмотрите словарь учебника. Какие знакомые, а какие незнакомые понятия встретились? </a:t>
            </a:r>
          </a:p>
          <a:p>
            <a:pPr marL="342900" indent="-342900">
              <a:buFont typeface="Trebuchet MS" pitchFamily="34" charset="0"/>
              <a:buAutoNum type="arabicPeriod"/>
            </a:pPr>
            <a:endParaRPr lang="ru-RU" sz="200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Trebuchet MS" pitchFamily="34" charset="0"/>
              <a:buAutoNum type="arabicPeriod"/>
            </a:pPr>
            <a:r>
              <a:rPr lang="ru-RU" sz="2000">
                <a:latin typeface="Times New Roman" pitchFamily="18" charset="0"/>
                <a:cs typeface="Times New Roman" pitchFamily="18" charset="0"/>
              </a:rPr>
              <a:t>Подготовьте вопросы для своих одноклассников по вводной статье учебника по оформлению учебника.</a:t>
            </a:r>
          </a:p>
          <a:p>
            <a:pPr marL="342900" indent="-342900">
              <a:buFont typeface="Trebuchet MS" pitchFamily="34" charset="0"/>
              <a:buAutoNum type="arabicPeriod"/>
            </a:pPr>
            <a:endParaRPr lang="ru-RU" sz="200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Trebuchet MS" pitchFamily="34" charset="0"/>
              <a:buAutoNum type="arabicPeriod"/>
            </a:pPr>
            <a:r>
              <a:rPr lang="ru-RU" sz="2000">
                <a:latin typeface="Times New Roman" pitchFamily="18" charset="0"/>
                <a:cs typeface="Times New Roman" pitchFamily="18" charset="0"/>
              </a:rPr>
              <a:t>Вспомни такие жизненные ситуации, в которых необходимо было уметь работать с книгой, учебником, текстом.</a:t>
            </a:r>
            <a:endParaRPr lang="ru-RU" sz="2000">
              <a:latin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288" y="260350"/>
            <a:ext cx="3097212" cy="2889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1746" name="TextBox 2"/>
          <p:cNvSpPr txBox="1">
            <a:spLocks noChangeArrowheads="1"/>
          </p:cNvSpPr>
          <p:nvPr/>
        </p:nvSpPr>
        <p:spPr bwMode="auto">
          <a:xfrm>
            <a:off x="395288" y="260350"/>
            <a:ext cx="69119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/>
              <a:t>ДОПОЛНИТЕЛЬНЫЙ МАТЕРИАЛ</a:t>
            </a:r>
          </a:p>
        </p:txBody>
      </p:sp>
      <p:pic>
        <p:nvPicPr>
          <p:cNvPr id="3174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03350" y="1484313"/>
            <a:ext cx="6911975" cy="526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8" name="TextBox 6"/>
          <p:cNvSpPr txBox="1">
            <a:spLocks noChangeArrowheads="1"/>
          </p:cNvSpPr>
          <p:nvPr/>
        </p:nvSpPr>
        <p:spPr bwMode="auto">
          <a:xfrm>
            <a:off x="4140200" y="549275"/>
            <a:ext cx="431958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Догадались, какой этап урока? А как?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411413" y="1557338"/>
            <a:ext cx="3673475" cy="2159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288" y="260350"/>
            <a:ext cx="3097212" cy="2889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2770" name="TextBox 2"/>
          <p:cNvSpPr txBox="1">
            <a:spLocks noChangeArrowheads="1"/>
          </p:cNvSpPr>
          <p:nvPr/>
        </p:nvSpPr>
        <p:spPr bwMode="auto">
          <a:xfrm>
            <a:off x="395288" y="260350"/>
            <a:ext cx="69119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/>
              <a:t>ДОПОЛНИТЕЛЬНЫЙ МАТЕРИАЛ</a:t>
            </a:r>
          </a:p>
        </p:txBody>
      </p:sp>
      <p:sp>
        <p:nvSpPr>
          <p:cNvPr id="32771" name="TextBox 6"/>
          <p:cNvSpPr txBox="1">
            <a:spLocks noChangeArrowheads="1"/>
          </p:cNvSpPr>
          <p:nvPr/>
        </p:nvSpPr>
        <p:spPr bwMode="auto">
          <a:xfrm>
            <a:off x="4140200" y="549275"/>
            <a:ext cx="431958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Догадались, какой этап урока? А как?</a:t>
            </a:r>
          </a:p>
        </p:txBody>
      </p:sp>
      <p:pic>
        <p:nvPicPr>
          <p:cNvPr id="3277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1052513"/>
            <a:ext cx="6956425" cy="567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2411413" y="1268413"/>
            <a:ext cx="4968875" cy="2159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268538" y="2565400"/>
            <a:ext cx="4967287" cy="2159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15888"/>
            <a:ext cx="4276725" cy="662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4643438" y="692150"/>
            <a:ext cx="302418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/>
              <a:t>основы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787900" y="1628775"/>
            <a:ext cx="36718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/>
              <a:t>духовность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4427538" y="2565400"/>
            <a:ext cx="43211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/>
              <a:t>нравственность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787900" y="3429000"/>
            <a:ext cx="39608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/>
              <a:t>культура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4932363" y="4581525"/>
            <a:ext cx="324008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/>
              <a:t>народ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288" y="260350"/>
            <a:ext cx="3097212" cy="2889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3794" name="TextBox 2"/>
          <p:cNvSpPr txBox="1">
            <a:spLocks noChangeArrowheads="1"/>
          </p:cNvSpPr>
          <p:nvPr/>
        </p:nvSpPr>
        <p:spPr bwMode="auto">
          <a:xfrm>
            <a:off x="395288" y="260350"/>
            <a:ext cx="69119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/>
              <a:t>ДОПОЛНИТЕЛЬНЫЙ МАТЕРИАЛ</a:t>
            </a:r>
          </a:p>
        </p:txBody>
      </p:sp>
      <p:sp>
        <p:nvSpPr>
          <p:cNvPr id="33795" name="TextBox 6"/>
          <p:cNvSpPr txBox="1">
            <a:spLocks noChangeArrowheads="1"/>
          </p:cNvSpPr>
          <p:nvPr/>
        </p:nvSpPr>
        <p:spPr bwMode="auto">
          <a:xfrm>
            <a:off x="4140200" y="549275"/>
            <a:ext cx="431958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Догадались, какой этап урока? А как?</a:t>
            </a:r>
          </a:p>
        </p:txBody>
      </p:sp>
      <p:pic>
        <p:nvPicPr>
          <p:cNvPr id="3379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2950" y="1341438"/>
            <a:ext cx="6565900" cy="5307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188" y="1412875"/>
            <a:ext cx="7772400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6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2" descr="C:\Users\User\Desktop\Ира\национальности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549275"/>
            <a:ext cx="5432425" cy="442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18" name="TextBox 2"/>
          <p:cNvSpPr txBox="1">
            <a:spLocks noChangeArrowheads="1"/>
          </p:cNvSpPr>
          <p:nvPr/>
        </p:nvSpPr>
        <p:spPr bwMode="auto">
          <a:xfrm>
            <a:off x="1979613" y="5445125"/>
            <a:ext cx="59055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Как можно подписать эту картинку?</a:t>
            </a:r>
          </a:p>
          <a:p>
            <a:r>
              <a:rPr lang="ru-RU"/>
              <a:t>Что можно сказать о ребятах, которых нарисовал художник?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Picture 2" descr="C:\Users\User\Desktop\Ира\хоровод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8888" y="692150"/>
            <a:ext cx="6337300" cy="273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2" name="TextBox 3"/>
          <p:cNvSpPr txBox="1">
            <a:spLocks noChangeArrowheads="1"/>
          </p:cNvSpPr>
          <p:nvPr/>
        </p:nvSpPr>
        <p:spPr bwMode="auto">
          <a:xfrm>
            <a:off x="1187450" y="3933825"/>
            <a:ext cx="7434263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                                      ?</a:t>
            </a:r>
          </a:p>
          <a:p>
            <a:r>
              <a:rPr lang="ru-RU"/>
              <a:t>Можно ли назвать ребят, изображённых на картинке, людьми </a:t>
            </a:r>
          </a:p>
          <a:p>
            <a:r>
              <a:rPr lang="ru-RU"/>
              <a:t>разных национальностей?</a:t>
            </a:r>
          </a:p>
          <a:p>
            <a:r>
              <a:rPr lang="ru-RU"/>
              <a:t>                                      ??</a:t>
            </a:r>
          </a:p>
          <a:p>
            <a:r>
              <a:rPr lang="ru-RU"/>
              <a:t> Можно ли назвать ребят, изображённых на картинке, гражданами </a:t>
            </a:r>
          </a:p>
          <a:p>
            <a:r>
              <a:rPr lang="ru-RU"/>
              <a:t>одной  страны?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850" y="260350"/>
            <a:ext cx="8424863" cy="10080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31800" y="260350"/>
            <a:ext cx="8208963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cs"/>
              </a:rPr>
              <a:t>Определяем основной вопрос урока</a:t>
            </a:r>
          </a:p>
        </p:txBody>
      </p:sp>
      <p:sp>
        <p:nvSpPr>
          <p:cNvPr id="6" name="Стрелка вниз 5"/>
          <p:cNvSpPr/>
          <p:nvPr/>
        </p:nvSpPr>
        <p:spPr>
          <a:xfrm>
            <a:off x="4211638" y="1484313"/>
            <a:ext cx="647700" cy="122396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31800" y="2997200"/>
            <a:ext cx="831691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/>
              <a:t>Зачем надо изучать светскую этику?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431800" y="4652963"/>
            <a:ext cx="820896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/>
              <a:t>Как это может пригодиться в жизни?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1050" y="142875"/>
            <a:ext cx="4897438" cy="662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468313" y="550863"/>
            <a:ext cx="32750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/>
              <a:t>Р. Н. Бунеев</a:t>
            </a:r>
          </a:p>
        </p:txBody>
      </p:sp>
      <p:pic>
        <p:nvPicPr>
          <p:cNvPr id="2050" name="Picture 2" descr="C:\Users\Хозяин\Desktop\chtenie_4_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258888"/>
            <a:ext cx="2857500" cy="361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 descr="C:\Users\Хозяин\Desktop\ry_4k_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03350" y="3429000"/>
            <a:ext cx="2857500" cy="353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4643438" y="476250"/>
            <a:ext cx="40322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/>
              <a:t>Д. Д. Данилов</a:t>
            </a:r>
          </a:p>
        </p:txBody>
      </p:sp>
      <p:pic>
        <p:nvPicPr>
          <p:cNvPr id="2052" name="Picture 4" descr="C:\Users\Хозяин\Desktop\om_4k-2_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60850" y="1122363"/>
            <a:ext cx="2857500" cy="337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 descr="C:\Users\Хозяин\Desktop\om_3k-2_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86500" y="3429000"/>
            <a:ext cx="2857500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 descr="C:\Users\Хозяин\Desktop\ry_4k_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313" y="3429000"/>
            <a:ext cx="2857500" cy="353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55875" y="333375"/>
            <a:ext cx="3816350" cy="3532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68313" y="4149725"/>
            <a:ext cx="4391025" cy="20875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solidFill>
                  <a:srgbClr val="C00000"/>
                </a:solidFill>
              </a:rPr>
              <a:t>ОСНОВЫ ДУХОВНО-НРАВСТВЕННОЙ КУЛЬТУРЫ НАРОДОВ РОССИИ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435600" y="4365625"/>
            <a:ext cx="3203575" cy="14398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solidFill>
                  <a:srgbClr val="FFC000"/>
                </a:solidFill>
              </a:rPr>
              <a:t>СВЕТСКАЯ ЭТИКА</a:t>
            </a:r>
            <a:endParaRPr lang="ru-RU" sz="3200" dirty="0">
              <a:solidFill>
                <a:srgbClr val="FFC000"/>
              </a:solidFill>
            </a:endParaRPr>
          </a:p>
        </p:txBody>
      </p:sp>
      <p:sp>
        <p:nvSpPr>
          <p:cNvPr id="19460" name="TextBox 7"/>
          <p:cNvSpPr txBox="1">
            <a:spLocks noChangeArrowheads="1"/>
          </p:cNvSpPr>
          <p:nvPr/>
        </p:nvSpPr>
        <p:spPr bwMode="auto">
          <a:xfrm>
            <a:off x="4932363" y="4724400"/>
            <a:ext cx="3603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/>
              <a:t>=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2339975" y="476250"/>
            <a:ext cx="66246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/>
              <a:t>Светская этика</a:t>
            </a:r>
          </a:p>
        </p:txBody>
      </p:sp>
      <p:pic>
        <p:nvPicPr>
          <p:cNvPr id="4098" name="Picture 2" descr="C:\Users\Хозяин\Desktop\0016-016-Entsiklopedija-Kirilla-i-Mefodij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1412875"/>
            <a:ext cx="2368550" cy="3348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 descr="C:\Users\Хозяин\Desktop\tk_sob_large_197_07_10_10_09_37 - копия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6463" y="1425575"/>
            <a:ext cx="3756025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 descr="C:\Users\Хозяин\Desktop\679464-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92500" y="3716338"/>
            <a:ext cx="3352800" cy="251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187450" y="260350"/>
            <a:ext cx="59055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/>
              <a:t>Светская этика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50825" y="968375"/>
            <a:ext cx="8137525" cy="22891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/>
            <a:r>
              <a:rPr lang="ru-RU" sz="3600" i="1">
                <a:solidFill>
                  <a:srgbClr val="31489F"/>
                </a:solidFill>
              </a:rPr>
              <a:t>Светский </a:t>
            </a:r>
            <a:r>
              <a:rPr lang="ru-RU" sz="3600" i="1">
                <a:solidFill>
                  <a:srgbClr val="31489F"/>
                </a:solidFill>
                <a:latin typeface="Arial" charset="0"/>
              </a:rPr>
              <a:t>–</a:t>
            </a:r>
            <a:r>
              <a:rPr lang="ru-RU" sz="3600"/>
              <a:t> устроенный не по обычаям какой–либо религии или церкви, а по общегосударственным гражданским правилам</a:t>
            </a:r>
            <a:r>
              <a:rPr lang="ru-RU" sz="3600">
                <a:latin typeface="Arial" charset="0"/>
              </a:rPr>
              <a:t>.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07988" y="4165600"/>
            <a:ext cx="7200900" cy="228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i="1">
                <a:solidFill>
                  <a:srgbClr val="7030A0"/>
                </a:solidFill>
              </a:rPr>
              <a:t>Этика </a:t>
            </a:r>
            <a:r>
              <a:rPr lang="ru-RU" sz="3600" i="1">
                <a:solidFill>
                  <a:srgbClr val="7030A0"/>
                </a:solidFill>
                <a:latin typeface="Arial" charset="0"/>
              </a:rPr>
              <a:t>–</a:t>
            </a:r>
            <a:r>
              <a:rPr lang="ru-RU" sz="3600" i="1">
                <a:solidFill>
                  <a:srgbClr val="7030A0"/>
                </a:solidFill>
              </a:rPr>
              <a:t> </a:t>
            </a:r>
            <a:r>
              <a:rPr lang="ru-RU" sz="3600"/>
              <a:t>учение о нравственности и морали, правильном и достойном поведении</a:t>
            </a:r>
            <a:r>
              <a:rPr lang="ru-RU" sz="3600">
                <a:latin typeface="Arial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extBox 1"/>
          <p:cNvSpPr txBox="1">
            <a:spLocks noChangeArrowheads="1"/>
          </p:cNvSpPr>
          <p:nvPr/>
        </p:nvSpPr>
        <p:spPr bwMode="auto">
          <a:xfrm>
            <a:off x="539750" y="333375"/>
            <a:ext cx="7488238" cy="192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800" b="1"/>
              <a:t>Светская этика </a:t>
            </a:r>
            <a:r>
              <a:rPr lang="ru-RU" sz="4800" b="1">
                <a:latin typeface="Arial" charset="0"/>
              </a:rPr>
              <a:t>–</a:t>
            </a:r>
            <a:r>
              <a:rPr lang="ru-RU" sz="4800" b="1"/>
              <a:t> </a:t>
            </a:r>
            <a:r>
              <a:rPr lang="ru-RU" sz="3600" b="1"/>
              <a:t>это часть духовно-нравственной культуры</a:t>
            </a:r>
            <a:r>
              <a:rPr lang="ru-RU" sz="3600" b="1">
                <a:latin typeface="Arial" charset="0"/>
              </a:rPr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268538" y="2420938"/>
            <a:ext cx="4895850" cy="37449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solidFill>
                  <a:srgbClr val="C00000"/>
                </a:solidFill>
              </a:rPr>
              <a:t>ОСНОВЫ ДУХОВНО-НРАВСТВЕННОЙ КУЛЬТУРЫ НАРОДОВ РОССИИ</a:t>
            </a:r>
          </a:p>
          <a:p>
            <a:pPr algn="ctr">
              <a:defRPr/>
            </a:pPr>
            <a:r>
              <a:rPr lang="ru-RU" sz="3200" dirty="0">
                <a:solidFill>
                  <a:srgbClr val="FFC000"/>
                </a:solidFill>
              </a:rPr>
              <a:t>Светская этика</a:t>
            </a:r>
            <a:endParaRPr lang="ru-RU" sz="32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презентация 4кл 1ур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4кл 1ур</Template>
  <TotalTime>321</TotalTime>
  <Words>387</Words>
  <Application>Microsoft Office PowerPoint</Application>
  <PresentationFormat>Экран (4:3)</PresentationFormat>
  <Paragraphs>89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Шаблон оформления</vt:lpstr>
      </vt:variant>
      <vt:variant>
        <vt:i4>4</vt:i4>
      </vt:variant>
      <vt:variant>
        <vt:lpstr>Заголовки слайдов</vt:lpstr>
      </vt:variant>
      <vt:variant>
        <vt:i4>22</vt:i4>
      </vt:variant>
    </vt:vector>
  </HeadingPairs>
  <TitlesOfParts>
    <vt:vector size="31" baseType="lpstr">
      <vt:lpstr>Trebuchet MS</vt:lpstr>
      <vt:lpstr>Arial</vt:lpstr>
      <vt:lpstr>Georgia</vt:lpstr>
      <vt:lpstr>Calibri</vt:lpstr>
      <vt:lpstr>Times New Roman</vt:lpstr>
      <vt:lpstr>презентация 4кл 1ур</vt:lpstr>
      <vt:lpstr>презентация 4кл 1ур</vt:lpstr>
      <vt:lpstr>презентация 4кл 1ур</vt:lpstr>
      <vt:lpstr>презентация 4кл 1ур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Admin</cp:lastModifiedBy>
  <cp:revision>16</cp:revision>
  <dcterms:created xsi:type="dcterms:W3CDTF">2012-09-20T14:28:37Z</dcterms:created>
  <dcterms:modified xsi:type="dcterms:W3CDTF">2012-09-21T11:39:09Z</dcterms:modified>
</cp:coreProperties>
</file>