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5" autoAdjust="0"/>
    <p:restoredTop sz="99408" autoAdjust="0"/>
  </p:normalViewPr>
  <p:slideViewPr>
    <p:cSldViewPr>
      <p:cViewPr varScale="1">
        <p:scale>
          <a:sx n="73" d="100"/>
          <a:sy n="73" d="100"/>
        </p:scale>
        <p:origin x="-66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2D2FE3-1E7E-46E3-A46B-9ED67ABB412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C00DA4-91E9-4449-B216-A77553B5B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BCA0A-AC17-44A6-883D-317C86D074B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F212-DC36-4919-8E0E-CFBCFC85F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E9D6-ED72-400D-9844-D3A43A4589C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D25C1-9E58-450C-AC3B-244FFEA1D7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6334C-0620-47BA-B53D-E54DA6AA77B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F2716-4001-4AB3-926A-4B5A1A20C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40432-0E2A-40A0-81CE-AB233781E64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69E75-BF13-482E-AE8B-46CCE9A6B7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C1C9C-D418-478A-B761-7EED2845BFE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C7F0C-457A-42BC-A554-76CD0A544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1FB9-A713-4ABD-B6BB-399F5EA3CDE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4575F-D79F-4453-AFD2-8CC7F238E5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91E36-A88C-4D78-A525-FF58AA461EA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7CD9E-2E3F-464D-A90A-98EF6203A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1A424-D999-4140-9F3B-3B56C2FFE98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ED70-AA1E-42BD-8D49-E8AE1BCFB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42AF8-EBD2-413A-AFD4-A4C4D2368A3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E5C05-B4D3-4E98-B82B-D540AEDBCC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D0168-D8F5-462F-9AF2-40D09AEC4DE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2D30B-6AC6-48A0-8F02-97AE02009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24F3B-D778-4328-8A16-1F3A6C900AF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546EF-7A92-40DF-92E2-DC019BEB4B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7DF112-88F7-4036-98AE-DECF7AA68D2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0E62C7-CADB-41B8-91AD-BD884A8A0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.6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Умножение целых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355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355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3558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227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произведение целых чисел: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11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(–18)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(–6</a:t>
            </a:r>
            <a:r>
              <a:rPr lang="en-US" sz="2200" b="1">
                <a:latin typeface="Verdana" pitchFamily="34" charset="0"/>
              </a:rPr>
              <a:t>)</a:t>
            </a:r>
            <a:r>
              <a:rPr lang="ru-RU" sz="2200" b="1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(–5</a:t>
            </a:r>
            <a:r>
              <a:rPr lang="en-US" sz="2200" b="1">
                <a:latin typeface="Verdana" pitchFamily="34" charset="0"/>
              </a:rPr>
              <a:t>)</a:t>
            </a:r>
            <a:r>
              <a:rPr lang="ru-RU" sz="2200">
                <a:latin typeface="Verdana" pitchFamily="34" charset="0"/>
              </a:rPr>
              <a:t>; </a:t>
            </a:r>
            <a:r>
              <a:rPr lang="ru-RU" sz="2200" b="1">
                <a:latin typeface="Verdana" pitchFamily="34" charset="0"/>
              </a:rPr>
              <a:t>9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0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7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19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(–3)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8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(–18)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(–3)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(–4)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5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17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13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(–20)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14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(–7)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(–5)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8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16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11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6</a:t>
            </a:r>
            <a:r>
              <a:rPr lang="ru-RU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 b="1">
                <a:latin typeface="Verdana" pitchFamily="34" charset="0"/>
              </a:rPr>
              <a:t>4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0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12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</a:rPr>
              <a:t>5</a:t>
            </a:r>
            <a:r>
              <a:rPr lang="ru-RU" sz="2200">
                <a:latin typeface="Verdana" pitchFamily="34" charset="0"/>
              </a:rPr>
              <a:t>;</a:t>
            </a:r>
            <a:r>
              <a:rPr lang="ru-RU" sz="2200" b="1">
                <a:latin typeface="Verdana" pitchFamily="34" charset="0"/>
              </a:rPr>
              <a:t> (–13) </a:t>
            </a:r>
            <a:r>
              <a:rPr lang="ru-RU" sz="2200">
                <a:latin typeface="Verdana" pitchFamily="34" charset="0"/>
              </a:rPr>
              <a:t>и</a:t>
            </a:r>
            <a:r>
              <a:rPr lang="ru-RU" sz="2200" b="1">
                <a:latin typeface="Verdana" pitchFamily="34" charset="0"/>
              </a:rPr>
              <a:t> 14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23559" name="TextBox 14"/>
          <p:cNvSpPr txBox="1">
            <a:spLocks noChangeArrowheads="1"/>
          </p:cNvSpPr>
          <p:nvPr/>
        </p:nvSpPr>
        <p:spPr bwMode="auto">
          <a:xfrm>
            <a:off x="252413" y="4103688"/>
            <a:ext cx="8639175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произведение целых чисел: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(–1) · (–12) · 5 · 16</a:t>
            </a:r>
            <a:r>
              <a:rPr lang="en-US" sz="2200">
                <a:latin typeface="Verdana" pitchFamily="34" charset="0"/>
              </a:rPr>
              <a:t>;</a:t>
            </a:r>
            <a:endParaRPr lang="en-US" sz="2200" b="1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(–4) · (–1) · (–14) · (–4)</a:t>
            </a:r>
          </a:p>
          <a:p>
            <a:pPr algn="ctr"/>
            <a:r>
              <a:rPr lang="ru-RU" sz="2200" b="1">
                <a:latin typeface="Verdana" pitchFamily="34" charset="0"/>
              </a:rPr>
              <a:t>2 · (–8) · (–5) · 2</a:t>
            </a:r>
            <a:r>
              <a:rPr lang="en-US" sz="2200" b="1">
                <a:latin typeface="Verdana" pitchFamily="34" charset="0"/>
              </a:rPr>
              <a:t>.</a:t>
            </a:r>
            <a:endParaRPr lang="ru-RU" sz="2200" b="1">
              <a:latin typeface="Verdana" pitchFamily="34" charset="0"/>
            </a:endParaRPr>
          </a:p>
        </p:txBody>
      </p:sp>
      <p:sp>
        <p:nvSpPr>
          <p:cNvPr id="23560" name="TextBox 9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целых чисел</a:t>
            </a:r>
          </a:p>
        </p:txBody>
      </p:sp>
      <p:sp>
        <p:nvSpPr>
          <p:cNvPr id="23561" name="TextBox 14"/>
          <p:cNvSpPr txBox="1">
            <a:spLocks noChangeArrowheads="1"/>
          </p:cNvSpPr>
          <p:nvPr/>
        </p:nvSpPr>
        <p:spPr bwMode="auto">
          <a:xfrm>
            <a:off x="250825" y="5768975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степени чисел: </a:t>
            </a:r>
            <a:r>
              <a:rPr lang="ru-RU" sz="2200" b="1">
                <a:latin typeface="Verdana" pitchFamily="34" charset="0"/>
              </a:rPr>
              <a:t>(–1)</a:t>
            </a:r>
            <a:r>
              <a:rPr lang="ru-RU" sz="2200" b="1" baseline="30000">
                <a:latin typeface="Verdana" pitchFamily="34" charset="0"/>
              </a:rPr>
              <a:t>5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(</a:t>
            </a:r>
            <a:r>
              <a:rPr lang="en-US" sz="2200" b="1">
                <a:latin typeface="Verdana" pitchFamily="34" charset="0"/>
              </a:rPr>
              <a:t>4</a:t>
            </a:r>
            <a:r>
              <a:rPr lang="ru-RU" sz="2200" b="1">
                <a:latin typeface="Verdana" pitchFamily="34" charset="0"/>
              </a:rPr>
              <a:t>)</a:t>
            </a:r>
            <a:r>
              <a:rPr lang="en-US" sz="2200" b="1" baseline="30000">
                <a:latin typeface="Verdana" pitchFamily="34" charset="0"/>
              </a:rPr>
              <a:t>3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latin typeface="Verdana" pitchFamily="34" charset="0"/>
              </a:rPr>
              <a:t>(–</a:t>
            </a:r>
            <a:r>
              <a:rPr lang="en-US" sz="2200" b="1">
                <a:latin typeface="Verdana" pitchFamily="34" charset="0"/>
              </a:rPr>
              <a:t>5</a:t>
            </a:r>
            <a:r>
              <a:rPr lang="ru-RU" sz="2200" b="1">
                <a:latin typeface="Verdana" pitchFamily="34" charset="0"/>
              </a:rPr>
              <a:t>)</a:t>
            </a:r>
            <a:r>
              <a:rPr lang="en-US" sz="2200" b="1" baseline="30000">
                <a:latin typeface="Verdana" pitchFamily="34" charset="0"/>
              </a:rPr>
              <a:t>4</a:t>
            </a:r>
            <a:r>
              <a:rPr lang="en-US" sz="2200">
                <a:latin typeface="Verdana" pitchFamily="34" charset="0"/>
              </a:rPr>
              <a:t>;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(–</a:t>
            </a:r>
            <a:r>
              <a:rPr lang="en-US" sz="2200" b="1">
                <a:latin typeface="Verdana" pitchFamily="34" charset="0"/>
              </a:rPr>
              <a:t>2</a:t>
            </a:r>
            <a:r>
              <a:rPr lang="ru-RU" sz="2200" b="1">
                <a:latin typeface="Verdana" pitchFamily="34" charset="0"/>
              </a:rPr>
              <a:t>)</a:t>
            </a:r>
            <a:r>
              <a:rPr lang="en-US" sz="2200" b="1" baseline="30000">
                <a:latin typeface="Verdana" pitchFamily="34" charset="0"/>
              </a:rPr>
              <a:t>6</a:t>
            </a:r>
            <a:r>
              <a:rPr lang="en-US" sz="2200">
                <a:latin typeface="Verdana" pitchFamily="34" charset="0"/>
              </a:rPr>
              <a:t>.</a:t>
            </a:r>
            <a:endParaRPr lang="ru-RU" sz="22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1785938"/>
            <a:ext cx="8642350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любого целого числа и нуля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равно нулю.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246438"/>
            <a:ext cx="8642350" cy="3108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Произведением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двух отличных от нуля целых чисел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их модулей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взятое со знаком «+»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знаки сомножителей одинаковые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со знаком «–»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знаки сомножителей разные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638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825" y="1785938"/>
            <a:ext cx="8642350" cy="27082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  <a:endParaRPr lang="ru-RU" sz="35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2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Коротко правила знаков при умножении формулируют так: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даёт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даёт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578225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0825" y="4095750"/>
            <a:ext cx="8642350" cy="27082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</a:t>
            </a:r>
            <a:r>
              <a:rPr lang="ru-RU" sz="3500" b="1" dirty="0">
                <a:solidFill>
                  <a:srgbClr val="0F4D1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35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  <a:endParaRPr lang="ru-RU" sz="35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Действие умножения целых чисел подчиняется переместительному и сочетательному законам.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531971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  <a:endParaRPr lang="en-US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0825" y="5780088"/>
            <a:ext cx="8642350" cy="6318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–7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(</a:t>
            </a:r>
            <a:r>
              <a:rPr lang="ru-RU" sz="35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–7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· (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ru-RU" sz="35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ru-RU" sz="35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181225"/>
            <a:ext cx="8642350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двух целых чисел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не зависит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от порядка сомножителей: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4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4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4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4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4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4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4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endParaRPr lang="en-US" sz="4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целых чисел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5216525"/>
            <a:ext cx="8642350" cy="584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800000"/>
                </a:solidFill>
                <a:latin typeface="Verdana" pitchFamily="34" charset="0"/>
              </a:rPr>
              <a:t>Пример</a:t>
            </a:r>
            <a:endParaRPr lang="en-US" sz="3200" b="1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859463"/>
            <a:ext cx="8642350" cy="584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sz="3200" b="1">
                <a:latin typeface="Verdana" pitchFamily="34" charset="0"/>
              </a:rPr>
              <a:t> ·</a:t>
            </a:r>
            <a:r>
              <a:rPr lang="en-US" sz="3200" b="1">
                <a:latin typeface="Verdana" pitchFamily="34" charset="0"/>
              </a:rPr>
              <a:t> </a:t>
            </a:r>
            <a:r>
              <a:rPr lang="ru-RU" sz="3200" b="1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–8</a:t>
            </a:r>
            <a:r>
              <a:rPr lang="ru-RU" sz="3200" b="1">
                <a:latin typeface="Verdana" pitchFamily="34" charset="0"/>
              </a:rPr>
              <a:t>)) ·</a:t>
            </a:r>
            <a:r>
              <a:rPr lang="en-US" sz="3200" b="1">
                <a:latin typeface="Verdana" pitchFamily="34" charset="0"/>
              </a:rPr>
              <a:t> </a:t>
            </a:r>
            <a:r>
              <a:rPr lang="ru-RU" sz="3200" b="1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0F4D10"/>
                </a:solidFill>
                <a:latin typeface="Verdana" pitchFamily="34" charset="0"/>
              </a:rPr>
              <a:t>–4</a:t>
            </a:r>
            <a:r>
              <a:rPr lang="ru-RU" sz="3200" b="1">
                <a:latin typeface="Verdana" pitchFamily="34" charset="0"/>
              </a:rPr>
              <a:t>)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sz="3200" b="1">
                <a:latin typeface="Verdana" pitchFamily="34" charset="0"/>
              </a:rPr>
              <a:t> ·</a:t>
            </a:r>
            <a:r>
              <a:rPr lang="en-US" sz="3200" b="1">
                <a:latin typeface="Verdana" pitchFamily="34" charset="0"/>
              </a:rPr>
              <a:t> (</a:t>
            </a:r>
            <a:r>
              <a:rPr lang="ru-RU" sz="3200" b="1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–8</a:t>
            </a:r>
            <a:r>
              <a:rPr lang="en-US" sz="3200" b="1">
                <a:latin typeface="Verdana" pitchFamily="34" charset="0"/>
              </a:rPr>
              <a:t>)</a:t>
            </a:r>
            <a:r>
              <a:rPr lang="ru-RU" sz="3200" b="1">
                <a:latin typeface="Verdana" pitchFamily="34" charset="0"/>
              </a:rPr>
              <a:t> ·</a:t>
            </a:r>
            <a:r>
              <a:rPr lang="en-US" sz="3200" b="1">
                <a:latin typeface="Verdana" pitchFamily="34" charset="0"/>
              </a:rPr>
              <a:t> </a:t>
            </a:r>
            <a:r>
              <a:rPr lang="ru-RU" sz="3200" b="1">
                <a:latin typeface="Verdana" pitchFamily="34" charset="0"/>
              </a:rPr>
              <a:t>(</a:t>
            </a:r>
            <a:r>
              <a:rPr lang="ru-RU" sz="3200" b="1">
                <a:solidFill>
                  <a:srgbClr val="0F4D10"/>
                </a:solidFill>
                <a:latin typeface="Verdana" pitchFamily="34" charset="0"/>
              </a:rPr>
              <a:t>–4</a:t>
            </a:r>
            <a:r>
              <a:rPr lang="ru-RU" sz="3200" b="1">
                <a:latin typeface="Verdana" pitchFamily="34" charset="0"/>
              </a:rPr>
              <a:t>))</a:t>
            </a:r>
          </a:p>
        </p:txBody>
      </p:sp>
      <p:sp>
        <p:nvSpPr>
          <p:cNvPr id="19462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3854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</a:rPr>
              <a:t>Если произведение</a:t>
            </a:r>
          </a:p>
          <a:p>
            <a:pPr algn="ctr"/>
            <a:r>
              <a:rPr lang="ru-RU" sz="3200">
                <a:latin typeface="Verdana" pitchFamily="34" charset="0"/>
              </a:rPr>
              <a:t>двух целых чисел перемножить</a:t>
            </a:r>
          </a:p>
          <a:p>
            <a:pPr algn="ctr"/>
            <a:r>
              <a:rPr lang="ru-RU" sz="3200">
                <a:latin typeface="Verdana" pitchFamily="34" charset="0"/>
              </a:rPr>
              <a:t>с третьим целым числом,</a:t>
            </a:r>
          </a:p>
          <a:p>
            <a:pPr algn="ctr"/>
            <a:r>
              <a:rPr lang="ru-RU" sz="3200">
                <a:latin typeface="Verdana" pitchFamily="34" charset="0"/>
              </a:rPr>
              <a:t>то результат будет такой же,</a:t>
            </a:r>
          </a:p>
          <a:p>
            <a:pPr algn="ctr"/>
            <a:r>
              <a:rPr lang="ru-RU" sz="3200">
                <a:latin typeface="Verdana" pitchFamily="34" charset="0"/>
              </a:rPr>
              <a:t>как если первое число перемножить</a:t>
            </a:r>
            <a:endParaRPr lang="en-US" sz="3200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с произведением второго и третьего: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en-US" sz="4500" b="1"/>
              <a:t>(</a:t>
            </a:r>
            <a:r>
              <a:rPr lang="ru-RU" sz="4500" b="1" i="1">
                <a:solidFill>
                  <a:srgbClr val="C00000"/>
                </a:solidFill>
              </a:rPr>
              <a:t>х</a:t>
            </a:r>
            <a:r>
              <a:rPr lang="ru-RU" sz="4500" b="1"/>
              <a:t> ·</a:t>
            </a:r>
            <a:r>
              <a:rPr lang="en-US" sz="4500" b="1"/>
              <a:t> </a:t>
            </a:r>
            <a:r>
              <a:rPr lang="ru-RU" sz="4500" b="1">
                <a:solidFill>
                  <a:srgbClr val="0000FF"/>
                </a:solidFill>
              </a:rPr>
              <a:t>y</a:t>
            </a:r>
            <a:r>
              <a:rPr lang="en-US" sz="4500" b="1"/>
              <a:t>) </a:t>
            </a:r>
            <a:r>
              <a:rPr lang="ru-RU" sz="4500" b="1"/>
              <a:t>·</a:t>
            </a:r>
            <a:r>
              <a:rPr lang="en-US" sz="4500" b="1"/>
              <a:t> </a:t>
            </a:r>
            <a:r>
              <a:rPr lang="en-US" sz="4500" b="1">
                <a:solidFill>
                  <a:srgbClr val="0F4D10"/>
                </a:solidFill>
              </a:rPr>
              <a:t>z</a:t>
            </a:r>
            <a:r>
              <a:rPr lang="en-US" sz="4500"/>
              <a:t> </a:t>
            </a:r>
            <a:r>
              <a:rPr lang="ru-RU" sz="4500" b="1">
                <a:latin typeface="Verdana" pitchFamily="34" charset="0"/>
              </a:rPr>
              <a:t>= </a:t>
            </a:r>
            <a:r>
              <a:rPr lang="ru-RU" sz="4500" b="1" i="1">
                <a:solidFill>
                  <a:srgbClr val="C00000"/>
                </a:solidFill>
              </a:rPr>
              <a:t>х</a:t>
            </a:r>
            <a:r>
              <a:rPr lang="ru-RU" sz="4500" b="1"/>
              <a:t> ·</a:t>
            </a:r>
            <a:r>
              <a:rPr lang="en-US" sz="4500" b="1"/>
              <a:t> (</a:t>
            </a:r>
            <a:r>
              <a:rPr lang="ru-RU" sz="4500" b="1">
                <a:solidFill>
                  <a:srgbClr val="0000FF"/>
                </a:solidFill>
              </a:rPr>
              <a:t>y</a:t>
            </a:r>
            <a:r>
              <a:rPr lang="ru-RU" sz="4500" b="1"/>
              <a:t> ·</a:t>
            </a:r>
            <a:r>
              <a:rPr lang="en-US" sz="4500" b="1"/>
              <a:t> </a:t>
            </a:r>
            <a:r>
              <a:rPr lang="en-US" sz="4500" b="1">
                <a:solidFill>
                  <a:srgbClr val="0F4D10"/>
                </a:solidFill>
              </a:rPr>
              <a:t>z</a:t>
            </a:r>
            <a:r>
              <a:rPr lang="en-US" sz="4500" b="1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0484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Сочетательный закон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позволяет записывать произведение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трёх сомножителей без скобок,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при любой расстановке скобок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произведении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х · y · z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получится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один и тот же результат.</a:t>
            </a:r>
            <a:endParaRPr lang="en-US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7131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Аналогично, без скобок,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записывать произведение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бo’льшего количества сомножителей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01808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целых чисел определено так, чтобы для натуральных чисел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оно совпадало с обычным и выполнялись переместительный и сочетательный законы.</a:t>
            </a:r>
            <a:endParaRPr lang="en-US" sz="2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1508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416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 умножения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целого числа на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равен противоположному числу: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6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6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773488"/>
            <a:ext cx="8642350" cy="13239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Для любого целого числа имеем:</a:t>
            </a:r>
          </a:p>
          <a:p>
            <a:pPr algn="ctr"/>
            <a:endParaRPr lang="ru-RU" sz="10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2532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степень числа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натуральным показателем, бo’льшим 1, выражается через произведение,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находить степени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 только натуральных чисел и нуля,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но и любых целых чисел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86727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Первая степень любого целого числа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равна самому этому числу.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69887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  <a:endParaRPr lang="en-US" sz="25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211638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800" b="1" baseline="30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 · (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 · (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 · (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576738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  <a:endParaRPr lang="en-US" sz="25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6281738"/>
            <a:ext cx="8642350" cy="522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–19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800" b="1" baseline="30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443</Words>
  <Application>Microsoft Office PowerPoint</Application>
  <PresentationFormat>Экран (4:3)</PresentationFormat>
  <Paragraphs>130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185</cp:revision>
  <dcterms:created xsi:type="dcterms:W3CDTF">2012-12-15T11:02:59Z</dcterms:created>
  <dcterms:modified xsi:type="dcterms:W3CDTF">2013-12-21T17:17:00Z</dcterms:modified>
</cp:coreProperties>
</file>