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66" r:id="rId28"/>
    <p:sldId id="294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B3844-4A22-41FE-8266-D5E9FA0FA7E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015B6-38BD-4690-9D8C-6C1E30D7E4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7D8D-2530-4C20-A1B9-6461AE202DC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DC03D-E118-44C0-96FB-9C502CBEE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4B7B7-A3B9-4F8D-B9AE-B9D4D0951C8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E0826-3A08-42B8-9A66-1C5DB0150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03306-D082-461E-B5C0-825C87EE7D8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4662A-C5B7-4A45-A4A7-C238D4441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E48E8-675F-4098-BA7E-0540F671D4C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2ECD2-DD12-4DE2-AF8F-8C9B9E711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19D68-32E2-44C6-99A2-5DE4289236C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92CA-6286-4167-AF31-2D4192BDE7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B4B21-37D7-42F6-B8BA-D4E2544AFB6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BB6-1B9D-4B98-B1E6-53A5B2E92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1610C-C6D4-41C9-A8CF-6930FBB2BD2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3586-C92E-4864-8941-98B1D3C11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ED285-0CD9-4535-9FB3-13E647B755D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9B00D-9BC5-46B2-B600-4C1038D16F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C7204-43A0-4738-ADC6-88FE62A7DBB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D884-7FCA-4820-BA96-138EF085D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F1847-8C2A-46BD-9365-ECC0A7B4F2D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01B14-772B-4142-A693-0A8CA7BF9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0F4408-53F9-42E3-8FD7-B11EBD72B91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141E04-A180-4909-A149-B08A3E689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5.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Решение задач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27647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ПОВТОРЕНИЕ.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32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4</a:t>
            </a:r>
          </a:p>
          <a:p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Из одного пункта одновременно в противоположных направлениях вышли два пешехода. Скорость одного из них была 6 км/ч, а другого – 4 км/ч.</a:t>
            </a:r>
            <a:r>
              <a:rPr lang="en-US" sz="24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Какое расстояние будет между ними через 3 часа?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58738"/>
            <a:ext cx="60118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</a:t>
            </a:r>
            <a:r>
              <a:rPr lang="en-US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endParaRPr lang="en-US" sz="23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противоположных</a:t>
            </a:r>
            <a:r>
              <a:rPr lang="en-US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направлениях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250825" y="4267200"/>
            <a:ext cx="8642350" cy="1970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ч, 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v</a:t>
            </a:r>
            <a:r>
              <a:rPr lang="ru-RU" sz="30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 (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3430588"/>
            <a:ext cx="8640762" cy="7191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2534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32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Два пешехода одновременно вышли навстречу друг другу из двух пунктов, расстояние между которыми 30 км. Скорость одного из них – 6 км/ч, а другого – 4 км/ч. Через сколько часов они встретятся?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навстречу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250825" y="5013325"/>
            <a:ext cx="8642350" cy="1692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8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ч, </a:t>
            </a:r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8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28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30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endParaRPr lang="en-US" sz="28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8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v</a:t>
            </a:r>
            <a:r>
              <a:rPr lang="ru-RU" sz="28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28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3357563"/>
            <a:ext cx="8640762" cy="1562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3558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8622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дома вышли и одновременно пошли в одном направлении два пешехода: мальчик и девочка.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мальчика – 100 м/мин,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девочки – 60 м/мин.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Какое расстояние будет между ними через 4 минуты?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одном направлении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4437063"/>
            <a:ext cx="6630987" cy="14398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4581" name="TextBox 1"/>
          <p:cNvSpPr txBox="1">
            <a:spLocks noChangeArrowheads="1"/>
          </p:cNvSpPr>
          <p:nvPr/>
        </p:nvSpPr>
        <p:spPr bwMode="auto">
          <a:xfrm>
            <a:off x="250825" y="4729163"/>
            <a:ext cx="2017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Начало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движения</a:t>
            </a:r>
          </a:p>
        </p:txBody>
      </p:sp>
      <p:sp>
        <p:nvSpPr>
          <p:cNvPr id="24582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одном направлении</a:t>
            </a:r>
          </a:p>
        </p:txBody>
      </p:sp>
      <p:sp>
        <p:nvSpPr>
          <p:cNvPr id="25603" name="TextBox 1"/>
          <p:cNvSpPr txBox="1">
            <a:spLocks noChangeArrowheads="1"/>
          </p:cNvSpPr>
          <p:nvPr/>
        </p:nvSpPr>
        <p:spPr bwMode="auto">
          <a:xfrm>
            <a:off x="250825" y="1560513"/>
            <a:ext cx="2017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Через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4 минуты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268413"/>
            <a:ext cx="6630987" cy="16144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5605" name="TextBox 8"/>
          <p:cNvSpPr txBox="1">
            <a:spLocks noChangeArrowheads="1"/>
          </p:cNvSpPr>
          <p:nvPr/>
        </p:nvSpPr>
        <p:spPr bwMode="auto">
          <a:xfrm>
            <a:off x="250825" y="3068638"/>
            <a:ext cx="8642350" cy="355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Решение – Способ 1</a:t>
            </a:r>
          </a:p>
          <a:p>
            <a:endParaRPr lang="ru-RU" sz="1500" b="1">
              <a:solidFill>
                <a:srgbClr val="0D0D0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(м)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расстояние,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которое за 4 минуты пройдёт мальчик;</a:t>
            </a:r>
          </a:p>
          <a:p>
            <a:endParaRPr lang="ru-RU" sz="1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(м)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расстояние,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которое за 4 минуты пройдёт девочка;</a:t>
            </a:r>
          </a:p>
          <a:p>
            <a:endParaRPr lang="ru-RU" sz="1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3)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(м)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 расстояние между мальчиком и девочкой через 4 минуты.</a:t>
            </a:r>
          </a:p>
        </p:txBody>
      </p:sp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одном направлении</a:t>
            </a:r>
          </a:p>
        </p:txBody>
      </p:sp>
      <p:sp>
        <p:nvSpPr>
          <p:cNvPr id="26627" name="TextBox 1"/>
          <p:cNvSpPr txBox="1">
            <a:spLocks noChangeArrowheads="1"/>
          </p:cNvSpPr>
          <p:nvPr/>
        </p:nvSpPr>
        <p:spPr bwMode="auto">
          <a:xfrm>
            <a:off x="250825" y="1560513"/>
            <a:ext cx="2017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Через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4 минуты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268413"/>
            <a:ext cx="6630987" cy="16144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250825" y="3068638"/>
            <a:ext cx="8642350" cy="309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Решение – Способ 2</a:t>
            </a:r>
          </a:p>
          <a:p>
            <a:endParaRPr lang="ru-RU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Tx/>
              <a:buAutoNum type="arabicParenR"/>
            </a:pP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(м/мин)</a:t>
            </a:r>
          </a:p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удаления</a:t>
            </a:r>
          </a:p>
          <a:p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мальчика от девочки;</a:t>
            </a:r>
          </a:p>
          <a:p>
            <a:endParaRPr lang="ru-RU" sz="1500">
              <a:solidFill>
                <a:srgbClr val="0D0D0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2)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160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(м) </a:t>
            </a:r>
            <a:r>
              <a:rPr lang="ru-RU" sz="2500">
                <a:solidFill>
                  <a:srgbClr val="0D0D0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— расстояние между мальчиком и девочкой через 4 минуты.</a:t>
            </a:r>
          </a:p>
        </p:txBody>
      </p:sp>
      <p:sp>
        <p:nvSpPr>
          <p:cNvPr id="26630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24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</a:t>
            </a:r>
          </a:p>
          <a:p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дома и из магазина, расстояние между которыми 160 м, вышли и одновременно пошли в одном направлении два пешехода: мальчик и девочка. Скорость мальчика – 100 м/мин, скорость девочки – 60 м/мин, причём мальчик догоняет девочку. Через сколько минут мальчик догонит девочку?</a:t>
            </a:r>
          </a:p>
        </p:txBody>
      </p:sp>
      <p:pic>
        <p:nvPicPr>
          <p:cNvPr id="2765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вдогонку</a:t>
            </a:r>
          </a:p>
        </p:txBody>
      </p:sp>
      <p:sp>
        <p:nvSpPr>
          <p:cNvPr id="27652" name="TextBox 1"/>
          <p:cNvSpPr txBox="1">
            <a:spLocks noChangeArrowheads="1"/>
          </p:cNvSpPr>
          <p:nvPr/>
        </p:nvSpPr>
        <p:spPr bwMode="auto">
          <a:xfrm>
            <a:off x="250825" y="4873625"/>
            <a:ext cx="20177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Начало</a:t>
            </a:r>
            <a:endParaRPr lang="en-US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движения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4668838"/>
            <a:ext cx="6630987" cy="12811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7654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одном направлении</a:t>
            </a:r>
          </a:p>
        </p:txBody>
      </p:sp>
      <p:sp>
        <p:nvSpPr>
          <p:cNvPr id="28675" name="TextBox 1"/>
          <p:cNvSpPr txBox="1">
            <a:spLocks noChangeArrowheads="1"/>
          </p:cNvSpPr>
          <p:nvPr/>
        </p:nvSpPr>
        <p:spPr bwMode="auto">
          <a:xfrm>
            <a:off x="250825" y="1560513"/>
            <a:ext cx="2017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Через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4 минуты</a:t>
            </a:r>
          </a:p>
        </p:txBody>
      </p:sp>
      <p:sp>
        <p:nvSpPr>
          <p:cNvPr id="28676" name="TextBox 8"/>
          <p:cNvSpPr txBox="1">
            <a:spLocks noChangeArrowheads="1"/>
          </p:cNvSpPr>
          <p:nvPr/>
        </p:nvSpPr>
        <p:spPr bwMode="auto">
          <a:xfrm>
            <a:off x="250825" y="3068638"/>
            <a:ext cx="8642350" cy="3602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Мальчик догоняет девочку, значит,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ними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каждую минуту уменьшается на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(м)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сближения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мальчика и девочки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м/мин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Чтобы догнать девочку, мальчику нужно преодолеть первоначальное расстояние между ними (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Чтобы найти время, необходимое для этого, нужно первоначальное расстояние разделить на скорость сближения: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(мин)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0600" y="1268413"/>
            <a:ext cx="6632575" cy="16494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8678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по реке</a:t>
            </a:r>
          </a:p>
        </p:txBody>
      </p:sp>
      <p:sp>
        <p:nvSpPr>
          <p:cNvPr id="2969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532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Существует</a:t>
            </a:r>
          </a:p>
          <a:p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собственная скорость объекта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это скорость движения в стоячей воде,</a:t>
            </a: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также существует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течения реки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которую необходимо учитывать.</a:t>
            </a:r>
          </a:p>
          <a:p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возникает</a:t>
            </a:r>
          </a:p>
          <a:p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движения по течению</a:t>
            </a: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движения против течения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9700" name="TextBox 5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по реке</a:t>
            </a:r>
          </a:p>
        </p:txBody>
      </p:sp>
      <p:sp>
        <p:nvSpPr>
          <p:cNvPr id="30723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Собственная скорость лодки – 6 км/ч. Скорость течения реки – 2 км/ч.</a:t>
            </a:r>
          </a:p>
        </p:txBody>
      </p:sp>
      <p:sp>
        <p:nvSpPr>
          <p:cNvPr id="30724" name="TextBox 5"/>
          <p:cNvSpPr txBox="1">
            <a:spLocks noChangeArrowheads="1"/>
          </p:cNvSpPr>
          <p:nvPr/>
        </p:nvSpPr>
        <p:spPr bwMode="auto">
          <a:xfrm>
            <a:off x="250825" y="2790825"/>
            <a:ext cx="8642350" cy="1862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течению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собственная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течения</a:t>
            </a:r>
          </a:p>
          <a:p>
            <a:pPr algn="ctr"/>
            <a:endParaRPr lang="ru-RU" sz="3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нашем случае: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течению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8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ru-RU" sz="2500" b="1" baseline="-25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25" name="TextBox 10"/>
          <p:cNvSpPr txBox="1">
            <a:spLocks noChangeArrowheads="1"/>
          </p:cNvSpPr>
          <p:nvPr/>
        </p:nvSpPr>
        <p:spPr bwMode="auto">
          <a:xfrm>
            <a:off x="250825" y="4714875"/>
            <a:ext cx="8642350" cy="1954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 течения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собственная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течения</a:t>
            </a:r>
          </a:p>
          <a:p>
            <a:pPr algn="ctr"/>
            <a:endParaRPr lang="ru-RU" sz="36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нашем случае: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 течения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ru-RU" sz="2500" b="1" baseline="-25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26" name="TextBox 11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по реке</a:t>
            </a:r>
          </a:p>
        </p:txBody>
      </p:sp>
      <p:sp>
        <p:nvSpPr>
          <p:cNvPr id="31747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</a:t>
            </a: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Лодка плыла по течению реки 2 часа. Какое расстояние она проплыла, если её собственная скорость равна 6 км/ч, а скорость течения реки – 2 км/ч?</a:t>
            </a:r>
          </a:p>
        </p:txBody>
      </p:sp>
      <p:sp>
        <p:nvSpPr>
          <p:cNvPr id="31748" name="TextBox 10"/>
          <p:cNvSpPr txBox="1">
            <a:spLocks noChangeArrowheads="1"/>
          </p:cNvSpPr>
          <p:nvPr/>
        </p:nvSpPr>
        <p:spPr bwMode="auto">
          <a:xfrm>
            <a:off x="250825" y="3849688"/>
            <a:ext cx="8642350" cy="217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течению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 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  <a:p>
            <a:pPr algn="ctr"/>
            <a:endParaRPr lang="en-US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собственная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 baseline="-25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течения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 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  <a:p>
            <a:pPr algn="ctr"/>
            <a:endParaRPr lang="en-US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 (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749" name="TextBox 11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  <p:sp>
        <p:nvSpPr>
          <p:cNvPr id="1433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задачи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части</a:t>
            </a:r>
          </a:p>
        </p:txBody>
      </p:sp>
      <p:sp>
        <p:nvSpPr>
          <p:cNvPr id="14340" name="TextBox 8"/>
          <p:cNvSpPr txBox="1">
            <a:spLocks noChangeArrowheads="1"/>
          </p:cNvSpPr>
          <p:nvPr/>
        </p:nvSpPr>
        <p:spPr bwMode="auto">
          <a:xfrm>
            <a:off x="250825" y="3573463"/>
            <a:ext cx="8640763" cy="29384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1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двух полках стоит 150 книг.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 что первая полка состоит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двух одинаковых частей, а вторая из одной,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равной половине первой полки.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книг стоит на первой полке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сколько на второй?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1265238"/>
            <a:ext cx="8639175" cy="21685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</a:t>
            </a:r>
          </a:p>
        </p:txBody>
      </p:sp>
      <p:sp>
        <p:nvSpPr>
          <p:cNvPr id="32771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Производительностью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называют работу,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выполненную за единицу времени. </a:t>
            </a:r>
          </a:p>
        </p:txBody>
      </p:sp>
      <p:sp>
        <p:nvSpPr>
          <p:cNvPr id="32772" name="TextBox 21"/>
          <p:cNvSpPr txBox="1">
            <a:spLocks noChangeArrowheads="1"/>
          </p:cNvSpPr>
          <p:nvPr/>
        </p:nvSpPr>
        <p:spPr bwMode="auto">
          <a:xfrm>
            <a:off x="250825" y="2959100"/>
            <a:ext cx="8642350" cy="1477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 труда может выражаться, например,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деталях, сделанных за час.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773" name="TextBox 22"/>
          <p:cNvSpPr txBox="1">
            <a:spLocks noChangeArrowheads="1"/>
          </p:cNvSpPr>
          <p:nvPr/>
        </p:nvSpPr>
        <p:spPr bwMode="auto">
          <a:xfrm>
            <a:off x="250825" y="4651375"/>
            <a:ext cx="8642350" cy="1477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принято обозначать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маленькой латинской буквой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774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Время и работа.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Связь между величинами</a:t>
            </a:r>
          </a:p>
        </p:txBody>
      </p:sp>
      <p:sp>
        <p:nvSpPr>
          <p:cNvPr id="33795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01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Время принято обозначать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маленькой латинской буквой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6" name="TextBox 7"/>
          <p:cNvSpPr txBox="1">
            <a:spLocks noChangeArrowheads="1"/>
          </p:cNvSpPr>
          <p:nvPr/>
        </p:nvSpPr>
        <p:spPr bwMode="auto">
          <a:xfrm>
            <a:off x="250825" y="2492375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Сделанную работу –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большой латинской буквой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7" name="TextBox 9"/>
          <p:cNvSpPr txBox="1">
            <a:spLocks noChangeArrowheads="1"/>
          </p:cNvSpPr>
          <p:nvPr/>
        </p:nvSpPr>
        <p:spPr bwMode="auto">
          <a:xfrm>
            <a:off x="250825" y="3709988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Зависимость между величинами 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записывается так:</a:t>
            </a:r>
          </a:p>
          <a:p>
            <a:pPr algn="ctr"/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 </a:t>
            </a:r>
            <a:endParaRPr lang="ru-RU" sz="30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8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Подробнее о связи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между величинами</a:t>
            </a:r>
          </a:p>
        </p:txBody>
      </p:sp>
      <p:sp>
        <p:nvSpPr>
          <p:cNvPr id="34819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816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Чтобы найти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 всю выполненную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работу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на время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затраченное на выполнение этой работы.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250825" y="3284538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Работа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равна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умноженной на время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работы.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821" name="TextBox 11"/>
          <p:cNvSpPr txBox="1">
            <a:spLocks noChangeArrowheads="1"/>
          </p:cNvSpPr>
          <p:nvPr/>
        </p:nvSpPr>
        <p:spPr bwMode="auto">
          <a:xfrm>
            <a:off x="250825" y="49768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Чтобы найти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время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выполнения работы,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надо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работу разделить на производительность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822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Задача 1</a:t>
            </a:r>
          </a:p>
        </p:txBody>
      </p:sp>
      <p:sp>
        <p:nvSpPr>
          <p:cNvPr id="35843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311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Одна машинистка напечатает</a:t>
            </a:r>
          </a:p>
          <a:p>
            <a:pPr algn="ctr"/>
            <a:r>
              <a:rPr lang="ru-RU" sz="2000" b="1">
                <a:latin typeface="Verdana" pitchFamily="34" charset="0"/>
              </a:rPr>
              <a:t>30 </a:t>
            </a:r>
            <a:r>
              <a:rPr lang="ru-RU" sz="2000">
                <a:latin typeface="Verdana" pitchFamily="34" charset="0"/>
              </a:rPr>
              <a:t>страниц за</a:t>
            </a:r>
            <a:r>
              <a:rPr lang="ru-RU" sz="2000" b="1">
                <a:latin typeface="Verdana" pitchFamily="34" charset="0"/>
              </a:rPr>
              <a:t> 3 </a:t>
            </a:r>
            <a:r>
              <a:rPr lang="ru-RU" sz="2000">
                <a:latin typeface="Verdana" pitchFamily="34" charset="0"/>
              </a:rPr>
              <a:t>дня, а другая – за </a:t>
            </a:r>
            <a:r>
              <a:rPr lang="ru-RU" sz="2000" b="1">
                <a:latin typeface="Verdana" pitchFamily="34" charset="0"/>
              </a:rPr>
              <a:t>6</a:t>
            </a:r>
            <a:r>
              <a:rPr lang="ru-RU" sz="2000">
                <a:latin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</a:rPr>
              <a:t>За сколько дней они напечатают 30 страниц,</a:t>
            </a:r>
          </a:p>
          <a:p>
            <a:pPr algn="ctr"/>
            <a:r>
              <a:rPr lang="ru-RU" sz="2000">
                <a:latin typeface="Verdana" pitchFamily="34" charset="0"/>
              </a:rPr>
              <a:t>если будут работать вместе?</a:t>
            </a:r>
          </a:p>
        </p:txBody>
      </p:sp>
      <p:sp>
        <p:nvSpPr>
          <p:cNvPr id="35844" name="TextBox 7"/>
          <p:cNvSpPr txBox="1">
            <a:spLocks noChangeArrowheads="1"/>
          </p:cNvSpPr>
          <p:nvPr/>
        </p:nvSpPr>
        <p:spPr bwMode="auto">
          <a:xfrm>
            <a:off x="250825" y="3152775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Verdana" pitchFamily="34" charset="0"/>
              </a:rPr>
              <a:t>1)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А </a:t>
            </a:r>
            <a:r>
              <a:rPr lang="ru-RU" sz="2000">
                <a:latin typeface="Verdana" pitchFamily="34" charset="0"/>
              </a:rPr>
              <a:t>: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>
                <a:latin typeface="Verdana" pitchFamily="34" charset="0"/>
              </a:rPr>
              <a:t> = </a:t>
            </a:r>
            <a:r>
              <a:rPr lang="en-US" sz="2000">
                <a:latin typeface="Verdana" pitchFamily="34" charset="0"/>
              </a:rPr>
              <a:t>30 : 3 = </a:t>
            </a:r>
            <a:r>
              <a:rPr lang="ru-RU" sz="2000">
                <a:latin typeface="Verdana" pitchFamily="34" charset="0"/>
              </a:rPr>
              <a:t>10 стр./день</a:t>
            </a:r>
            <a:endParaRPr lang="en-US" sz="2000">
              <a:latin typeface="Verdana" pitchFamily="34" charset="0"/>
            </a:endParaRPr>
          </a:p>
          <a:p>
            <a:r>
              <a:rPr lang="ru-RU" sz="2000">
                <a:latin typeface="Verdana" pitchFamily="34" charset="0"/>
              </a:rPr>
              <a:t>производительность первой машинистки</a:t>
            </a:r>
          </a:p>
        </p:txBody>
      </p:sp>
      <p:sp>
        <p:nvSpPr>
          <p:cNvPr id="35845" name="TextBox 9"/>
          <p:cNvSpPr txBox="1">
            <a:spLocks noChangeArrowheads="1"/>
          </p:cNvSpPr>
          <p:nvPr/>
        </p:nvSpPr>
        <p:spPr bwMode="auto">
          <a:xfrm>
            <a:off x="250825" y="3944938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Verdana" pitchFamily="34" charset="0"/>
              </a:rPr>
              <a:t>2)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А </a:t>
            </a:r>
            <a:r>
              <a:rPr lang="ru-RU" sz="2000">
                <a:latin typeface="Verdana" pitchFamily="34" charset="0"/>
              </a:rPr>
              <a:t>: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= 30 : 6 = 5 стр./день</a:t>
            </a:r>
          </a:p>
          <a:p>
            <a:r>
              <a:rPr lang="ru-RU" sz="2000">
                <a:latin typeface="Verdana" pitchFamily="34" charset="0"/>
              </a:rPr>
              <a:t>производительность второй машинистки</a:t>
            </a:r>
          </a:p>
        </p:txBody>
      </p:sp>
      <p:sp>
        <p:nvSpPr>
          <p:cNvPr id="35846" name="TextBox 13"/>
          <p:cNvSpPr txBox="1">
            <a:spLocks noChangeArrowheads="1"/>
          </p:cNvSpPr>
          <p:nvPr/>
        </p:nvSpPr>
        <p:spPr bwMode="auto">
          <a:xfrm>
            <a:off x="250825" y="4718050"/>
            <a:ext cx="8642350" cy="101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Verdana" pitchFamily="34" charset="0"/>
              </a:rPr>
              <a:t>3)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000">
                <a:latin typeface="Verdana" pitchFamily="34" charset="0"/>
              </a:rPr>
              <a:t>+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= 10 + 5 = 15 стр./день</a:t>
            </a:r>
          </a:p>
          <a:p>
            <a:r>
              <a:rPr lang="ru-RU" sz="2000">
                <a:latin typeface="Verdana" pitchFamily="34" charset="0"/>
              </a:rPr>
              <a:t>производительность обеих машинисток</a:t>
            </a:r>
          </a:p>
          <a:p>
            <a:r>
              <a:rPr lang="ru-RU" sz="2000">
                <a:latin typeface="Verdana" pitchFamily="34" charset="0"/>
              </a:rPr>
              <a:t>при совместной работе</a:t>
            </a:r>
          </a:p>
        </p:txBody>
      </p:sp>
      <p:sp>
        <p:nvSpPr>
          <p:cNvPr id="35847" name="TextBox 14"/>
          <p:cNvSpPr txBox="1">
            <a:spLocks noChangeArrowheads="1"/>
          </p:cNvSpPr>
          <p:nvPr/>
        </p:nvSpPr>
        <p:spPr bwMode="auto">
          <a:xfrm>
            <a:off x="250825" y="5797550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Verdana" pitchFamily="34" charset="0"/>
              </a:rPr>
              <a:t>4)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A </a:t>
            </a:r>
            <a:r>
              <a:rPr lang="en-US" sz="2000">
                <a:latin typeface="Verdana" pitchFamily="34" charset="0"/>
              </a:rPr>
              <a:t>: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 v</a:t>
            </a:r>
            <a:r>
              <a:rPr lang="ru-RU" sz="2000">
                <a:latin typeface="Verdana" pitchFamily="34" charset="0"/>
              </a:rPr>
              <a:t> = 30 : 15 = 2 дня</a:t>
            </a:r>
          </a:p>
          <a:p>
            <a:r>
              <a:rPr lang="ru-RU" sz="2000">
                <a:latin typeface="Verdana" pitchFamily="34" charset="0"/>
              </a:rPr>
              <a:t>за это время машинистки напечатают 30 страниц,</a:t>
            </a:r>
          </a:p>
          <a:p>
            <a:r>
              <a:rPr lang="ru-RU" sz="2000">
                <a:latin typeface="Verdana" pitchFamily="34" charset="0"/>
              </a:rPr>
              <a:t>если будут работать вместе.</a:t>
            </a:r>
          </a:p>
        </p:txBody>
      </p:sp>
      <p:sp>
        <p:nvSpPr>
          <p:cNvPr id="35848" name="TextBox 15"/>
          <p:cNvSpPr txBox="1">
            <a:spLocks noChangeArrowheads="1"/>
          </p:cNvSpPr>
          <p:nvPr/>
        </p:nvSpPr>
        <p:spPr bwMode="auto">
          <a:xfrm>
            <a:off x="250825" y="2636838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 b="1" i="1">
                <a:solidFill>
                  <a:srgbClr val="C00000"/>
                </a:solidFill>
                <a:latin typeface="Verdana" pitchFamily="34" charset="0"/>
              </a:rPr>
              <a:t>А</a:t>
            </a:r>
            <a:r>
              <a:rPr lang="ru-RU" sz="2100">
                <a:latin typeface="Verdana" pitchFamily="34" charset="0"/>
              </a:rPr>
              <a:t> = </a:t>
            </a:r>
            <a:r>
              <a:rPr lang="ru-RU" sz="2100" b="1">
                <a:solidFill>
                  <a:srgbClr val="C00000"/>
                </a:solidFill>
                <a:latin typeface="Verdana" pitchFamily="34" charset="0"/>
              </a:rPr>
              <a:t>30</a:t>
            </a:r>
            <a:r>
              <a:rPr lang="ru-RU" sz="2100" b="1">
                <a:latin typeface="Verdana" pitchFamily="34" charset="0"/>
              </a:rPr>
              <a:t> стр.</a:t>
            </a:r>
            <a:r>
              <a:rPr lang="en-US" sz="2100" b="1">
                <a:latin typeface="Verdana" pitchFamily="34" charset="0"/>
              </a:rPr>
              <a:t>; </a:t>
            </a:r>
            <a:r>
              <a:rPr lang="en-US" sz="21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100" b="1" baseline="-25000">
                <a:solidFill>
                  <a:srgbClr val="C00000"/>
                </a:solidFill>
                <a:latin typeface="Verdana" pitchFamily="34" charset="0"/>
              </a:rPr>
              <a:t>1 </a:t>
            </a:r>
            <a:r>
              <a:rPr lang="en-US" sz="2100" b="1">
                <a:latin typeface="Verdana" pitchFamily="34" charset="0"/>
              </a:rPr>
              <a:t>= </a:t>
            </a:r>
            <a:r>
              <a:rPr lang="en-US" sz="21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en-US" sz="2100" b="1">
                <a:latin typeface="Verdana" pitchFamily="34" charset="0"/>
              </a:rPr>
              <a:t> </a:t>
            </a:r>
            <a:r>
              <a:rPr lang="ru-RU" sz="2100" b="1">
                <a:latin typeface="Verdana" pitchFamily="34" charset="0"/>
              </a:rPr>
              <a:t>дня</a:t>
            </a:r>
            <a:r>
              <a:rPr lang="en-US" sz="2100" b="1">
                <a:latin typeface="Verdana" pitchFamily="34" charset="0"/>
              </a:rPr>
              <a:t>; </a:t>
            </a:r>
            <a:r>
              <a:rPr lang="en-US" sz="21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100" b="1" baseline="-25000">
                <a:solidFill>
                  <a:srgbClr val="C00000"/>
                </a:solidFill>
                <a:latin typeface="Verdana" pitchFamily="34" charset="0"/>
              </a:rPr>
              <a:t>2 </a:t>
            </a:r>
            <a:r>
              <a:rPr lang="en-US" sz="2100" b="1">
                <a:latin typeface="Verdana" pitchFamily="34" charset="0"/>
              </a:rPr>
              <a:t>= </a:t>
            </a:r>
            <a:r>
              <a:rPr lang="en-US" sz="2100" b="1">
                <a:solidFill>
                  <a:srgbClr val="C00000"/>
                </a:solidFill>
                <a:latin typeface="Verdana" pitchFamily="34" charset="0"/>
              </a:rPr>
              <a:t>6</a:t>
            </a:r>
            <a:r>
              <a:rPr lang="en-US" sz="2100" b="1">
                <a:latin typeface="Verdana" pitchFamily="34" charset="0"/>
              </a:rPr>
              <a:t> </a:t>
            </a:r>
            <a:r>
              <a:rPr lang="ru-RU" sz="2100" b="1">
                <a:latin typeface="Verdana" pitchFamily="34" charset="0"/>
              </a:rPr>
              <a:t>дней</a:t>
            </a:r>
            <a:r>
              <a:rPr lang="en-US" sz="2100" b="1">
                <a:latin typeface="Verdana" pitchFamily="34" charset="0"/>
              </a:rPr>
              <a:t> </a:t>
            </a:r>
            <a:endParaRPr lang="ru-RU" sz="2100">
              <a:latin typeface="Verdana" pitchFamily="34" charset="0"/>
            </a:endParaRPr>
          </a:p>
        </p:txBody>
      </p:sp>
      <p:sp>
        <p:nvSpPr>
          <p:cNvPr id="35849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Задача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2</a:t>
            </a:r>
            <a:endParaRPr lang="ru-RU" sz="2500" b="1">
              <a:solidFill>
                <a:srgbClr val="151515"/>
              </a:solidFill>
              <a:latin typeface="Verdana" pitchFamily="34" charset="0"/>
            </a:endParaRPr>
          </a:p>
        </p:txBody>
      </p:sp>
      <p:sp>
        <p:nvSpPr>
          <p:cNvPr id="36867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311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Одна машинистка выполняет</a:t>
            </a:r>
          </a:p>
          <a:p>
            <a:pPr algn="ctr"/>
            <a:r>
              <a:rPr lang="ru-RU" sz="2000">
                <a:latin typeface="Verdana" pitchFamily="34" charset="0"/>
              </a:rPr>
              <a:t>работу за</a:t>
            </a:r>
            <a:r>
              <a:rPr lang="ru-RU" sz="2000" b="1">
                <a:latin typeface="Verdana" pitchFamily="34" charset="0"/>
              </a:rPr>
              <a:t> 3 </a:t>
            </a:r>
            <a:r>
              <a:rPr lang="ru-RU" sz="2000">
                <a:latin typeface="Verdana" pitchFamily="34" charset="0"/>
              </a:rPr>
              <a:t>дня, а другая – за </a:t>
            </a:r>
            <a:r>
              <a:rPr lang="ru-RU" sz="2000" b="1">
                <a:latin typeface="Verdana" pitchFamily="34" charset="0"/>
              </a:rPr>
              <a:t>6</a:t>
            </a:r>
            <a:r>
              <a:rPr lang="ru-RU" sz="2000">
                <a:latin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</a:rPr>
              <a:t>За сколько дней они выполнят всю работу,</a:t>
            </a:r>
          </a:p>
          <a:p>
            <a:pPr algn="ctr"/>
            <a:r>
              <a:rPr lang="ru-RU" sz="2000">
                <a:latin typeface="Verdana" pitchFamily="34" charset="0"/>
              </a:rPr>
              <a:t>если будут работать вместе?</a:t>
            </a:r>
          </a:p>
        </p:txBody>
      </p:sp>
      <p:sp>
        <p:nvSpPr>
          <p:cNvPr id="36868" name="TextBox 10"/>
          <p:cNvSpPr txBox="1">
            <a:spLocks noChangeArrowheads="1"/>
          </p:cNvSpPr>
          <p:nvPr/>
        </p:nvSpPr>
        <p:spPr bwMode="auto">
          <a:xfrm>
            <a:off x="250825" y="2636838"/>
            <a:ext cx="8642350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Отличие от задачи 1:</a:t>
            </a:r>
          </a:p>
          <a:p>
            <a:pPr algn="ctr"/>
            <a:r>
              <a:rPr lang="ru-RU" sz="2000" b="1">
                <a:latin typeface="Verdana" pitchFamily="34" charset="0"/>
              </a:rPr>
              <a:t>не указан объём выполняемой работы</a:t>
            </a:r>
            <a:endParaRPr lang="ru-RU" sz="2000">
              <a:latin typeface="Verdana" pitchFamily="34" charset="0"/>
            </a:endParaRPr>
          </a:p>
        </p:txBody>
      </p:sp>
      <p:sp>
        <p:nvSpPr>
          <p:cNvPr id="36869" name="TextBox 11"/>
          <p:cNvSpPr txBox="1">
            <a:spLocks noChangeArrowheads="1"/>
          </p:cNvSpPr>
          <p:nvPr/>
        </p:nvSpPr>
        <p:spPr bwMode="auto">
          <a:xfrm>
            <a:off x="250825" y="3392488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В таком случае</a:t>
            </a:r>
          </a:p>
          <a:p>
            <a:pPr algn="ctr"/>
            <a:r>
              <a:rPr lang="ru-RU" sz="3000" b="1">
                <a:latin typeface="Verdana" pitchFamily="34" charset="0"/>
              </a:rPr>
              <a:t>всю работу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 b="1">
                <a:latin typeface="Verdana" pitchFamily="34" charset="0"/>
              </a:rPr>
              <a:t>можно принять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за целое —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единицу</a:t>
            </a:r>
            <a:r>
              <a:rPr lang="ru-RU" sz="3000" b="1">
                <a:latin typeface="Verdana" pitchFamily="34" charset="0"/>
              </a:rPr>
              <a:t> (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3000" b="1">
                <a:latin typeface="Verdana" pitchFamily="34" charset="0"/>
              </a:rPr>
              <a:t>).</a:t>
            </a:r>
          </a:p>
        </p:txBody>
      </p:sp>
      <p:sp>
        <p:nvSpPr>
          <p:cNvPr id="36870" name="TextBox 16"/>
          <p:cNvSpPr txBox="1">
            <a:spLocks noChangeArrowheads="1"/>
          </p:cNvSpPr>
          <p:nvPr/>
        </p:nvSpPr>
        <p:spPr bwMode="auto">
          <a:xfrm>
            <a:off x="250825" y="5373688"/>
            <a:ext cx="8642350" cy="1322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Пользуясь этим предположением о работе,</a:t>
            </a:r>
          </a:p>
          <a:p>
            <a:pPr algn="ctr"/>
            <a:r>
              <a:rPr lang="ru-RU" sz="2000" b="1">
                <a:latin typeface="Verdana" pitchFamily="34" charset="0"/>
              </a:rPr>
              <a:t>решение Задачи 2</a:t>
            </a:r>
          </a:p>
          <a:p>
            <a:pPr algn="ctr"/>
            <a:r>
              <a:rPr lang="ru-RU" sz="2000" b="1">
                <a:latin typeface="Verdana" pitchFamily="34" charset="0"/>
              </a:rPr>
              <a:t>становится полностью аналогичным</a:t>
            </a:r>
          </a:p>
          <a:p>
            <a:pPr algn="ctr"/>
            <a:r>
              <a:rPr lang="ru-RU" sz="2000" b="1">
                <a:latin typeface="Verdana" pitchFamily="34" charset="0"/>
              </a:rPr>
              <a:t>решению задачи 1</a:t>
            </a:r>
            <a:r>
              <a:rPr lang="ru-RU" sz="2000">
                <a:latin typeface="Verdana" pitchFamily="34" charset="0"/>
              </a:rPr>
              <a:t>.</a:t>
            </a:r>
          </a:p>
        </p:txBody>
      </p:sp>
      <p:sp>
        <p:nvSpPr>
          <p:cNvPr id="36871" name="TextBox 9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Задача 2</a:t>
            </a:r>
          </a:p>
        </p:txBody>
      </p:sp>
      <p:sp>
        <p:nvSpPr>
          <p:cNvPr id="37891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311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Одна машинистка выполняет</a:t>
            </a:r>
          </a:p>
          <a:p>
            <a:pPr algn="ctr"/>
            <a:r>
              <a:rPr lang="ru-RU" sz="2000">
                <a:latin typeface="Verdana" pitchFamily="34" charset="0"/>
              </a:rPr>
              <a:t>работу за</a:t>
            </a:r>
            <a:r>
              <a:rPr lang="ru-RU" sz="2000" b="1">
                <a:latin typeface="Verdana" pitchFamily="34" charset="0"/>
              </a:rPr>
              <a:t> 3 </a:t>
            </a:r>
            <a:r>
              <a:rPr lang="ru-RU" sz="2000">
                <a:latin typeface="Verdana" pitchFamily="34" charset="0"/>
              </a:rPr>
              <a:t>дня, а другая – за </a:t>
            </a:r>
            <a:r>
              <a:rPr lang="ru-RU" sz="2000" b="1">
                <a:latin typeface="Verdana" pitchFamily="34" charset="0"/>
              </a:rPr>
              <a:t>6</a:t>
            </a:r>
            <a:r>
              <a:rPr lang="ru-RU" sz="2000">
                <a:latin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</a:rPr>
              <a:t>За сколько дней они выполнят всю работу,</a:t>
            </a:r>
          </a:p>
          <a:p>
            <a:pPr algn="ctr"/>
            <a:r>
              <a:rPr lang="ru-RU" sz="2000">
                <a:latin typeface="Verdana" pitchFamily="34" charset="0"/>
              </a:rPr>
              <a:t>если будут работать вместе?</a:t>
            </a:r>
          </a:p>
        </p:txBody>
      </p:sp>
      <p:sp>
        <p:nvSpPr>
          <p:cNvPr id="37892" name="TextBox 7"/>
          <p:cNvSpPr txBox="1">
            <a:spLocks noChangeArrowheads="1"/>
          </p:cNvSpPr>
          <p:nvPr/>
        </p:nvSpPr>
        <p:spPr bwMode="auto">
          <a:xfrm>
            <a:off x="250825" y="3152775"/>
            <a:ext cx="8642350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latin typeface="Verdana" pitchFamily="34" charset="0"/>
            </a:endParaRPr>
          </a:p>
          <a:p>
            <a:r>
              <a:rPr lang="en-US" sz="2000" b="1">
                <a:latin typeface="Verdana" pitchFamily="34" charset="0"/>
              </a:rPr>
              <a:t>1)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А </a:t>
            </a:r>
            <a:r>
              <a:rPr lang="ru-RU" sz="2000">
                <a:latin typeface="Verdana" pitchFamily="34" charset="0"/>
              </a:rPr>
              <a:t>: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>
                <a:latin typeface="Verdana" pitchFamily="34" charset="0"/>
              </a:rPr>
              <a:t> = 1</a:t>
            </a:r>
            <a:r>
              <a:rPr lang="en-US" sz="2000">
                <a:latin typeface="Verdana" pitchFamily="34" charset="0"/>
              </a:rPr>
              <a:t> : 3 = </a:t>
            </a:r>
            <a:r>
              <a:rPr lang="ru-RU" sz="2000">
                <a:latin typeface="Verdana" pitchFamily="34" charset="0"/>
              </a:rPr>
              <a:t>     всех страниц в день</a:t>
            </a:r>
            <a:endParaRPr lang="en-US" sz="2000">
              <a:latin typeface="Verdana" pitchFamily="34" charset="0"/>
            </a:endParaRPr>
          </a:p>
          <a:p>
            <a:endParaRPr lang="ru-RU" sz="2000">
              <a:latin typeface="Verdana" pitchFamily="34" charset="0"/>
            </a:endParaRPr>
          </a:p>
          <a:p>
            <a:r>
              <a:rPr lang="ru-RU" sz="2000">
                <a:latin typeface="Verdana" pitchFamily="34" charset="0"/>
              </a:rPr>
              <a:t>производительность первой машинистки</a:t>
            </a:r>
          </a:p>
        </p:txBody>
      </p:sp>
      <p:sp>
        <p:nvSpPr>
          <p:cNvPr id="37893" name="TextBox 15"/>
          <p:cNvSpPr txBox="1">
            <a:spLocks noChangeArrowheads="1"/>
          </p:cNvSpPr>
          <p:nvPr/>
        </p:nvSpPr>
        <p:spPr bwMode="auto">
          <a:xfrm>
            <a:off x="250825" y="2652713"/>
            <a:ext cx="8642350" cy="415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 b="1" i="1">
                <a:solidFill>
                  <a:srgbClr val="C00000"/>
                </a:solidFill>
                <a:latin typeface="Verdana" pitchFamily="34" charset="0"/>
              </a:rPr>
              <a:t>А</a:t>
            </a:r>
            <a:r>
              <a:rPr lang="ru-RU" sz="2100">
                <a:latin typeface="Verdana" pitchFamily="34" charset="0"/>
              </a:rPr>
              <a:t> = </a:t>
            </a:r>
            <a:r>
              <a:rPr lang="ru-RU" sz="2100" b="1">
                <a:solidFill>
                  <a:srgbClr val="C00000"/>
                </a:solidFill>
                <a:latin typeface="Verdana" pitchFamily="34" charset="0"/>
              </a:rPr>
              <a:t>1 </a:t>
            </a:r>
            <a:r>
              <a:rPr lang="ru-RU" sz="2100" b="1">
                <a:latin typeface="Verdana" pitchFamily="34" charset="0"/>
              </a:rPr>
              <a:t>(все страницы)</a:t>
            </a:r>
            <a:r>
              <a:rPr lang="en-US" sz="2100" b="1">
                <a:latin typeface="Verdana" pitchFamily="34" charset="0"/>
              </a:rPr>
              <a:t>; </a:t>
            </a:r>
            <a:r>
              <a:rPr lang="en-US" sz="21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100" b="1" baseline="-25000">
                <a:solidFill>
                  <a:srgbClr val="C00000"/>
                </a:solidFill>
                <a:latin typeface="Verdana" pitchFamily="34" charset="0"/>
              </a:rPr>
              <a:t>1 </a:t>
            </a:r>
            <a:r>
              <a:rPr lang="en-US" sz="2100" b="1">
                <a:latin typeface="Verdana" pitchFamily="34" charset="0"/>
              </a:rPr>
              <a:t>= </a:t>
            </a:r>
            <a:r>
              <a:rPr lang="en-US" sz="21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en-US" sz="2100" b="1">
                <a:latin typeface="Verdana" pitchFamily="34" charset="0"/>
              </a:rPr>
              <a:t> </a:t>
            </a:r>
            <a:r>
              <a:rPr lang="ru-RU" sz="2100" b="1">
                <a:latin typeface="Verdana" pitchFamily="34" charset="0"/>
              </a:rPr>
              <a:t>дня</a:t>
            </a:r>
            <a:r>
              <a:rPr lang="en-US" sz="2100" b="1">
                <a:latin typeface="Verdana" pitchFamily="34" charset="0"/>
              </a:rPr>
              <a:t>; </a:t>
            </a:r>
            <a:r>
              <a:rPr lang="en-US" sz="21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en-US" sz="2100" b="1" baseline="-25000">
                <a:solidFill>
                  <a:srgbClr val="C00000"/>
                </a:solidFill>
                <a:latin typeface="Verdana" pitchFamily="34" charset="0"/>
              </a:rPr>
              <a:t>2 </a:t>
            </a:r>
            <a:r>
              <a:rPr lang="en-US" sz="2100" b="1">
                <a:latin typeface="Verdana" pitchFamily="34" charset="0"/>
              </a:rPr>
              <a:t>= </a:t>
            </a:r>
            <a:r>
              <a:rPr lang="en-US" sz="2100" b="1">
                <a:solidFill>
                  <a:srgbClr val="C00000"/>
                </a:solidFill>
                <a:latin typeface="Verdana" pitchFamily="34" charset="0"/>
              </a:rPr>
              <a:t>6</a:t>
            </a:r>
            <a:r>
              <a:rPr lang="en-US" sz="2100" b="1">
                <a:latin typeface="Verdana" pitchFamily="34" charset="0"/>
              </a:rPr>
              <a:t> </a:t>
            </a:r>
            <a:r>
              <a:rPr lang="ru-RU" sz="2100" b="1">
                <a:latin typeface="Verdana" pitchFamily="34" charset="0"/>
              </a:rPr>
              <a:t>дней</a:t>
            </a:r>
            <a:r>
              <a:rPr lang="en-US" sz="2100" b="1">
                <a:latin typeface="Verdana" pitchFamily="34" charset="0"/>
              </a:rPr>
              <a:t> </a:t>
            </a:r>
            <a:endParaRPr lang="ru-RU" sz="2100">
              <a:latin typeface="Verdana" pitchFamily="34" charset="0"/>
            </a:endParaRPr>
          </a:p>
        </p:txBody>
      </p:sp>
      <p:sp>
        <p:nvSpPr>
          <p:cNvPr id="37894" name="TextBox 10"/>
          <p:cNvSpPr txBox="1">
            <a:spLocks noChangeArrowheads="1"/>
          </p:cNvSpPr>
          <p:nvPr/>
        </p:nvSpPr>
        <p:spPr bwMode="auto">
          <a:xfrm>
            <a:off x="3527425" y="3284538"/>
            <a:ext cx="3762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7895" name="TextBox 11"/>
          <p:cNvSpPr txBox="1">
            <a:spLocks noChangeArrowheads="1"/>
          </p:cNvSpPr>
          <p:nvPr/>
        </p:nvSpPr>
        <p:spPr bwMode="auto">
          <a:xfrm>
            <a:off x="3529013" y="3608388"/>
            <a:ext cx="374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3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602038" y="3644900"/>
            <a:ext cx="2143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97" name="TextBox 17"/>
          <p:cNvSpPr txBox="1">
            <a:spLocks noChangeArrowheads="1"/>
          </p:cNvSpPr>
          <p:nvPr/>
        </p:nvSpPr>
        <p:spPr bwMode="auto">
          <a:xfrm>
            <a:off x="250825" y="4545013"/>
            <a:ext cx="8642350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latin typeface="Verdana" pitchFamily="34" charset="0"/>
            </a:endParaRPr>
          </a:p>
          <a:p>
            <a:r>
              <a:rPr lang="ru-RU" sz="2000" b="1">
                <a:latin typeface="Verdana" pitchFamily="34" charset="0"/>
              </a:rPr>
              <a:t>2</a:t>
            </a:r>
            <a:r>
              <a:rPr lang="en-US" sz="2000" b="1">
                <a:latin typeface="Verdana" pitchFamily="34" charset="0"/>
              </a:rPr>
              <a:t>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ru-RU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А </a:t>
            </a:r>
            <a:r>
              <a:rPr lang="ru-RU" sz="2000">
                <a:latin typeface="Verdana" pitchFamily="34" charset="0"/>
              </a:rPr>
              <a:t>: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ru-RU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= 1</a:t>
            </a:r>
            <a:r>
              <a:rPr lang="en-US" sz="2000">
                <a:latin typeface="Verdana" pitchFamily="34" charset="0"/>
              </a:rPr>
              <a:t> : </a:t>
            </a:r>
            <a:r>
              <a:rPr lang="ru-RU" sz="2000">
                <a:latin typeface="Verdana" pitchFamily="34" charset="0"/>
              </a:rPr>
              <a:t>6</a:t>
            </a:r>
            <a:r>
              <a:rPr lang="en-US" sz="2000">
                <a:latin typeface="Verdana" pitchFamily="34" charset="0"/>
              </a:rPr>
              <a:t> = </a:t>
            </a:r>
            <a:r>
              <a:rPr lang="ru-RU" sz="2000">
                <a:latin typeface="Verdana" pitchFamily="34" charset="0"/>
              </a:rPr>
              <a:t>     всех страниц в день</a:t>
            </a:r>
            <a:endParaRPr lang="en-US" sz="2000">
              <a:latin typeface="Verdana" pitchFamily="34" charset="0"/>
            </a:endParaRPr>
          </a:p>
          <a:p>
            <a:endParaRPr lang="ru-RU" sz="2000">
              <a:latin typeface="Verdana" pitchFamily="34" charset="0"/>
            </a:endParaRPr>
          </a:p>
          <a:p>
            <a:r>
              <a:rPr lang="ru-RU" sz="2000">
                <a:latin typeface="Verdana" pitchFamily="34" charset="0"/>
              </a:rPr>
              <a:t>производительность второй машинистки</a:t>
            </a:r>
          </a:p>
        </p:txBody>
      </p:sp>
      <p:sp>
        <p:nvSpPr>
          <p:cNvPr id="37898" name="TextBox 18"/>
          <p:cNvSpPr txBox="1">
            <a:spLocks noChangeArrowheads="1"/>
          </p:cNvSpPr>
          <p:nvPr/>
        </p:nvSpPr>
        <p:spPr bwMode="auto">
          <a:xfrm>
            <a:off x="3527425" y="4676775"/>
            <a:ext cx="3762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7899" name="TextBox 19"/>
          <p:cNvSpPr txBox="1">
            <a:spLocks noChangeArrowheads="1"/>
          </p:cNvSpPr>
          <p:nvPr/>
        </p:nvSpPr>
        <p:spPr bwMode="auto">
          <a:xfrm>
            <a:off x="3529013" y="5000625"/>
            <a:ext cx="3746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6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602038" y="5037138"/>
            <a:ext cx="2143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1" name="TextBox 14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Задача 2</a:t>
            </a:r>
          </a:p>
        </p:txBody>
      </p:sp>
      <p:sp>
        <p:nvSpPr>
          <p:cNvPr id="38915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latin typeface="Verdana" pitchFamily="34" charset="0"/>
            </a:endParaRPr>
          </a:p>
          <a:p>
            <a:r>
              <a:rPr lang="ru-RU" sz="2000" b="1">
                <a:latin typeface="Verdana" pitchFamily="34" charset="0"/>
              </a:rPr>
              <a:t>3)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 b="1" i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000">
                <a:latin typeface="Verdana" pitchFamily="34" charset="0"/>
              </a:rPr>
              <a:t>+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v</a:t>
            </a:r>
            <a:r>
              <a:rPr lang="en-US" sz="2000" b="1" baseline="-25000">
                <a:solidFill>
                  <a:srgbClr val="C00000"/>
                </a:solidFill>
                <a:latin typeface="Verdana" pitchFamily="34" charset="0"/>
              </a:rPr>
              <a:t>2</a:t>
            </a:r>
            <a:r>
              <a:rPr lang="ru-RU" sz="2000">
                <a:latin typeface="Verdana" pitchFamily="34" charset="0"/>
              </a:rPr>
              <a:t> =     +     =     =      всех страниц в день</a:t>
            </a:r>
            <a:endParaRPr lang="en-US" sz="2000">
              <a:latin typeface="Verdana" pitchFamily="34" charset="0"/>
            </a:endParaRPr>
          </a:p>
          <a:p>
            <a:endParaRPr lang="ru-RU" sz="2000">
              <a:latin typeface="Verdana" pitchFamily="34" charset="0"/>
            </a:endParaRPr>
          </a:p>
          <a:p>
            <a:r>
              <a:rPr lang="ru-RU" sz="2000">
                <a:latin typeface="Verdana" pitchFamily="34" charset="0"/>
              </a:rPr>
              <a:t>производительность обеих машинисток</a:t>
            </a:r>
          </a:p>
          <a:p>
            <a:r>
              <a:rPr lang="ru-RU" sz="2000">
                <a:latin typeface="Verdana" pitchFamily="34" charset="0"/>
              </a:rPr>
              <a:t>при совместной работе</a:t>
            </a:r>
          </a:p>
        </p:txBody>
      </p:sp>
      <p:sp>
        <p:nvSpPr>
          <p:cNvPr id="38916" name="TextBox 21"/>
          <p:cNvSpPr txBox="1">
            <a:spLocks noChangeArrowheads="1"/>
          </p:cNvSpPr>
          <p:nvPr/>
        </p:nvSpPr>
        <p:spPr bwMode="auto">
          <a:xfrm>
            <a:off x="250825" y="305752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latin typeface="Verdana" pitchFamily="34" charset="0"/>
            </a:endParaRPr>
          </a:p>
          <a:p>
            <a:r>
              <a:rPr lang="ru-RU" sz="2000" b="1">
                <a:latin typeface="Verdana" pitchFamily="34" charset="0"/>
              </a:rPr>
              <a:t>4)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t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 b="1">
                <a:latin typeface="Verdana" pitchFamily="34" charset="0"/>
              </a:rPr>
              <a:t>= 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A </a:t>
            </a:r>
            <a:r>
              <a:rPr lang="en-US" sz="2000">
                <a:latin typeface="Verdana" pitchFamily="34" charset="0"/>
              </a:rPr>
              <a:t>:</a:t>
            </a:r>
            <a:r>
              <a:rPr lang="en-US" sz="2000" b="1" i="1">
                <a:solidFill>
                  <a:srgbClr val="C00000"/>
                </a:solidFill>
                <a:latin typeface="Verdana" pitchFamily="34" charset="0"/>
              </a:rPr>
              <a:t> v</a:t>
            </a:r>
            <a:r>
              <a:rPr lang="ru-RU" sz="2000">
                <a:latin typeface="Verdana" pitchFamily="34" charset="0"/>
              </a:rPr>
              <a:t> = 1 :     = 2 дня</a:t>
            </a:r>
          </a:p>
          <a:p>
            <a:endParaRPr lang="ru-RU" sz="2000">
              <a:latin typeface="Verdana" pitchFamily="34" charset="0"/>
            </a:endParaRPr>
          </a:p>
          <a:p>
            <a:r>
              <a:rPr lang="ru-RU" sz="2000">
                <a:latin typeface="Verdana" pitchFamily="34" charset="0"/>
              </a:rPr>
              <a:t>за это время машинистки напечатают 30 страниц,</a:t>
            </a:r>
          </a:p>
          <a:p>
            <a:r>
              <a:rPr lang="ru-RU" sz="2000">
                <a:latin typeface="Verdana" pitchFamily="34" charset="0"/>
              </a:rPr>
              <a:t>если будут работать вместе.</a:t>
            </a:r>
          </a:p>
        </p:txBody>
      </p:sp>
      <p:sp>
        <p:nvSpPr>
          <p:cNvPr id="38917" name="TextBox 22"/>
          <p:cNvSpPr txBox="1">
            <a:spLocks noChangeArrowheads="1"/>
          </p:cNvSpPr>
          <p:nvPr/>
        </p:nvSpPr>
        <p:spPr bwMode="auto">
          <a:xfrm>
            <a:off x="2592388" y="1412875"/>
            <a:ext cx="3762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8918" name="TextBox 23"/>
          <p:cNvSpPr txBox="1">
            <a:spLocks noChangeArrowheads="1"/>
          </p:cNvSpPr>
          <p:nvPr/>
        </p:nvSpPr>
        <p:spPr bwMode="auto">
          <a:xfrm>
            <a:off x="2592388" y="1736725"/>
            <a:ext cx="3762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3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665413" y="1773238"/>
            <a:ext cx="2159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0" name="TextBox 25"/>
          <p:cNvSpPr txBox="1">
            <a:spLocks noChangeArrowheads="1"/>
          </p:cNvSpPr>
          <p:nvPr/>
        </p:nvSpPr>
        <p:spPr bwMode="auto">
          <a:xfrm>
            <a:off x="3292475" y="1412875"/>
            <a:ext cx="37623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8921" name="TextBox 26"/>
          <p:cNvSpPr txBox="1">
            <a:spLocks noChangeArrowheads="1"/>
          </p:cNvSpPr>
          <p:nvPr/>
        </p:nvSpPr>
        <p:spPr bwMode="auto">
          <a:xfrm>
            <a:off x="3294063" y="1736725"/>
            <a:ext cx="3746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6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365500" y="1773238"/>
            <a:ext cx="2159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3" name="TextBox 28"/>
          <p:cNvSpPr txBox="1">
            <a:spLocks noChangeArrowheads="1"/>
          </p:cNvSpPr>
          <p:nvPr/>
        </p:nvSpPr>
        <p:spPr bwMode="auto">
          <a:xfrm>
            <a:off x="3887788" y="1412875"/>
            <a:ext cx="3762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3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8924" name="TextBox 29"/>
          <p:cNvSpPr txBox="1">
            <a:spLocks noChangeArrowheads="1"/>
          </p:cNvSpPr>
          <p:nvPr/>
        </p:nvSpPr>
        <p:spPr bwMode="auto">
          <a:xfrm>
            <a:off x="3889375" y="1736725"/>
            <a:ext cx="3746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6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960813" y="1773238"/>
            <a:ext cx="2159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6" name="TextBox 31"/>
          <p:cNvSpPr txBox="1">
            <a:spLocks noChangeArrowheads="1"/>
          </p:cNvSpPr>
          <p:nvPr/>
        </p:nvSpPr>
        <p:spPr bwMode="auto">
          <a:xfrm>
            <a:off x="4572000" y="1412875"/>
            <a:ext cx="37623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8927" name="TextBox 32"/>
          <p:cNvSpPr txBox="1">
            <a:spLocks noChangeArrowheads="1"/>
          </p:cNvSpPr>
          <p:nvPr/>
        </p:nvSpPr>
        <p:spPr bwMode="auto">
          <a:xfrm>
            <a:off x="4573588" y="1736725"/>
            <a:ext cx="3746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2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645025" y="1773238"/>
            <a:ext cx="2159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9" name="TextBox 34"/>
          <p:cNvSpPr txBox="1">
            <a:spLocks noChangeArrowheads="1"/>
          </p:cNvSpPr>
          <p:nvPr/>
        </p:nvSpPr>
        <p:spPr bwMode="auto">
          <a:xfrm>
            <a:off x="2700338" y="3238500"/>
            <a:ext cx="3762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1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38930" name="TextBox 35"/>
          <p:cNvSpPr txBox="1">
            <a:spLocks noChangeArrowheads="1"/>
          </p:cNvSpPr>
          <p:nvPr/>
        </p:nvSpPr>
        <p:spPr bwMode="auto">
          <a:xfrm>
            <a:off x="2700338" y="3562350"/>
            <a:ext cx="3762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2</a:t>
            </a:r>
            <a:endParaRPr lang="en-US" sz="2200">
              <a:latin typeface="Verdan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773363" y="3598863"/>
            <a:ext cx="2159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32" name="TextBox 37"/>
          <p:cNvSpPr txBox="1">
            <a:spLocks noChangeArrowheads="1"/>
          </p:cNvSpPr>
          <p:nvPr/>
        </p:nvSpPr>
        <p:spPr bwMode="auto">
          <a:xfrm>
            <a:off x="250825" y="4857750"/>
            <a:ext cx="8642350" cy="14636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Как видите, даже в случае, когда мы </a:t>
            </a:r>
            <a:r>
              <a:rPr lang="ru-RU" sz="3000" b="1">
                <a:latin typeface="Verdana" pitchFamily="34" charset="0"/>
              </a:rPr>
              <a:t>не знаем </a:t>
            </a:r>
            <a:r>
              <a:rPr lang="ru-RU" sz="3000">
                <a:latin typeface="Verdana" pitchFamily="34" charset="0"/>
              </a:rPr>
              <a:t>конкретного </a:t>
            </a:r>
            <a:r>
              <a:rPr lang="ru-RU" sz="3000" b="1">
                <a:latin typeface="Verdana" pitchFamily="34" charset="0"/>
              </a:rPr>
              <a:t>объема</a:t>
            </a:r>
            <a:r>
              <a:rPr lang="ru-RU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работы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 b="1">
                <a:latin typeface="Verdana" pitchFamily="34" charset="0"/>
              </a:rPr>
              <a:t>задача может быть решена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38933" name="TextBox 3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3993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3994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39942" name="TextBox 5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  <p:sp>
        <p:nvSpPr>
          <p:cNvPr id="39943" name="TextBox 51"/>
          <p:cNvSpPr txBox="1">
            <a:spLocks noChangeArrowheads="1"/>
          </p:cNvSpPr>
          <p:nvPr/>
        </p:nvSpPr>
        <p:spPr bwMode="auto">
          <a:xfrm>
            <a:off x="250825" y="177323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Петя, Даша и Максим собирали яблоки. Петя собрал 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части яблок, Даша 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части, а Максим 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части. Сколько собрал каждый, если всего было собрано 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180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яблок?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9944" name="TextBox 52"/>
          <p:cNvSpPr txBox="1">
            <a:spLocks noChangeArrowheads="1"/>
          </p:cNvSpPr>
          <p:nvPr/>
        </p:nvSpPr>
        <p:spPr bwMode="auto">
          <a:xfrm>
            <a:off x="250825" y="2968625"/>
            <a:ext cx="8640763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Шесть частей огорода засажены картофелем, пять частей — свеклой, одна часть — морковью и еще 3 части огурцами. Площадь земли отведенной под свеклу равна 15 кв. м.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отведено под другие овощи? Какова площадь всего огорода?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9945" name="TextBox 53"/>
          <p:cNvSpPr txBox="1">
            <a:spLocks noChangeArrowheads="1"/>
          </p:cNvSpPr>
          <p:nvPr/>
        </p:nvSpPr>
        <p:spPr bwMode="auto">
          <a:xfrm>
            <a:off x="250825" y="4811713"/>
            <a:ext cx="8640763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забеге на 10 километров была награждена памятными грамотами 1 часть участников, не дошли до финиша 8 частей участников. Всего дошло до финиша 40 частей участников. Сколько человек участвовало в забеге, если награждены были 5 человек?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4096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Решите следующие задачи: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4096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40966" name="TextBox 5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  <p:sp>
        <p:nvSpPr>
          <p:cNvPr id="40967" name="TextBox 17"/>
          <p:cNvSpPr txBox="1">
            <a:spLocks noChangeArrowheads="1"/>
          </p:cNvSpPr>
          <p:nvPr/>
        </p:nvSpPr>
        <p:spPr bwMode="auto">
          <a:xfrm>
            <a:off x="250825" y="1773238"/>
            <a:ext cx="8640763" cy="26765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100">
                <a:latin typeface="Verdana" pitchFamily="34" charset="0"/>
              </a:rPr>
              <a:t>На реке находятся города А и Б</a:t>
            </a:r>
            <a:r>
              <a:rPr lang="en-US" sz="2100">
                <a:latin typeface="Verdana" pitchFamily="34" charset="0"/>
              </a:rPr>
              <a:t>, </a:t>
            </a:r>
            <a:r>
              <a:rPr lang="ru-RU" sz="2100">
                <a:latin typeface="Verdana" pitchFamily="34" charset="0"/>
              </a:rPr>
              <a:t>причем река течет по направлению из города Б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в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город А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со скоростью 5 км</a:t>
            </a:r>
            <a:r>
              <a:rPr lang="en-US" sz="2100">
                <a:latin typeface="Verdana" pitchFamily="34" charset="0"/>
              </a:rPr>
              <a:t>/</a:t>
            </a:r>
            <a:r>
              <a:rPr lang="ru-RU" sz="2100">
                <a:latin typeface="Verdana" pitchFamily="34" charset="0"/>
              </a:rPr>
              <a:t>ч, а расстояние между городами, если плыть по реке, равно 190 км</a:t>
            </a:r>
            <a:r>
              <a:rPr lang="en-US" sz="2100">
                <a:latin typeface="Verdana" pitchFamily="34" charset="0"/>
              </a:rPr>
              <a:t>. </a:t>
            </a:r>
            <a:r>
              <a:rPr lang="ru-RU" sz="2100">
                <a:latin typeface="Verdana" pitchFamily="34" charset="0"/>
              </a:rPr>
              <a:t>Из городов</a:t>
            </a:r>
            <a:r>
              <a:rPr lang="en-US" sz="2100">
                <a:latin typeface="Verdana" pitchFamily="34" charset="0"/>
              </a:rPr>
              <a:t>,</a:t>
            </a:r>
            <a:r>
              <a:rPr lang="ru-RU" sz="2100">
                <a:latin typeface="Verdana" pitchFamily="34" charset="0"/>
              </a:rPr>
              <a:t> по направлению друг к другу</a:t>
            </a:r>
            <a:r>
              <a:rPr lang="en-US" sz="2100">
                <a:latin typeface="Verdana" pitchFamily="34" charset="0"/>
              </a:rPr>
              <a:t>,</a:t>
            </a:r>
            <a:r>
              <a:rPr lang="ru-RU" sz="2100">
                <a:latin typeface="Verdana" pitchFamily="34" charset="0"/>
              </a:rPr>
              <a:t> стартовали катер и теплоход.</a:t>
            </a:r>
            <a:endParaRPr lang="en-US" sz="2100">
              <a:latin typeface="Verdana" pitchFamily="34" charset="0"/>
            </a:endParaRPr>
          </a:p>
          <a:p>
            <a:r>
              <a:rPr lang="ru-RU" sz="2100">
                <a:latin typeface="Verdana" pitchFamily="34" charset="0"/>
              </a:rPr>
              <a:t>Катер плывет из города </a:t>
            </a:r>
            <a:r>
              <a:rPr lang="en-US" sz="2100">
                <a:latin typeface="Verdana" pitchFamily="34" charset="0"/>
              </a:rPr>
              <a:t>A</a:t>
            </a:r>
            <a:r>
              <a:rPr lang="ru-RU" sz="2100">
                <a:latin typeface="Verdana" pitchFamily="34" charset="0"/>
              </a:rPr>
              <a:t> в Б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с собственной скоростью 3</a:t>
            </a:r>
            <a:r>
              <a:rPr lang="en-US" sz="2100">
                <a:latin typeface="Verdana" pitchFamily="34" charset="0"/>
              </a:rPr>
              <a:t>0</a:t>
            </a:r>
            <a:r>
              <a:rPr lang="ru-RU" sz="2100">
                <a:latin typeface="Verdana" pitchFamily="34" charset="0"/>
              </a:rPr>
              <a:t> км</a:t>
            </a:r>
            <a:r>
              <a:rPr lang="en-US" sz="2100">
                <a:latin typeface="Verdana" pitchFamily="34" charset="0"/>
              </a:rPr>
              <a:t>/</a:t>
            </a:r>
            <a:r>
              <a:rPr lang="ru-RU" sz="2100">
                <a:latin typeface="Verdana" pitchFamily="34" charset="0"/>
              </a:rPr>
              <a:t>ч, а теплоход из Б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в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А со скоростью 8</a:t>
            </a:r>
            <a:r>
              <a:rPr lang="en-US" sz="2100">
                <a:latin typeface="Verdana" pitchFamily="34" charset="0"/>
              </a:rPr>
              <a:t> </a:t>
            </a:r>
            <a:r>
              <a:rPr lang="ru-RU" sz="2100">
                <a:latin typeface="Verdana" pitchFamily="34" charset="0"/>
              </a:rPr>
              <a:t>км</a:t>
            </a:r>
            <a:r>
              <a:rPr lang="en-US" sz="2100">
                <a:latin typeface="Verdana" pitchFamily="34" charset="0"/>
              </a:rPr>
              <a:t>/</a:t>
            </a:r>
            <a:r>
              <a:rPr lang="ru-RU" sz="2100">
                <a:latin typeface="Verdana" pitchFamily="34" charset="0"/>
              </a:rPr>
              <a:t>ч</a:t>
            </a:r>
            <a:r>
              <a:rPr lang="en-US" sz="2100">
                <a:latin typeface="Verdana" pitchFamily="34" charset="0"/>
              </a:rPr>
              <a:t>.</a:t>
            </a:r>
          </a:p>
          <a:p>
            <a:r>
              <a:rPr lang="ru-RU" sz="2100">
                <a:latin typeface="Verdana" pitchFamily="34" charset="0"/>
              </a:rPr>
              <a:t>Через какое время катер и теплоход встретятся?</a:t>
            </a:r>
            <a:endParaRPr lang="ru-RU" sz="2100" b="1">
              <a:latin typeface="Verdana" pitchFamily="34" charset="0"/>
            </a:endParaRPr>
          </a:p>
        </p:txBody>
      </p:sp>
      <p:sp>
        <p:nvSpPr>
          <p:cNvPr id="40968" name="TextBox 14"/>
          <p:cNvSpPr txBox="1">
            <a:spLocks noChangeArrowheads="1"/>
          </p:cNvSpPr>
          <p:nvPr/>
        </p:nvSpPr>
        <p:spPr bwMode="auto">
          <a:xfrm>
            <a:off x="250825" y="448151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Первый рабочий выкапывает траншею длиной 53 метра за 6 дней, второй — за 30 дней. За сколько дней оба рабочих, работая вместе, выкопают траншею?</a:t>
            </a:r>
          </a:p>
        </p:txBody>
      </p:sp>
      <p:sp>
        <p:nvSpPr>
          <p:cNvPr id="40969" name="TextBox 14"/>
          <p:cNvSpPr txBox="1">
            <a:spLocks noChangeArrowheads="1"/>
          </p:cNvSpPr>
          <p:nvPr/>
        </p:nvSpPr>
        <p:spPr bwMode="auto">
          <a:xfrm>
            <a:off x="250825" y="563403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Первый рабочий выкапывает траншею за 8 дней, второй — за 4 дня. За сколько часов оба рабочих, работая вместе, выкопают траншею?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задачи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части</a:t>
            </a:r>
          </a:p>
        </p:txBody>
      </p:sp>
      <p:sp>
        <p:nvSpPr>
          <p:cNvPr id="15363" name="TextBox 8"/>
          <p:cNvSpPr txBox="1">
            <a:spLocks noChangeArrowheads="1"/>
          </p:cNvSpPr>
          <p:nvPr/>
        </p:nvSpPr>
        <p:spPr bwMode="auto">
          <a:xfrm>
            <a:off x="250825" y="3573463"/>
            <a:ext cx="8640763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Первая и вторая полка состоят вместе из трех одинаковых частей, отсюда следует, что в одной такой части находится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150 : 3 = 50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книг.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 как первая полка состоит из двух частей,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на ней стоит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50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 2 = 100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книг,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второй полке находится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50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книг.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1265238"/>
            <a:ext cx="8639175" cy="21685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5365" name="TextBox 10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задачи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части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1268413"/>
            <a:ext cx="8639175" cy="250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6388" name="TextBox 10"/>
          <p:cNvSpPr txBox="1">
            <a:spLocks noChangeArrowheads="1"/>
          </p:cNvSpPr>
          <p:nvPr/>
        </p:nvSpPr>
        <p:spPr bwMode="auto">
          <a:xfrm>
            <a:off x="250825" y="3860800"/>
            <a:ext cx="8640763" cy="21701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2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кулинарной книге записано,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для варенья из вишни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2 части ягод следует взять 3 части сахара. Сколько сахара требуется на 4 кг ягод?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задачи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части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1268413"/>
            <a:ext cx="8639175" cy="250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7412" name="TextBox 10"/>
          <p:cNvSpPr txBox="1">
            <a:spLocks noChangeArrowheads="1"/>
          </p:cNvSpPr>
          <p:nvPr/>
        </p:nvSpPr>
        <p:spPr bwMode="auto">
          <a:xfrm>
            <a:off x="250825" y="3860800"/>
            <a:ext cx="8640763" cy="270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 условию, 2 части ягод весят 4 кг,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означает, что одна часть весит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: 2 = 2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кг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варенья требуется взять 3 части сахара,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учетом того, что одна часть весит 2 кг, получаем, что 3 части весят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 2 = 6 кг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55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задачах на движение рассматриваются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три взаимосвязанные величины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движения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(расстояние, пройденное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 единицу времени)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время движения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пройденный путь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одного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объекта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250825" y="4941888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1</a:t>
            </a:r>
          </a:p>
          <a:p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движения пешехода – 6 км/ч. Какое расстояние он пройдёт за 3 часа?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одного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объекта</a:t>
            </a:r>
          </a:p>
        </p:txBody>
      </p:sp>
      <p:sp>
        <p:nvSpPr>
          <p:cNvPr id="19460" name="TextBox 5"/>
          <p:cNvSpPr txBox="1">
            <a:spLocks noChangeArrowheads="1"/>
          </p:cNvSpPr>
          <p:nvPr/>
        </p:nvSpPr>
        <p:spPr bwMode="auto">
          <a:xfrm>
            <a:off x="250825" y="4114800"/>
            <a:ext cx="8642350" cy="2554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4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4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n-US" sz="4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n-US" sz="4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</a:t>
            </a:r>
            <a:r>
              <a:rPr lang="en-US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4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846388"/>
            <a:ext cx="8640763" cy="11588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16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двумя населёнными пунктами равно 18 км.</a:t>
            </a:r>
            <a:r>
              <a:rPr lang="en-US" sz="23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движения пешехода – 6 км/ч. За какое время он пройдёт это расстояние?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Движение одного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объекта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50825" y="4370388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18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км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978150"/>
            <a:ext cx="8640763" cy="12430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latin typeface="Verdana" pitchFamily="34" charset="0"/>
              </a:rPr>
              <a:t>Задача 3</a:t>
            </a:r>
          </a:p>
          <a:p>
            <a:r>
              <a:rPr lang="ru-RU" sz="2500">
                <a:latin typeface="Verdana" pitchFamily="34" charset="0"/>
              </a:rPr>
              <a:t>Расстояние между двумя населёнными пунктами – 18 км. Пешеход прошёл это расстояние за 3 ч. Какова была его скорость движения?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Движение одного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объекта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250825" y="4365625"/>
            <a:ext cx="8642350" cy="1920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s </a:t>
            </a:r>
            <a:r>
              <a:rPr lang="en-US" sz="3000" b="1">
                <a:latin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18 </a:t>
            </a:r>
            <a:r>
              <a:rPr lang="ru-RU" sz="3000" b="1">
                <a:latin typeface="Verdana" pitchFamily="34" charset="0"/>
              </a:rPr>
              <a:t>км</a:t>
            </a:r>
            <a:endParaRPr lang="en-US" sz="3000" b="1">
              <a:latin typeface="Verdana" pitchFamily="34" charset="0"/>
            </a:endParaRPr>
          </a:p>
          <a:p>
            <a:pPr algn="ctr"/>
            <a:endParaRPr lang="ru-RU" sz="1500" b="1">
              <a:latin typeface="Verdana" pitchFamily="34" charset="0"/>
            </a:endParaRPr>
          </a:p>
          <a:p>
            <a:pPr algn="ctr"/>
            <a:r>
              <a:rPr lang="en-US" sz="3000" b="1">
                <a:solidFill>
                  <a:srgbClr val="E46C0A"/>
                </a:solidFill>
                <a:latin typeface="Verdana" pitchFamily="34" charset="0"/>
              </a:rPr>
              <a:t>t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</a:rPr>
              <a:t>3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ч</a:t>
            </a:r>
            <a:endParaRPr lang="en-US" sz="3000" b="1">
              <a:latin typeface="Verdana" pitchFamily="34" charset="0"/>
            </a:endParaRPr>
          </a:p>
          <a:p>
            <a:pPr algn="ctr"/>
            <a:endParaRPr lang="ru-RU" sz="1500" b="1">
              <a:latin typeface="Verdana" pitchFamily="34" charset="0"/>
            </a:endParaRPr>
          </a:p>
          <a:p>
            <a:pPr algn="ctr"/>
            <a:r>
              <a:rPr lang="en-US" sz="3000" b="1">
                <a:solidFill>
                  <a:srgbClr val="0000FF"/>
                </a:solidFill>
                <a:latin typeface="Verdana" pitchFamily="34" charset="0"/>
              </a:rPr>
              <a:t>v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=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s</a:t>
            </a:r>
            <a:r>
              <a:rPr lang="en-US" sz="3000" b="1">
                <a:latin typeface="Verdana" pitchFamily="34" charset="0"/>
              </a:rPr>
              <a:t> :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</a:rPr>
              <a:t>t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=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18</a:t>
            </a:r>
            <a:r>
              <a:rPr lang="en-US" sz="3000" b="1">
                <a:latin typeface="Verdana" pitchFamily="34" charset="0"/>
              </a:rPr>
              <a:t> : 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</a:rPr>
              <a:t>3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6</a:t>
            </a:r>
            <a:r>
              <a:rPr lang="en-US" sz="3000" b="1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км</a:t>
            </a:r>
            <a:r>
              <a:rPr lang="en-US" sz="3000" b="1">
                <a:latin typeface="Verdana" pitchFamily="34" charset="0"/>
              </a:rPr>
              <a:t>/</a:t>
            </a:r>
            <a:r>
              <a:rPr lang="ru-RU" sz="3000" b="1"/>
              <a:t>ч</a:t>
            </a:r>
            <a:endParaRPr lang="en-US" sz="3000" b="1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3055938"/>
            <a:ext cx="8640763" cy="1236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1481</Words>
  <Application>Microsoft Office PowerPoint</Application>
  <PresentationFormat>Экран (4:3)</PresentationFormat>
  <Paragraphs>328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94</cp:revision>
  <dcterms:created xsi:type="dcterms:W3CDTF">2012-12-15T11:02:59Z</dcterms:created>
  <dcterms:modified xsi:type="dcterms:W3CDTF">2013-12-11T05:52:15Z</dcterms:modified>
</cp:coreProperties>
</file>