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66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0F4D1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102"/>
      </p:cViewPr>
      <p:guideLst>
        <p:guide orient="horz" pos="288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294A-4A8D-4BFC-A317-14CD75C0F9C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0B8B-C7D5-422A-A98C-829242719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1102-FC42-4B16-B4F9-C1F6232C8B4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9399C-AD0A-486D-86E4-A8DC42A1E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18B4D-6AE4-4282-92A2-09572134D16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FA022-1FE9-489E-914A-A323C1B910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08CF0-4D41-4F1A-BB87-FB021A3EF50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6FD1D-F312-49C1-83E7-F04BB2E22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3EB60-54EF-4AAE-9733-3F652DB79FF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77F6D-1CBB-4519-8DB5-407C8C130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70C9C-EB92-4297-86B9-E017E67E146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7AB2-F805-4265-84DD-6D139AE00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D6F95-11C8-4DE4-A49A-177F7DCCAE4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314E7-30F1-49E0-84E0-F22D9C86C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AE1E6-AB0B-484A-8D4E-9166B50E632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AE9DC-E8A2-410E-90D6-805E65FF7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4BB03-9492-4864-8469-B84714B4F89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AFF83-127C-47B3-A931-9BECF9355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3A3C2-5D7B-4C23-A355-C817BD860A81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0BE1A-B659-4C9B-BB33-E8E1DA341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19A19-FD06-472B-8D9B-A2DD19E2FFE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52ECB-C0DB-4FAF-925A-B669C610B1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F40375-00FC-468C-8FDE-8EAEC427539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FD5062-5FE9-46DA-B94E-EFA14B5EB0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Деление десятичной дроби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на натуральное число.</a:t>
            </a: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Деление десятичных дробей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4826000" cy="4308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Разделив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получили в частном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в остатке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endParaRPr lang="ru-RU" sz="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Далее на каждом этапе вычисления получается один и тот же остаток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а в частном –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одна и та же цифра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Процесс этот бесконечен,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он приводит к выражению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666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где многоточие показывает, что цифра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повторяется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бесконечно много раз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2533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5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2534" name="TextBox 11"/>
          <p:cNvSpPr txBox="1">
            <a:spLocks noChangeArrowheads="1"/>
          </p:cNvSpPr>
          <p:nvPr/>
        </p:nvSpPr>
        <p:spPr bwMode="auto">
          <a:xfrm>
            <a:off x="250825" y="18478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7788" y="2608263"/>
            <a:ext cx="3735387" cy="39163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355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49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3557" name="TextBox 13"/>
          <p:cNvSpPr txBox="1">
            <a:spLocks noChangeArrowheads="1"/>
          </p:cNvSpPr>
          <p:nvPr/>
        </p:nvSpPr>
        <p:spPr bwMode="auto">
          <a:xfrm>
            <a:off x="250825" y="22050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поскольку, переходя к обыкновенным дробям, получим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5" y="3500438"/>
            <a:ext cx="8640763" cy="7175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3559" name="TextBox 14"/>
          <p:cNvSpPr txBox="1">
            <a:spLocks noChangeArrowheads="1"/>
          </p:cNvSpPr>
          <p:nvPr/>
        </p:nvSpPr>
        <p:spPr bwMode="auto">
          <a:xfrm>
            <a:off x="250825" y="4264025"/>
            <a:ext cx="8642350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Частные равны. Почему?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Во втором частном и делимое, и делитель в 10 раз меньше, чем делимое и делитель в первом частном.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Известна зависимость: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частное не меняется при уменьшении или увеличении делимого и делителя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одинаковое число раз.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4580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49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24581" name="TextBox 13"/>
          <p:cNvSpPr txBox="1">
            <a:spLocks noChangeArrowheads="1"/>
          </p:cNvSpPr>
          <p:nvPr/>
        </p:nvSpPr>
        <p:spPr bwMode="auto">
          <a:xfrm>
            <a:off x="250825" y="22050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122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поскольку, переходя к обыкновенным дробям, получим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5" y="3500438"/>
            <a:ext cx="8640763" cy="7175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4583" name="TextBox 14"/>
          <p:cNvSpPr txBox="1">
            <a:spLocks noChangeArrowheads="1"/>
          </p:cNvSpPr>
          <p:nvPr/>
        </p:nvSpPr>
        <p:spPr bwMode="auto">
          <a:xfrm>
            <a:off x="250825" y="4264025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Используя эту зависимость,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мы можем увеличить делимое и делитель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одинаковое число раз так,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чтобы делитель стал натуральным числом.</a:t>
            </a:r>
            <a:endParaRPr lang="ru-RU" sz="25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5604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деления десятичных дробей:</a:t>
            </a:r>
          </a:p>
        </p:txBody>
      </p:sp>
      <p:sp>
        <p:nvSpPr>
          <p:cNvPr id="25605" name="TextBox 13"/>
          <p:cNvSpPr txBox="1">
            <a:spLocks noChangeArrowheads="1"/>
          </p:cNvSpPr>
          <p:nvPr/>
        </p:nvSpPr>
        <p:spPr bwMode="auto">
          <a:xfrm>
            <a:off x="250825" y="1801813"/>
            <a:ext cx="8642350" cy="494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При делении числа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на десятичную дробь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нужно и в делимом, и в делителе перенести запятую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на столько знаков вправо,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их содержится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запятой в делителе,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а затем выполнить деление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 число.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662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662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 переносе запятой в делимом может возникнуть ситуация, когда придётся приписать справа нужное количество нулей.</a:t>
            </a:r>
          </a:p>
        </p:txBody>
      </p:sp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250825" y="256540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0" name="TextBox 11"/>
          <p:cNvSpPr txBox="1">
            <a:spLocks noChangeArrowheads="1"/>
          </p:cNvSpPr>
          <p:nvPr/>
        </p:nvSpPr>
        <p:spPr bwMode="auto">
          <a:xfrm>
            <a:off x="250825" y="30956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Разделим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6631" name="TextBox 12"/>
          <p:cNvSpPr txBox="1">
            <a:spLocks noChangeArrowheads="1"/>
          </p:cNvSpPr>
          <p:nvPr/>
        </p:nvSpPr>
        <p:spPr bwMode="auto">
          <a:xfrm>
            <a:off x="250825" y="3644900"/>
            <a:ext cx="8642350" cy="301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того чтобы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превратить делитель в натуральное число,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нужно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увеличить его в 100 раз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(перенести запятую на два знака вправо).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Так же следует увеличить делимое.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Поэтому: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06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420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70</a:t>
            </a:r>
            <a:endParaRPr lang="ru-RU" sz="30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7652" name="TextBox 10"/>
          <p:cNvSpPr txBox="1">
            <a:spLocks noChangeArrowheads="1"/>
          </p:cNvSpPr>
          <p:nvPr/>
        </p:nvSpPr>
        <p:spPr bwMode="auto">
          <a:xfrm>
            <a:off x="250825" y="1052513"/>
            <a:ext cx="8642350" cy="1939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Внимание!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дробь 0,05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разделить на дробь 0,3 «уголком»,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мы получим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бесконечную дробь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7763" y="3068638"/>
            <a:ext cx="2662237" cy="36687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7654" name="TextBox 13"/>
          <p:cNvSpPr txBox="1">
            <a:spLocks noChangeArrowheads="1"/>
          </p:cNvSpPr>
          <p:nvPr/>
        </p:nvSpPr>
        <p:spPr bwMode="auto">
          <a:xfrm>
            <a:off x="250825" y="3073400"/>
            <a:ext cx="5761038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Но если перейти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 обыкновенным дробям,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получим: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13" y="4437063"/>
            <a:ext cx="575945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867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867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8678" name="TextBox 14"/>
          <p:cNvSpPr txBox="1">
            <a:spLocks noChangeArrowheads="1"/>
          </p:cNvSpPr>
          <p:nvPr/>
        </p:nvSpPr>
        <p:spPr bwMode="auto">
          <a:xfrm>
            <a:off x="250825" y="1844675"/>
            <a:ext cx="8640763" cy="4816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Выполните деление:</a:t>
            </a:r>
            <a:endParaRPr lang="en-US" sz="2200">
              <a:latin typeface="Verdana" pitchFamily="34" charset="0"/>
            </a:endParaRP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2576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0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23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ru-RU" sz="2500" b="1">
                <a:latin typeface="Verdana" pitchFamily="34" charset="0"/>
              </a:rPr>
              <a:t>12348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9</a:t>
            </a:r>
            <a:r>
              <a:rPr lang="en-US" sz="2500" b="1">
                <a:latin typeface="Verdana" pitchFamily="34" charset="0"/>
              </a:rPr>
              <a:t>,</a:t>
            </a:r>
            <a:r>
              <a:rPr lang="ru-RU" sz="2500" b="1">
                <a:latin typeface="Verdana" pitchFamily="34" charset="0"/>
              </a:rPr>
              <a:t>8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6,75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2,5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2,106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54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77,58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8,62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0,816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</a:t>
            </a:r>
            <a:r>
              <a:rPr lang="ru-RU" sz="2500" b="1">
                <a:latin typeface="Verdana" pitchFamily="34" charset="0"/>
              </a:rPr>
              <a:t>0</a:t>
            </a:r>
            <a:r>
              <a:rPr lang="en-US" sz="2500" b="1">
                <a:latin typeface="Verdana" pitchFamily="34" charset="0"/>
              </a:rPr>
              <a:t>,34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96,48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80,4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12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11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0,15 </a:t>
            </a:r>
            <a:r>
              <a:rPr lang="en-US" sz="2500">
                <a:latin typeface="Verdana" pitchFamily="34" charset="0"/>
              </a:rPr>
              <a:t>:</a:t>
            </a:r>
            <a:r>
              <a:rPr lang="en-US" sz="2500" b="1">
                <a:latin typeface="Verdana" pitchFamily="34" charset="0"/>
              </a:rPr>
              <a:t> 0,16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12,12 </a:t>
            </a:r>
            <a:r>
              <a:rPr lang="en-US" sz="2500">
                <a:latin typeface="Verdana" pitchFamily="34" charset="0"/>
              </a:rPr>
              <a:t>: </a:t>
            </a:r>
            <a:r>
              <a:rPr lang="en-US" sz="2500" b="1">
                <a:latin typeface="Verdana" pitchFamily="34" charset="0"/>
              </a:rPr>
              <a:t>90</a:t>
            </a:r>
            <a:r>
              <a:rPr lang="en-US" sz="2500">
                <a:latin typeface="Verdana" pitchFamily="34" charset="0"/>
              </a:rPr>
              <a:t>;</a:t>
            </a:r>
          </a:p>
          <a:p>
            <a:pPr algn="ctr"/>
            <a:r>
              <a:rPr lang="en-US" sz="2500" b="1">
                <a:latin typeface="Verdana" pitchFamily="34" charset="0"/>
              </a:rPr>
              <a:t>0,0522</a:t>
            </a:r>
            <a:r>
              <a:rPr lang="en-US" sz="2500">
                <a:latin typeface="Verdana" pitchFamily="34" charset="0"/>
              </a:rPr>
              <a:t> : </a:t>
            </a:r>
            <a:r>
              <a:rPr lang="en-US" sz="2500" b="1">
                <a:latin typeface="Verdana" pitchFamily="34" charset="0"/>
              </a:rPr>
              <a:t>0,00018</a:t>
            </a:r>
            <a:r>
              <a:rPr lang="en-US" sz="2500">
                <a:latin typeface="Verdana" pitchFamily="34" charset="0"/>
              </a:rPr>
              <a:t>.</a:t>
            </a:r>
          </a:p>
        </p:txBody>
      </p:sp>
      <p:sp>
        <p:nvSpPr>
          <p:cNvPr id="28679" name="TextBox 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</a:rPr>
              <a:t>Деление десятичных дробей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493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УЖЕ ИЗВЕСТНО, ЧТО: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действия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сложения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вычитания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умножения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похожи на действия с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натуральными числами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4341" name="TextBox 10"/>
          <p:cNvSpPr txBox="1">
            <a:spLocks noChangeArrowheads="1"/>
          </p:cNvSpPr>
          <p:nvPr/>
        </p:nvSpPr>
        <p:spPr bwMode="auto">
          <a:xfrm>
            <a:off x="250825" y="2828925"/>
            <a:ext cx="8642350" cy="2616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Основное отличие арифметических действий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десятичными дробями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сравнению с действиями с натуральными числами заключается в необходимости специального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правила для определения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места запятой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полученном результате.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Такое правило понадобится и для деления.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5365" name="TextBox 10"/>
          <p:cNvSpPr txBox="1">
            <a:spLocks noChangeArrowheads="1"/>
          </p:cNvSpPr>
          <p:nvPr/>
        </p:nvSpPr>
        <p:spPr bwMode="auto">
          <a:xfrm>
            <a:off x="250825" y="1844675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Разделим десятичную дробь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 число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250825" y="2781300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Сначала сделаем это, пользуясь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свойствами операции деления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7" name="TextBox 11"/>
          <p:cNvSpPr txBox="1">
            <a:spLocks noChangeArrowheads="1"/>
          </p:cNvSpPr>
          <p:nvPr/>
        </p:nvSpPr>
        <p:spPr bwMode="auto">
          <a:xfrm>
            <a:off x="250825" y="3640138"/>
            <a:ext cx="8642350" cy="1876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34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= (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+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) : </a:t>
            </a:r>
            <a:r>
              <a:rPr lang="ru-RU" sz="3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+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05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95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1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1916113"/>
            <a:ext cx="4752975" cy="471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Выполним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деление в столбик, действуя в соответствии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теми же алгоритмами, что и при делении натуральных чисел.</a:t>
            </a: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8263" y="1916113"/>
            <a:ext cx="3744912" cy="47069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деления десятичной дроби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 число:</a:t>
            </a:r>
            <a:endParaRPr lang="ru-RU" sz="22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50825" y="2205038"/>
            <a:ext cx="8642350" cy="40163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 число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выполняется так же, как и деление натуральных чисел. 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того как закончено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деление целой части,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в частном ставят запятую.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3600450" cy="4308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Целая часть делимого равна 1; она меньше делителя.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в частном записали 0 целых, после чего поставили запятую и продолжили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деление.</a:t>
            </a:r>
          </a:p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7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2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8" name="TextBox 11"/>
          <p:cNvSpPr txBox="1">
            <a:spLocks noChangeArrowheads="1"/>
          </p:cNvSpPr>
          <p:nvPr/>
        </p:nvSpPr>
        <p:spPr bwMode="auto">
          <a:xfrm>
            <a:off x="250825" y="18478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2088" y="2420938"/>
            <a:ext cx="4891087" cy="43402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5041900" cy="3970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Когда все цифры делимого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были снесены,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ноль в остатке не получился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 следовало продолжить деление.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Десятичная дробь не изменится, если к ней справа приписать нули, поэтому приписываем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 делимому нуль и находим следующие цифры частного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до тех пор, пока в остатке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не получится нуль.</a:t>
            </a:r>
          </a:p>
        </p:txBody>
      </p:sp>
      <p:sp>
        <p:nvSpPr>
          <p:cNvPr id="19461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2" name="TextBox 11"/>
          <p:cNvSpPr txBox="1">
            <a:spLocks noChangeArrowheads="1"/>
          </p:cNvSpPr>
          <p:nvPr/>
        </p:nvSpPr>
        <p:spPr bwMode="auto">
          <a:xfrm>
            <a:off x="250825" y="18478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163" y="2852738"/>
            <a:ext cx="3529012" cy="31924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2497138"/>
            <a:ext cx="4826000" cy="330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Обратите внимание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запись может быть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сделана иначе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нули можно приписывать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не к делимому,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непосредственно к остаткам, получающимся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процессе деления.</a:t>
            </a:r>
          </a:p>
        </p:txBody>
      </p:sp>
      <p:sp>
        <p:nvSpPr>
          <p:cNvPr id="20485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3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6" name="TextBox 11"/>
          <p:cNvSpPr txBox="1">
            <a:spLocks noChangeArrowheads="1"/>
          </p:cNvSpPr>
          <p:nvPr/>
        </p:nvSpPr>
        <p:spPr bwMode="auto">
          <a:xfrm>
            <a:off x="250825" y="18478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038" y="2568575"/>
            <a:ext cx="3567112" cy="31940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 на натуральное число.</a:t>
            </a:r>
            <a:r>
              <a:rPr lang="en-US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десятичных дробей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Деление десятичной дроби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натуральное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2492375"/>
            <a:ext cx="5257800" cy="4124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Разделив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300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на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получили в частном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37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 в остатке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После этого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продолжили деление,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приписав к остатку 0.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Иногда при делении получается бесконечная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десятичная дробь.</a:t>
            </a:r>
          </a:p>
          <a:p>
            <a:pPr algn="ctr"/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09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 4</a:t>
            </a:r>
            <a:endParaRPr lang="ru-RU" sz="2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0" name="TextBox 11"/>
          <p:cNvSpPr txBox="1">
            <a:spLocks noChangeArrowheads="1"/>
          </p:cNvSpPr>
          <p:nvPr/>
        </p:nvSpPr>
        <p:spPr bwMode="auto">
          <a:xfrm>
            <a:off x="250825" y="1847850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Найдём частное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9113" y="2492375"/>
            <a:ext cx="3294062" cy="41243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827</Words>
  <Application>Microsoft Office PowerPoint</Application>
  <PresentationFormat>Экран (4:3)</PresentationFormat>
  <Paragraphs>196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179</cp:revision>
  <dcterms:created xsi:type="dcterms:W3CDTF">2012-12-15T11:02:59Z</dcterms:created>
  <dcterms:modified xsi:type="dcterms:W3CDTF">2013-12-11T06:44:53Z</dcterms:modified>
</cp:coreProperties>
</file>