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68" r:id="rId3"/>
    <p:sldId id="270" r:id="rId4"/>
    <p:sldId id="269" r:id="rId5"/>
    <p:sldId id="271" r:id="rId6"/>
    <p:sldId id="272" r:id="rId7"/>
    <p:sldId id="273" r:id="rId8"/>
    <p:sldId id="274" r:id="rId9"/>
    <p:sldId id="275" r:id="rId10"/>
    <p:sldId id="276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4D10"/>
    <a:srgbClr val="0000FF"/>
    <a:srgbClr val="800000"/>
    <a:srgbClr val="008000"/>
    <a:srgbClr val="151515"/>
    <a:srgbClr val="242424"/>
    <a:srgbClr val="000000"/>
    <a:srgbClr val="444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5" autoAdjust="0"/>
    <p:restoredTop sz="94556" autoAdjust="0"/>
  </p:normalViewPr>
  <p:slideViewPr>
    <p:cSldViewPr>
      <p:cViewPr varScale="1">
        <p:scale>
          <a:sx n="47" d="100"/>
          <a:sy n="47" d="100"/>
        </p:scale>
        <p:origin x="-1410" y="-102"/>
      </p:cViewPr>
      <p:guideLst>
        <p:guide orient="horz" pos="3663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45005" cy="450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848CC8-8D8B-4C52-8666-E5A1175829DB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C783117-6E8B-4ABC-A8D7-CCCE835DAB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31372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DF0A2-5837-4C74-854E-DDC3F73C0777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091226-04EE-4619-90F1-FB947B8202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65708A-EE59-45B5-96CF-EA6377C973DD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ABBC4F-0025-4C14-9DD8-C889631E8F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335AA5-A1AB-45D9-920A-582BFE3D2423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C14657-C04D-4126-96BE-39DB10CFCF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674DBB-1CD2-4E23-8CD6-C80B43B46D1C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B9457D-4D2A-406A-A5E4-024CCEA1F0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4004BC-7771-4A89-9225-6970B2C57F33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90414-CA8F-427D-BA50-92F6F7D755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56BAB-8C24-4F97-A8D3-71F5BB672B64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4126EE-F98A-4545-9F16-6BBDDFC3C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EDC68D-9A25-4FE6-ABE0-DD17F8B4FE25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B18EA0-B935-4A0C-928F-5EBAA2184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6B589-72AD-4787-8184-62E29E89A950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6BB5A1-A855-4118-9D7A-68D80098F5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39CD5-CD27-41FB-A8A6-4ECD650EE16D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725A6-EAE5-4EC5-90CE-2CF769CB7E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0BE3C-5B1E-47CB-A711-966086092725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CB3836-1AB6-49D1-9771-BA4C8995385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BF7B8-8492-4EA1-8237-81AE83A63962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EBFB4-32B8-4682-A276-13FCEBD32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E82BC49-876A-4629-B60B-B2F21982D367}" type="datetimeFigureOut">
              <a:rPr lang="ru-RU"/>
              <a:pPr>
                <a:defRPr/>
              </a:pPr>
              <a:t>12.01.2014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275E086-89F8-4C2A-B1E9-847A470374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Box 3"/>
          <p:cNvSpPr txBox="1">
            <a:spLocks noChangeArrowheads="1"/>
          </p:cNvSpPr>
          <p:nvPr/>
        </p:nvSpPr>
        <p:spPr bwMode="auto">
          <a:xfrm>
            <a:off x="0" y="3578225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7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.5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.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 Вычитание рациональных чисел</a:t>
            </a:r>
          </a:p>
        </p:txBody>
      </p:sp>
      <p:sp>
        <p:nvSpPr>
          <p:cNvPr id="14338" name="TextBox 10"/>
          <p:cNvSpPr txBox="1">
            <a:spLocks noChangeArrowheads="1"/>
          </p:cNvSpPr>
          <p:nvPr/>
        </p:nvSpPr>
        <p:spPr bwMode="auto">
          <a:xfrm>
            <a:off x="0" y="6334125"/>
            <a:ext cx="91440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F4D10"/>
                </a:solidFill>
                <a:latin typeface="Verdana" pitchFamily="34" charset="0"/>
              </a:rPr>
              <a:t>Школа 2100</a:t>
            </a:r>
          </a:p>
          <a:p>
            <a:r>
              <a:rPr lang="en-US" sz="1400" b="1" dirty="0" smtClean="0">
                <a:solidFill>
                  <a:srgbClr val="0F4D10"/>
                </a:solidFill>
                <a:latin typeface="Verdana" pitchFamily="34" charset="0"/>
              </a:rPr>
              <a:t>school2100.ru</a:t>
            </a:r>
            <a:r>
              <a:rPr lang="ru-RU" sz="1400" b="1" dirty="0" smtClean="0">
                <a:solidFill>
                  <a:srgbClr val="0F4D10"/>
                </a:solidFill>
                <a:latin typeface="Verdana" pitchFamily="34" charset="0"/>
              </a:rPr>
              <a:t>                                                </a:t>
            </a:r>
            <a:r>
              <a:rPr lang="ru-RU" sz="1400" dirty="0"/>
              <a:t>© ООО «</a:t>
            </a:r>
            <a:r>
              <a:rPr lang="ru-RU" sz="1400" dirty="0" err="1"/>
              <a:t>Баласс</a:t>
            </a:r>
            <a:r>
              <a:rPr lang="ru-RU" sz="1400"/>
              <a:t>», </a:t>
            </a:r>
            <a:r>
              <a:rPr lang="ru-RU" sz="1400" smtClean="0"/>
              <a:t>2014</a:t>
            </a:r>
            <a:endParaRPr lang="ru-RU" sz="1400"/>
          </a:p>
        </p:txBody>
      </p:sp>
      <p:sp>
        <p:nvSpPr>
          <p:cNvPr id="12" name="TextBox 11"/>
          <p:cNvSpPr txBox="1"/>
          <p:nvPr/>
        </p:nvSpPr>
        <p:spPr>
          <a:xfrm>
            <a:off x="0" y="9525"/>
            <a:ext cx="3132138" cy="827088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Презентация для учебника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Козлова С. А., Рубин А. Г.</a:t>
            </a:r>
          </a:p>
          <a:p>
            <a:pPr algn="ctr"/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«Математика,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6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 класс. Ч. </a:t>
            </a:r>
            <a:r>
              <a:rPr lang="en-US" sz="1300" b="1">
                <a:solidFill>
                  <a:srgbClr val="151515"/>
                </a:solidFill>
                <a:latin typeface="Verdana" pitchFamily="34" charset="0"/>
              </a:rPr>
              <a:t>2</a:t>
            </a:r>
            <a:r>
              <a:rPr lang="ru-RU" sz="1300" b="1">
                <a:solidFill>
                  <a:srgbClr val="151515"/>
                </a:solidFill>
                <a:latin typeface="Verdana" pitchFamily="34" charset="0"/>
              </a:rPr>
              <a:t>»</a:t>
            </a:r>
          </a:p>
        </p:txBody>
      </p:sp>
      <p:sp>
        <p:nvSpPr>
          <p:cNvPr id="14340" name="TextBox 5"/>
          <p:cNvSpPr txBox="1">
            <a:spLocks noChangeArrowheads="1"/>
          </p:cNvSpPr>
          <p:nvPr/>
        </p:nvSpPr>
        <p:spPr bwMode="auto">
          <a:xfrm>
            <a:off x="0" y="2781300"/>
            <a:ext cx="9144000" cy="549275"/>
          </a:xfrm>
          <a:prstGeom prst="rect">
            <a:avLst/>
          </a:prstGeom>
          <a:solidFill>
            <a:schemeClr val="bg1">
              <a:alpha val="7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ГЛАВА 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VII. 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РАЦИОНАЛЬНЫЕ</a:t>
            </a:r>
            <a:r>
              <a:rPr lang="en-US" sz="3000" b="1">
                <a:solidFill>
                  <a:srgbClr val="151515"/>
                </a:solidFill>
                <a:latin typeface="Verdana" pitchFamily="34" charset="0"/>
              </a:rPr>
              <a:t> </a:t>
            </a:r>
            <a:r>
              <a:rPr lang="ru-RU" sz="3000" b="1">
                <a:solidFill>
                  <a:srgbClr val="151515"/>
                </a:solidFill>
                <a:latin typeface="Verdana" pitchFamily="34" charset="0"/>
              </a:rPr>
              <a:t>ЧИСЛА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3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4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23555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Раскрытие скобок, перед которыми стоят знаки «+» или «–»</a:t>
            </a:r>
          </a:p>
        </p:txBody>
      </p:sp>
      <p:sp>
        <p:nvSpPr>
          <p:cNvPr id="23556" name="TextBox 11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Примеры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762064"/>
            <a:ext cx="8640960" cy="2479268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297049"/>
            <a:ext cx="8640960" cy="1323439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3132138" y="7938"/>
            <a:ext cx="6011862" cy="900112"/>
          </a:xfrm>
          <a:prstGeom prst="snip2DiagRect">
            <a:avLst>
              <a:gd name="adj1" fmla="val 18127"/>
              <a:gd name="adj2" fmla="val 0"/>
            </a:avLst>
          </a:prstGeom>
          <a:solidFill>
            <a:schemeClr val="bg1">
              <a:alpha val="9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24578" name="TextBox 13"/>
          <p:cNvSpPr txBox="1">
            <a:spLocks noChangeArrowheads="1"/>
          </p:cNvSpPr>
          <p:nvPr/>
        </p:nvSpPr>
        <p:spPr bwMode="auto">
          <a:xfrm>
            <a:off x="250825" y="1268413"/>
            <a:ext cx="8640763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200" b="1">
                <a:latin typeface="Verdana" pitchFamily="34" charset="0"/>
              </a:rPr>
              <a:t>Ответьте на следующие вопросы:</a:t>
            </a:r>
            <a:endParaRPr lang="en-US" sz="2200" b="1">
              <a:latin typeface="Verdana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0" y="7938"/>
            <a:ext cx="3132138" cy="900112"/>
          </a:xfrm>
          <a:prstGeom prst="snip2DiagRect">
            <a:avLst/>
          </a:prstGeom>
          <a:solidFill>
            <a:schemeClr val="bg1">
              <a:alpha val="60000"/>
            </a:schemeClr>
          </a:solidFill>
        </p:spPr>
        <p:txBody>
          <a:bodyPr anchor="ctr">
            <a:spAutoFit/>
          </a:bodyPr>
          <a:lstStyle/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Делимость.</a:t>
            </a:r>
          </a:p>
          <a:p>
            <a:pPr algn="ctr"/>
            <a:r>
              <a:rPr lang="ru-RU" b="1">
                <a:solidFill>
                  <a:srgbClr val="151515"/>
                </a:solidFill>
                <a:latin typeface="Verdana" pitchFamily="34" charset="0"/>
              </a:rPr>
              <a:t>Свойства делимости</a:t>
            </a:r>
          </a:p>
        </p:txBody>
      </p:sp>
      <p:pic>
        <p:nvPicPr>
          <p:cNvPr id="24580" name="Рисунок 1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Box 1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ПРОВЕРЬТЕ СЕБЯ</a:t>
            </a:r>
          </a:p>
        </p:txBody>
      </p:sp>
      <p:sp>
        <p:nvSpPr>
          <p:cNvPr id="18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765" y="1763815"/>
            <a:ext cx="8640470" cy="4838056"/>
          </a:xfrm>
          <a:prstGeom prst="rect">
            <a:avLst/>
          </a:prstGeom>
          <a:blipFill rotWithShape="1">
            <a:blip r:embed="rId3"/>
            <a:stretch>
              <a:fillRect l="-846" t="-630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24583" name="TextBox 18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6319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Разность рациональных чисел</a:t>
            </a:r>
          </a:p>
          <a:p>
            <a:pPr algn="ctr"/>
            <a:r>
              <a:rPr lang="ru-RU" sz="2500">
                <a:latin typeface="Verdana" pitchFamily="34" charset="0"/>
              </a:rPr>
              <a:t>можно определить аналогично тому,</a:t>
            </a:r>
          </a:p>
          <a:p>
            <a:pPr algn="ctr"/>
            <a:r>
              <a:rPr lang="ru-RU" sz="2500">
                <a:latin typeface="Verdana" pitchFamily="34" charset="0"/>
              </a:rPr>
              <a:t>как это делалось ранее для натуральных чисел, положительных дробных чисел и целых чисел.</a:t>
            </a:r>
          </a:p>
        </p:txBody>
      </p:sp>
      <p:pic>
        <p:nvPicPr>
          <p:cNvPr id="1536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15364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Разность рациональных чисел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2968625"/>
            <a:ext cx="8642350" cy="20415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Разностью</a:t>
            </a:r>
            <a:r>
              <a:rPr lang="ru-RU" sz="3200">
                <a:latin typeface="Verdana" pitchFamily="34" charset="0"/>
              </a:rPr>
              <a:t>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3200" b="1">
                <a:latin typeface="Verdana" pitchFamily="34" charset="0"/>
              </a:rPr>
              <a:t> –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endParaRPr lang="ru-RU" sz="3200" i="1">
              <a:solidFill>
                <a:srgbClr val="0000FF"/>
              </a:solidFill>
              <a:latin typeface="Verdana" pitchFamily="34" charset="0"/>
            </a:endParaRPr>
          </a:p>
          <a:p>
            <a:pPr algn="ctr"/>
            <a:r>
              <a:rPr lang="ru-RU" sz="3200">
                <a:latin typeface="Verdana" pitchFamily="34" charset="0"/>
              </a:rPr>
              <a:t>двух рациональных чисел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3200">
                <a:latin typeface="Verdana" pitchFamily="34" charset="0"/>
              </a:rPr>
              <a:t> и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3200">
                <a:latin typeface="Verdana" pitchFamily="34" charset="0"/>
              </a:rPr>
              <a:t> называется рациональное число </a:t>
            </a:r>
            <a:r>
              <a:rPr lang="ru-RU" sz="3200" b="1" i="1">
                <a:solidFill>
                  <a:srgbClr val="0F4D10"/>
                </a:solidFill>
                <a:latin typeface="Verdana" pitchFamily="34" charset="0"/>
              </a:rPr>
              <a:t>с</a:t>
            </a:r>
            <a:r>
              <a:rPr lang="ru-RU" sz="3200">
                <a:latin typeface="Verdana" pitchFamily="34" charset="0"/>
              </a:rPr>
              <a:t>, такое, что </a:t>
            </a:r>
            <a:r>
              <a:rPr lang="ru-RU" sz="3200" b="1" i="1">
                <a:solidFill>
                  <a:srgbClr val="0000FF"/>
                </a:solidFill>
                <a:latin typeface="Verdana" pitchFamily="34" charset="0"/>
              </a:rPr>
              <a:t>b</a:t>
            </a:r>
            <a:r>
              <a:rPr lang="ru-RU" sz="3200" b="1">
                <a:latin typeface="Verdana" pitchFamily="34" charset="0"/>
              </a:rPr>
              <a:t> + </a:t>
            </a:r>
            <a:r>
              <a:rPr lang="ru-RU" sz="3200" b="1" i="1">
                <a:solidFill>
                  <a:srgbClr val="0F4D10"/>
                </a:solidFill>
                <a:latin typeface="Verdana" pitchFamily="34" charset="0"/>
              </a:rPr>
              <a:t>c</a:t>
            </a:r>
            <a:r>
              <a:rPr lang="ru-RU" sz="3200" b="1">
                <a:latin typeface="Verdana" pitchFamily="34" charset="0"/>
              </a:rPr>
              <a:t> =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a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5094288"/>
            <a:ext cx="8642350" cy="47625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Пример</a:t>
            </a:r>
            <a:endParaRPr lang="ru-RU" sz="250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634245"/>
            <a:ext cx="8640960" cy="868251"/>
          </a:xfrm>
          <a:prstGeom prst="rect">
            <a:avLst/>
          </a:prstGeom>
          <a:blipFill rotWithShape="1">
            <a:blip r:embed="rId3"/>
            <a:stretch>
              <a:fillRect b="-909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482457"/>
          </a:xfrm>
          <a:prstGeom prst="rect">
            <a:avLst/>
          </a:prstGeom>
          <a:blipFill rotWithShape="1">
            <a:blip r:embed="rId2"/>
            <a:stretch>
              <a:fillRect t="-2881" b="-1235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6386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16388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Разность рациональных чисел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2816225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800000"/>
                </a:solidFill>
                <a:latin typeface="Verdana" pitchFamily="34" charset="0"/>
              </a:rPr>
              <a:t>Другие примеры</a:t>
            </a:r>
            <a:endParaRPr lang="ru-RU" sz="2500">
              <a:solidFill>
                <a:srgbClr val="800000"/>
              </a:solidFill>
              <a:latin typeface="Verdana" pitchFamily="34" charset="0"/>
            </a:endParaRP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383995"/>
            <a:ext cx="8640960" cy="898387"/>
          </a:xfrm>
          <a:prstGeom prst="rect">
            <a:avLst/>
          </a:prstGeom>
          <a:blipFill rotWithShape="1">
            <a:blip r:embed="rId4"/>
            <a:stretch>
              <a:fillRect b="-8163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330813"/>
            <a:ext cx="8640960" cy="898387"/>
          </a:xfrm>
          <a:prstGeom prst="rect">
            <a:avLst/>
          </a:prstGeom>
          <a:blipFill rotWithShape="1">
            <a:blip r:embed="rId5"/>
            <a:stretch>
              <a:fillRect b="-743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274205"/>
            <a:ext cx="8640960" cy="898387"/>
          </a:xfrm>
          <a:prstGeom prst="rect">
            <a:avLst/>
          </a:prstGeom>
          <a:blipFill rotWithShape="1">
            <a:blip r:embed="rId6"/>
            <a:stretch>
              <a:fillRect b="-743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268760"/>
            <a:ext cx="8640960" cy="1097736"/>
          </a:xfrm>
          <a:prstGeom prst="rect">
            <a:avLst/>
          </a:prstGeom>
          <a:blipFill rotWithShape="1">
            <a:blip r:embed="rId2"/>
            <a:stretch>
              <a:fillRect t="-3889" b="-2222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pic>
        <p:nvPicPr>
          <p:cNvPr id="17410" name="Рисунок 6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17412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Разность рациональных чисел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879050"/>
            <a:ext cx="8640960" cy="956737"/>
          </a:xfrm>
          <a:prstGeom prst="rect">
            <a:avLst/>
          </a:prstGeom>
          <a:blipFill rotWithShape="1">
            <a:blip r:embed="rId4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9" name="TextBox 8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869160"/>
            <a:ext cx="8640960" cy="956737"/>
          </a:xfrm>
          <a:prstGeom prst="rect">
            <a:avLst/>
          </a:prstGeom>
          <a:blipFill rotWithShape="1">
            <a:blip r:embed="rId5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2" name="TextBox 11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847638"/>
            <a:ext cx="8640960" cy="956737"/>
          </a:xfrm>
          <a:prstGeom prst="rect">
            <a:avLst/>
          </a:prstGeom>
          <a:blipFill rotWithShape="1">
            <a:blip r:embed="rId6"/>
            <a:stretch>
              <a:fillRect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250825" y="2438400"/>
            <a:ext cx="8642350" cy="47783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ОНИ РАВНЫ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979738"/>
            <a:ext cx="8642350" cy="8604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Точно так же все рассмотренные выше разности можно заменить суммами: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Именно таким образом очень удобно</a:t>
            </a:r>
          </a:p>
          <a:p>
            <a:pPr algn="ctr"/>
            <a:r>
              <a:rPr lang="ru-RU" sz="2500">
                <a:latin typeface="Verdana" pitchFamily="34" charset="0"/>
              </a:rPr>
              <a:t>находить разность рациональных чисел: </a:t>
            </a:r>
            <a:r>
              <a:rPr lang="ru-RU" sz="2500" b="1">
                <a:latin typeface="Verdana" pitchFamily="34" charset="0"/>
              </a:rPr>
              <a:t>заменять вычитание сложением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pic>
        <p:nvPicPr>
          <p:cNvPr id="18434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5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18436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вычитания рациональных чисел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2843213"/>
            <a:ext cx="8642350" cy="32146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200">
                <a:latin typeface="Verdana" pitchFamily="34" charset="0"/>
              </a:rPr>
              <a:t>Для нахождения</a:t>
            </a:r>
          </a:p>
          <a:p>
            <a:pPr algn="ctr"/>
            <a:r>
              <a:rPr lang="ru-RU" sz="3200" b="1">
                <a:latin typeface="Verdana" pitchFamily="34" charset="0"/>
              </a:rPr>
              <a:t>разности рациональных чисел</a:t>
            </a:r>
          </a:p>
          <a:p>
            <a:pPr algn="ctr"/>
            <a:r>
              <a:rPr lang="ru-RU" sz="3200">
                <a:latin typeface="Verdana" pitchFamily="34" charset="0"/>
              </a:rPr>
              <a:t>нужно </a:t>
            </a:r>
            <a:r>
              <a:rPr lang="ru-RU" sz="3200" b="1">
                <a:solidFill>
                  <a:srgbClr val="C00000"/>
                </a:solidFill>
                <a:latin typeface="Verdana" pitchFamily="34" charset="0"/>
              </a:rPr>
              <a:t>к уменьшаемому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прибавить число</a:t>
            </a:r>
            <a:r>
              <a:rPr lang="ru-RU" sz="3200">
                <a:latin typeface="Verdana" pitchFamily="34" charset="0"/>
              </a:rPr>
              <a:t>,</a:t>
            </a:r>
          </a:p>
          <a:p>
            <a:pPr algn="ctr"/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противоположное вычитаемому</a:t>
            </a:r>
            <a:r>
              <a:rPr lang="ru-RU" sz="3200">
                <a:latin typeface="Verdana" pitchFamily="34" charset="0"/>
              </a:rPr>
              <a:t>:</a:t>
            </a:r>
          </a:p>
          <a:p>
            <a:pPr algn="ctr"/>
            <a:endParaRPr lang="ru-RU" sz="1000">
              <a:latin typeface="Verdana" pitchFamily="34" charset="0"/>
            </a:endParaRPr>
          </a:p>
          <a:p>
            <a:pPr algn="ctr"/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500" b="1">
                <a:latin typeface="Verdana" pitchFamily="34" charset="0"/>
              </a:rPr>
              <a:t> – 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ru-RU" sz="3500" b="1">
                <a:latin typeface="Verdana" pitchFamily="34" charset="0"/>
              </a:rPr>
              <a:t> = </a:t>
            </a:r>
            <a:r>
              <a:rPr lang="ru-RU" sz="3500" b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500" b="1">
                <a:latin typeface="Verdana" pitchFamily="34" charset="0"/>
              </a:rPr>
              <a:t> + (</a:t>
            </a:r>
            <a:r>
              <a:rPr lang="ru-RU" sz="3500" b="1">
                <a:solidFill>
                  <a:srgbClr val="0000FF"/>
                </a:solidFill>
                <a:latin typeface="Verdana" pitchFamily="34" charset="0"/>
              </a:rPr>
              <a:t>–y</a:t>
            </a:r>
            <a:r>
              <a:rPr lang="ru-RU" sz="3500" b="1">
                <a:latin typeface="Verdana" pitchFamily="34" charset="0"/>
              </a:rPr>
              <a:t>)</a:t>
            </a:r>
            <a:r>
              <a:rPr lang="ru-RU" sz="35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7699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>
                <a:latin typeface="Verdana" pitchFamily="34" charset="0"/>
              </a:rPr>
              <a:t>Обоснование этого правила такое же,</a:t>
            </a:r>
          </a:p>
          <a:p>
            <a:pPr algn="ctr"/>
            <a:r>
              <a:rPr lang="ru-RU" sz="2200">
                <a:latin typeface="Verdana" pitchFamily="34" charset="0"/>
              </a:rPr>
              <a:t>как и для целых чисел:</a:t>
            </a:r>
          </a:p>
        </p:txBody>
      </p:sp>
      <p:pic>
        <p:nvPicPr>
          <p:cNvPr id="19458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9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19460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вычитания рациональных чисел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092325"/>
            <a:ext cx="8642350" cy="12461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Достаточно убедиться, что рациональное число</a:t>
            </a:r>
          </a:p>
          <a:p>
            <a:pPr algn="ctr"/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500" b="1">
                <a:latin typeface="Verdana" pitchFamily="34" charset="0"/>
              </a:rPr>
              <a:t> + (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–</a:t>
            </a:r>
            <a:r>
              <a:rPr lang="ru-RU" sz="2500" b="1" i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ru-RU" sz="2500" b="1">
                <a:latin typeface="Verdana" pitchFamily="34" charset="0"/>
              </a:rPr>
              <a:t>)</a:t>
            </a:r>
          </a:p>
          <a:p>
            <a:pPr algn="ctr"/>
            <a:r>
              <a:rPr lang="ru-RU" sz="2500">
                <a:latin typeface="Verdana" pitchFamily="34" charset="0"/>
              </a:rPr>
              <a:t>в сумме с вычитаемым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ru-RU" sz="2500">
                <a:latin typeface="Verdana" pitchFamily="34" charset="0"/>
              </a:rPr>
              <a:t> даст уменьшаемое </a:t>
            </a:r>
            <a:r>
              <a:rPr lang="ru-RU" sz="25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2500">
                <a:latin typeface="Verdana" pitchFamily="34" charset="0"/>
              </a:rPr>
              <a:t>.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250825" y="3384550"/>
            <a:ext cx="8642350" cy="2016125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Выполним указанное сложение, </a:t>
            </a:r>
            <a:r>
              <a:rPr lang="ru-RU" sz="2500" b="1">
                <a:solidFill>
                  <a:srgbClr val="C00000"/>
                </a:solidFill>
                <a:latin typeface="Verdana" pitchFamily="34" charset="0"/>
              </a:rPr>
              <a:t>сначала воспользовавшись сочетательным законом сложения рациональных чисел</a:t>
            </a:r>
            <a:r>
              <a:rPr lang="ru-RU" sz="2500">
                <a:latin typeface="Verdana" pitchFamily="34" charset="0"/>
              </a:rPr>
              <a:t>, а потом тем фактом, что </a:t>
            </a:r>
            <a:r>
              <a:rPr lang="ru-RU" sz="2500" b="1">
                <a:solidFill>
                  <a:srgbClr val="0000FF"/>
                </a:solidFill>
                <a:latin typeface="Verdana" pitchFamily="34" charset="0"/>
              </a:rPr>
              <a:t>сумма противоположных рациональных чисел равна нулю</a:t>
            </a:r>
            <a:r>
              <a:rPr lang="ru-RU" sz="2500">
                <a:latin typeface="Verdana" pitchFamily="34" charset="0"/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0825" y="5459413"/>
            <a:ext cx="8642350" cy="1066800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>
            <a:spAutoFit/>
          </a:bodyPr>
          <a:lstStyle/>
          <a:p>
            <a:pPr algn="ctr"/>
            <a:r>
              <a:rPr lang="ru-RU" sz="3200" b="1">
                <a:latin typeface="Verdana" pitchFamily="34" charset="0"/>
              </a:rPr>
              <a:t>(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200" b="1">
                <a:latin typeface="Verdana" pitchFamily="34" charset="0"/>
              </a:rPr>
              <a:t> + 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–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en-US" sz="3200" b="1">
                <a:latin typeface="Verdana" pitchFamily="34" charset="0"/>
              </a:rPr>
              <a:t>)) +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en-US" sz="3200" b="1">
                <a:latin typeface="Verdana" pitchFamily="34" charset="0"/>
              </a:rPr>
              <a:t> =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r>
              <a:rPr lang="ru-RU" sz="3200" b="1">
                <a:latin typeface="Verdana" pitchFamily="34" charset="0"/>
              </a:rPr>
              <a:t> + ((</a:t>
            </a:r>
            <a:r>
              <a:rPr lang="ru-RU" sz="3200" b="1">
                <a:solidFill>
                  <a:srgbClr val="0000FF"/>
                </a:solidFill>
                <a:latin typeface="Verdana" pitchFamily="34" charset="0"/>
              </a:rPr>
              <a:t>–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en-US" sz="3200" b="1">
                <a:latin typeface="Verdana" pitchFamily="34" charset="0"/>
              </a:rPr>
              <a:t>) + </a:t>
            </a:r>
            <a:r>
              <a:rPr lang="en-US" sz="3200" b="1" i="1">
                <a:solidFill>
                  <a:srgbClr val="0000FF"/>
                </a:solidFill>
                <a:latin typeface="Verdana" pitchFamily="34" charset="0"/>
              </a:rPr>
              <a:t>y</a:t>
            </a:r>
            <a:r>
              <a:rPr lang="en-US" sz="3200" b="1">
                <a:latin typeface="Verdana" pitchFamily="34" charset="0"/>
              </a:rPr>
              <a:t>) =</a:t>
            </a:r>
            <a:endParaRPr lang="ru-RU" sz="3200" b="1">
              <a:latin typeface="Verdana" pitchFamily="34" charset="0"/>
            </a:endParaRPr>
          </a:p>
          <a:p>
            <a:pPr algn="ctr"/>
            <a:r>
              <a:rPr lang="ru-RU" sz="3200" b="1" i="1">
                <a:latin typeface="Verdana" pitchFamily="34" charset="0"/>
              </a:rPr>
              <a:t>=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 х</a:t>
            </a:r>
            <a:r>
              <a:rPr lang="ru-RU" sz="3200" b="1">
                <a:latin typeface="Verdana" pitchFamily="34" charset="0"/>
              </a:rPr>
              <a:t> + </a:t>
            </a:r>
            <a:r>
              <a:rPr lang="ru-RU" sz="3200" b="1">
                <a:solidFill>
                  <a:srgbClr val="E46C0A"/>
                </a:solidFill>
                <a:latin typeface="Verdana" pitchFamily="34" charset="0"/>
              </a:rPr>
              <a:t>0</a:t>
            </a:r>
            <a:r>
              <a:rPr lang="ru-RU" sz="3200" b="1">
                <a:latin typeface="Verdana" pitchFamily="34" charset="0"/>
              </a:rPr>
              <a:t> = </a:t>
            </a:r>
            <a:r>
              <a:rPr lang="ru-RU" sz="3200" b="1" i="1">
                <a:solidFill>
                  <a:srgbClr val="C00000"/>
                </a:solidFill>
                <a:latin typeface="Verdana" pitchFamily="34" charset="0"/>
              </a:rPr>
              <a:t>х</a:t>
            </a:r>
            <a:endParaRPr lang="ru-RU" sz="3200" b="1"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50825" y="1268413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Пример 1</a:t>
            </a:r>
          </a:p>
        </p:txBody>
      </p:sp>
      <p:pic>
        <p:nvPicPr>
          <p:cNvPr id="20482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3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20484" name="TextBox 9"/>
          <p:cNvSpPr txBox="1">
            <a:spLocks noChangeArrowheads="1"/>
          </p:cNvSpPr>
          <p:nvPr/>
        </p:nvSpPr>
        <p:spPr bwMode="auto">
          <a:xfrm>
            <a:off x="3132138" y="28575"/>
            <a:ext cx="6011862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Правило вычитания рациональных чисел</a:t>
            </a:r>
          </a:p>
        </p:txBody>
      </p:sp>
      <p:sp>
        <p:nvSpPr>
          <p:cNvPr id="11" name="TextBox 10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1762064"/>
            <a:ext cx="8640960" cy="1306896"/>
          </a:xfrm>
          <a:prstGeom prst="rect">
            <a:avLst/>
          </a:prstGeom>
          <a:blipFill rotWithShape="1">
            <a:blip r:embed="rId3"/>
            <a:stretch>
              <a:fillRect t="-3271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3249613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Пример 2</a:t>
            </a:r>
          </a:p>
        </p:txBody>
      </p:sp>
      <p:sp>
        <p:nvSpPr>
          <p:cNvPr id="15" name="TextBox 14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3744035"/>
            <a:ext cx="8640960" cy="907941"/>
          </a:xfrm>
          <a:prstGeom prst="rect">
            <a:avLst/>
          </a:prstGeom>
          <a:blipFill rotWithShape="1">
            <a:blip r:embed="rId4"/>
            <a:stretch>
              <a:fillRect t="-469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250825" y="4860925"/>
            <a:ext cx="8642350" cy="431800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Пример 3</a:t>
            </a:r>
          </a:p>
        </p:txBody>
      </p:sp>
      <p:sp>
        <p:nvSpPr>
          <p:cNvPr id="17" name="TextBox 16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5356374"/>
            <a:ext cx="8640960" cy="907941"/>
          </a:xfrm>
          <a:prstGeom prst="rect">
            <a:avLst/>
          </a:prstGeom>
          <a:blipFill rotWithShape="1">
            <a:blip r:embed="rId5"/>
            <a:stretch>
              <a:fillRect t="-4698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4" grpId="0" animBg="1"/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506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21507" name="TextBox 9"/>
          <p:cNvSpPr txBox="1">
            <a:spLocks noChangeArrowheads="1"/>
          </p:cNvSpPr>
          <p:nvPr/>
        </p:nvSpPr>
        <p:spPr bwMode="auto">
          <a:xfrm>
            <a:off x="3132138" y="220663"/>
            <a:ext cx="6011862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500" b="1">
                <a:solidFill>
                  <a:srgbClr val="151515"/>
                </a:solidFill>
                <a:latin typeface="Verdana" pitchFamily="34" charset="0"/>
              </a:rPr>
              <a:t>Алгебраическая сумма</a:t>
            </a:r>
          </a:p>
        </p:txBody>
      </p:sp>
      <p:sp>
        <p:nvSpPr>
          <p:cNvPr id="21508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26781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800">
                <a:latin typeface="Verdana" pitchFamily="34" charset="0"/>
              </a:rPr>
              <a:t>Аналогично тому,</a:t>
            </a:r>
          </a:p>
          <a:p>
            <a:pPr algn="ctr"/>
            <a:r>
              <a:rPr lang="ru-RU" sz="2800">
                <a:latin typeface="Verdana" pitchFamily="34" charset="0"/>
              </a:rPr>
              <a:t>как это было для целых чисел,</a:t>
            </a:r>
          </a:p>
          <a:p>
            <a:pPr algn="ctr"/>
            <a:r>
              <a:rPr lang="ru-RU" sz="2800">
                <a:latin typeface="Verdana" pitchFamily="34" charset="0"/>
              </a:rPr>
              <a:t>выражение с рациональными числами,</a:t>
            </a:r>
          </a:p>
          <a:p>
            <a:pPr algn="ctr"/>
            <a:r>
              <a:rPr lang="ru-RU" sz="2800">
                <a:latin typeface="Verdana" pitchFamily="34" charset="0"/>
              </a:rPr>
              <a:t>в котором </a:t>
            </a:r>
            <a:r>
              <a:rPr lang="ru-RU" sz="2800" b="1">
                <a:latin typeface="Verdana" pitchFamily="34" charset="0"/>
              </a:rPr>
              <a:t>содержатся лишь действия сложения и вычитания</a:t>
            </a:r>
            <a:r>
              <a:rPr lang="ru-RU" sz="2800">
                <a:latin typeface="Verdana" pitchFamily="34" charset="0"/>
              </a:rPr>
              <a:t>, принято называть </a:t>
            </a:r>
            <a:r>
              <a:rPr lang="ru-RU" sz="2800" b="1">
                <a:solidFill>
                  <a:srgbClr val="C00000"/>
                </a:solidFill>
                <a:latin typeface="Verdana" pitchFamily="34" charset="0"/>
              </a:rPr>
              <a:t>алгебраической суммой</a:t>
            </a:r>
            <a:r>
              <a:rPr lang="ru-RU" sz="2800">
                <a:latin typeface="Verdana" pitchFamily="34" charset="0"/>
              </a:rPr>
              <a:t>.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250825" y="4059238"/>
            <a:ext cx="8642350" cy="430212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rgbClr val="800000"/>
                </a:solidFill>
                <a:latin typeface="Verdana" pitchFamily="34" charset="0"/>
              </a:rPr>
              <a:t>Примеры</a:t>
            </a:r>
          </a:p>
        </p:txBody>
      </p:sp>
      <p:sp>
        <p:nvSpPr>
          <p:cNvPr id="13" name="TextBox 12"/>
          <p:cNvSpPr txBox="1"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51520" y="4552374"/>
            <a:ext cx="8640960" cy="1191608"/>
          </a:xfrm>
          <a:prstGeom prst="rect">
            <a:avLst/>
          </a:prstGeom>
          <a:blipFill rotWithShape="1">
            <a:blip r:embed="rId3"/>
            <a:stretch>
              <a:fillRect t="-2564"/>
            </a:stretch>
          </a:blipFill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>
                <a:noFill/>
                <a:latin typeface="+mn-lt"/>
              </a:rPr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Рисунок 6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0" name="TextBox 7"/>
          <p:cNvSpPr txBox="1">
            <a:spLocks noChangeArrowheads="1"/>
          </p:cNvSpPr>
          <p:nvPr/>
        </p:nvSpPr>
        <p:spPr bwMode="auto">
          <a:xfrm>
            <a:off x="0" y="-49213"/>
            <a:ext cx="3132138" cy="101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>
                <a:solidFill>
                  <a:srgbClr val="151515"/>
                </a:solidFill>
                <a:latin typeface="Verdana" pitchFamily="34" charset="0"/>
              </a:rPr>
              <a:t>Вычитание рациональных чисел</a:t>
            </a:r>
          </a:p>
        </p:txBody>
      </p:sp>
      <p:sp>
        <p:nvSpPr>
          <p:cNvPr id="22531" name="TextBox 9"/>
          <p:cNvSpPr txBox="1">
            <a:spLocks noChangeArrowheads="1"/>
          </p:cNvSpPr>
          <p:nvPr/>
        </p:nvSpPr>
        <p:spPr bwMode="auto">
          <a:xfrm>
            <a:off x="3132138" y="74613"/>
            <a:ext cx="6011862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200" b="1">
                <a:solidFill>
                  <a:srgbClr val="151515"/>
                </a:solidFill>
                <a:latin typeface="Verdana" pitchFamily="34" charset="0"/>
              </a:rPr>
              <a:t>Раскрытие скобок, перед которыми стоят знаки «+» или «–»</a:t>
            </a:r>
          </a:p>
        </p:txBody>
      </p:sp>
      <p:sp>
        <p:nvSpPr>
          <p:cNvPr id="22532" name="TextBox 10"/>
          <p:cNvSpPr txBox="1">
            <a:spLocks noChangeArrowheads="1"/>
          </p:cNvSpPr>
          <p:nvPr/>
        </p:nvSpPr>
        <p:spPr bwMode="auto">
          <a:xfrm>
            <a:off x="250825" y="1268413"/>
            <a:ext cx="8642350" cy="124618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500">
                <a:latin typeface="Verdana" pitchFamily="34" charset="0"/>
              </a:rPr>
              <a:t>Алгебраические суммы рациональных чисел </a:t>
            </a:r>
            <a:r>
              <a:rPr lang="ru-RU" sz="2500" b="1">
                <a:latin typeface="Verdana" pitchFamily="34" charset="0"/>
              </a:rPr>
              <a:t>можно записывать без скобок</a:t>
            </a:r>
            <a:r>
              <a:rPr lang="ru-RU" sz="2500">
                <a:latin typeface="Verdana" pitchFamily="34" charset="0"/>
              </a:rPr>
              <a:t>.</a:t>
            </a:r>
          </a:p>
          <a:p>
            <a:pPr algn="ctr"/>
            <a:r>
              <a:rPr lang="ru-RU" sz="2500">
                <a:latin typeface="Verdana" pitchFamily="34" charset="0"/>
              </a:rPr>
              <a:t>При этом используются следующие </a:t>
            </a:r>
            <a:r>
              <a:rPr lang="ru-RU" sz="2500" b="1">
                <a:latin typeface="Verdana" pitchFamily="34" charset="0"/>
              </a:rPr>
              <a:t>правила</a:t>
            </a:r>
            <a:r>
              <a:rPr lang="ru-RU" sz="2500">
                <a:latin typeface="Verdana" pitchFamily="34" charset="0"/>
              </a:rPr>
              <a:t>: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250825" y="2587625"/>
            <a:ext cx="8642350" cy="1970088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в алгебраической сумме</a:t>
            </a:r>
          </a:p>
          <a:p>
            <a:pPr algn="ctr"/>
            <a:r>
              <a:rPr lang="ru-RU" sz="3000" b="1">
                <a:latin typeface="Verdana" pitchFamily="34" charset="0"/>
              </a:rPr>
              <a:t>перед скобками стоит знак </a:t>
            </a:r>
            <a:r>
              <a:rPr lang="ru-RU" sz="3000">
                <a:latin typeface="Verdana" pitchFamily="34" charset="0"/>
              </a:rPr>
              <a:t>«</a:t>
            </a:r>
            <a:r>
              <a:rPr lang="ru-RU" sz="3000" b="1">
                <a:solidFill>
                  <a:srgbClr val="C00000"/>
                </a:solidFill>
                <a:latin typeface="Verdana" pitchFamily="34" charset="0"/>
              </a:rPr>
              <a:t>+</a:t>
            </a:r>
            <a:r>
              <a:rPr lang="ru-RU" sz="3000">
                <a:latin typeface="Verdana" pitchFamily="34" charset="0"/>
              </a:rPr>
              <a:t>»,</a:t>
            </a:r>
          </a:p>
          <a:p>
            <a:pPr algn="ctr"/>
            <a:r>
              <a:rPr lang="ru-RU" sz="3000">
                <a:latin typeface="Verdana" pitchFamily="34" charset="0"/>
              </a:rPr>
              <a:t>то </a:t>
            </a:r>
            <a:r>
              <a:rPr lang="ru-RU" sz="3000" b="1">
                <a:latin typeface="Verdana" pitchFamily="34" charset="0"/>
              </a:rPr>
              <a:t>скобки можно убрать</a:t>
            </a:r>
            <a:r>
              <a:rPr lang="ru-RU" sz="3000">
                <a:latin typeface="Verdana" pitchFamily="34" charset="0"/>
              </a:rPr>
              <a:t>,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оставив все знаки внутри без изменения</a:t>
            </a:r>
            <a:r>
              <a:rPr lang="ru-RU" sz="3200">
                <a:latin typeface="Verdana" pitchFamily="34" charset="0"/>
              </a:rPr>
              <a:t>.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50825" y="4640263"/>
            <a:ext cx="8642350" cy="1938337"/>
          </a:xfrm>
          <a:prstGeom prst="rect">
            <a:avLst/>
          </a:prstGeom>
          <a:solidFill>
            <a:schemeClr val="bg1">
              <a:alpha val="50195"/>
            </a:schemeClr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3000">
                <a:latin typeface="Verdana" pitchFamily="34" charset="0"/>
              </a:rPr>
              <a:t>Если в алгебраической сумме</a:t>
            </a:r>
          </a:p>
          <a:p>
            <a:pPr algn="ctr"/>
            <a:r>
              <a:rPr lang="ru-RU" sz="3000" b="1">
                <a:latin typeface="Verdana" pitchFamily="34" charset="0"/>
              </a:rPr>
              <a:t>перед скобками стоит знак </a:t>
            </a:r>
            <a:r>
              <a:rPr lang="ru-RU" sz="3000">
                <a:latin typeface="Verdana" pitchFamily="34" charset="0"/>
              </a:rPr>
              <a:t>«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–</a:t>
            </a:r>
            <a:r>
              <a:rPr lang="ru-RU" sz="3000">
                <a:latin typeface="Verdana" pitchFamily="34" charset="0"/>
              </a:rPr>
              <a:t>»,</a:t>
            </a:r>
          </a:p>
          <a:p>
            <a:pPr algn="ctr"/>
            <a:r>
              <a:rPr lang="ru-RU" sz="3000">
                <a:latin typeface="Verdana" pitchFamily="34" charset="0"/>
              </a:rPr>
              <a:t>то </a:t>
            </a:r>
            <a:r>
              <a:rPr lang="ru-RU" sz="3000" b="1">
                <a:latin typeface="Verdana" pitchFamily="34" charset="0"/>
              </a:rPr>
              <a:t>скобки можно убрать</a:t>
            </a:r>
            <a:r>
              <a:rPr lang="ru-RU" sz="3000">
                <a:latin typeface="Verdana" pitchFamily="34" charset="0"/>
              </a:rPr>
              <a:t>, </a:t>
            </a:r>
            <a:r>
              <a:rPr lang="ru-RU" sz="3000" b="1">
                <a:solidFill>
                  <a:srgbClr val="0000FF"/>
                </a:solidFill>
                <a:latin typeface="Verdana" pitchFamily="34" charset="0"/>
              </a:rPr>
              <a:t>изменив все знаки внутри на противоположные</a:t>
            </a:r>
            <a:r>
              <a:rPr lang="ru-RU" sz="3000">
                <a:latin typeface="Verdana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1276</TotalTime>
  <Words>404</Words>
  <Application>Microsoft Office PowerPoint</Application>
  <PresentationFormat>Экран (4:3)</PresentationFormat>
  <Paragraphs>90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Roman</dc:creator>
  <cp:lastModifiedBy>Светлана</cp:lastModifiedBy>
  <cp:revision>180</cp:revision>
  <dcterms:created xsi:type="dcterms:W3CDTF">2012-12-15T11:02:59Z</dcterms:created>
  <dcterms:modified xsi:type="dcterms:W3CDTF">2014-01-12T19:04:24Z</dcterms:modified>
</cp:coreProperties>
</file>