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7" r:id="rId3"/>
    <p:sldId id="268" r:id="rId4"/>
    <p:sldId id="270" r:id="rId5"/>
    <p:sldId id="269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6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 snapToGrid="0">
      <p:cViewPr varScale="1">
        <p:scale>
          <a:sx n="69" d="100"/>
          <a:sy n="69" d="100"/>
        </p:scale>
        <p:origin x="-780" y="-90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C613F6-1998-463E-A559-A85252F3741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8E1B41-7747-405A-9803-A51BB56F1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850F04-DE02-4940-8AC3-CA226FB43AF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CC7CBD-C158-4F76-8CC1-FFCF8EC2903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3CC125-5D8F-4181-8BFE-D88EB22F748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2E5C01-B781-4923-8EDD-B074DA117F3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872519-DC46-4577-A588-96F2FE2A9D0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D1F5A6-6A66-4863-B885-7696E5E907C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2AE2EF-3B0F-4E36-B23C-19CEE29CA14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CF3A1-0FB0-4815-8CF3-BF7B9F18684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9F3B5-EF3D-47ED-8FB9-ADE2DB6C0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E97B3-169F-4CA3-98F4-B2F368E9531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1445A-1550-48E1-B4B7-E2A2B46B4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C4C56-F15F-471D-8FBE-1ED5D61FE37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AA50F-9F63-4AA5-9612-D972E4E589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E5527-1E62-43E0-A709-8B7307C0172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E2768-91BC-49EA-95E0-8F637B3C5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D428A-05A9-4CA4-80C7-BD21F8E4700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07382-66E8-44B9-985F-0398A53120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C9F0-DD1A-460E-8ED8-B758A878409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8C5DD-8A91-41E3-9216-00BBD1A68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CA80-FCEA-4F68-9B18-1E6581577DF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6A092-E54D-44BE-8EA2-C477EC089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D3144-2A2A-40B3-AF3E-C7A19D70CDC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F8F24-84CF-4C52-8BB1-D1E7EC656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83712-058F-400B-8160-16DE75614F1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02B19-845D-4DD0-8823-F7FC9A9123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B83B2-3410-4345-8A6C-767E0FE9589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0ED27-E73C-4D2A-8748-9029F088A6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048F-F10A-450A-8FDD-DFA1DE21CC5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0AF9F-E142-4880-9EF8-C3970A3FD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F3D822-5C0A-4452-9976-C2C006EFA71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567DF7-46FE-4324-A811-C620A7862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Отношения чисел и величин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При сравнении двух чисел</a:t>
            </a:r>
          </a:p>
          <a:p>
            <a:pPr algn="ctr"/>
            <a:r>
              <a:rPr lang="ru-RU" sz="2500">
                <a:latin typeface="Verdana" pitchFamily="34" charset="0"/>
              </a:rPr>
              <a:t>иногда недостаточно знать,</a:t>
            </a:r>
          </a:p>
          <a:p>
            <a:pPr algn="ctr"/>
            <a:r>
              <a:rPr lang="ru-RU" sz="2500">
                <a:latin typeface="Verdana" pitchFamily="34" charset="0"/>
              </a:rPr>
              <a:t>какое число больше или меньше другого. 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величин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Разностное и кратное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565400"/>
            <a:ext cx="8642350" cy="1235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Часто возникает необходимость знать,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на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сколько</a:t>
            </a:r>
            <a:r>
              <a:rPr lang="ru-RU" sz="2500" b="1">
                <a:latin typeface="Verdana" pitchFamily="34" charset="0"/>
              </a:rPr>
              <a:t> или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во сколько раз</a:t>
            </a:r>
          </a:p>
          <a:p>
            <a:pPr algn="ctr"/>
            <a:r>
              <a:rPr lang="ru-RU" sz="2500">
                <a:latin typeface="Verdana" pitchFamily="34" charset="0"/>
              </a:rPr>
              <a:t>одно число больше или меньше другого.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86080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</a:rPr>
              <a:t>Такое сравнение чисел называется соответственно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разностным сравнением</a:t>
            </a:r>
            <a:r>
              <a:rPr lang="ru-RU" sz="3200">
                <a:latin typeface="Verdana" pitchFamily="34" charset="0"/>
              </a:rPr>
              <a:t> и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кратным сравнением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Разностное и кратное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</a:p>
        </p:txBody>
      </p:sp>
      <p:sp>
        <p:nvSpPr>
          <p:cNvPr id="25605" name="TextBox 11"/>
          <p:cNvSpPr txBox="1">
            <a:spLocks noChangeArrowheads="1"/>
          </p:cNvSpPr>
          <p:nvPr/>
        </p:nvSpPr>
        <p:spPr bwMode="auto">
          <a:xfrm>
            <a:off x="250825" y="1817688"/>
            <a:ext cx="8642350" cy="1106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Путь от подъезда до входа в школу составляет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150 м, если идти по аллее сквера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100 м, если идти дворами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76563"/>
            <a:ext cx="8642350" cy="1646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Сравнивая эти данные, можно сказать,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путь по аллее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50 м длиннее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путь по дворам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50 м короче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150 – 100 = 50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702175"/>
            <a:ext cx="8642350" cy="20939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также сказать,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путь по аллее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1,5 раза длиннее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чем по дворам (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150 : 100 = 1,5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</a:p>
          <a:p>
            <a:pPr algn="ctr"/>
            <a:endParaRPr lang="ru-RU" sz="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или что путь дворами составляет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 пути аллей парка (           ).   </a:t>
            </a:r>
          </a:p>
          <a:p>
            <a:pPr algn="ctr"/>
            <a:endParaRPr lang="ru-RU" sz="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1363" y="5732463"/>
            <a:ext cx="217487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7363" y="6208713"/>
            <a:ext cx="949325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Разностное и кратное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</a:p>
        </p:txBody>
      </p:sp>
      <p:sp>
        <p:nvSpPr>
          <p:cNvPr id="2765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Необходимость сравнения величин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постоянно возникает при решении практических задач.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119313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помощи деления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используют в тех случаях,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когда хотят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качественно оценить ситуацию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используя при этом термин 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7893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31958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Известно, что число новорождённых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в городе N, и в городе M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этом году увеличилось на 100 человек.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каком из городов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прирост новорождённых больше?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969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Разностное и кратное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</a:p>
        </p:txBody>
      </p:sp>
      <p:sp>
        <p:nvSpPr>
          <p:cNvPr id="2970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29701" name="TextBox 14"/>
          <p:cNvSpPr txBox="1">
            <a:spLocks noChangeArrowheads="1"/>
          </p:cNvSpPr>
          <p:nvPr/>
        </p:nvSpPr>
        <p:spPr bwMode="auto">
          <a:xfrm>
            <a:off x="250825" y="18002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Известно, что число новорождённых и в городе N,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в городе M в этом году увеличилось на 100 человек.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каком из городов прирост новорождённых больше?</a:t>
            </a:r>
          </a:p>
        </p:txBody>
      </p:sp>
      <p:sp>
        <p:nvSpPr>
          <p:cNvPr id="29702" name="TextBox 8"/>
          <p:cNvSpPr txBox="1">
            <a:spLocks noChangeArrowheads="1"/>
          </p:cNvSpPr>
          <p:nvPr/>
        </p:nvSpPr>
        <p:spPr bwMode="auto">
          <a:xfrm>
            <a:off x="250825" y="2997200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Ответ зависит от того, сколько новорождённых было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этих городах в прошлом году.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84016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городе N в прошлом году родилось 100 детей,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и, следовательно, в этом году новорождённых стало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2 раза больше (200 : 100 = 2).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999038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сказать, что отношение числа детей,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рождённых в городе N в этом году, к числу детей, рождённых в прошлом году, равно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достаточно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большой прирост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3174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Разностное и кратное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</a:p>
        </p:txBody>
      </p:sp>
      <p:sp>
        <p:nvSpPr>
          <p:cNvPr id="3174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31749" name="TextBox 14"/>
          <p:cNvSpPr txBox="1">
            <a:spLocks noChangeArrowheads="1"/>
          </p:cNvSpPr>
          <p:nvPr/>
        </p:nvSpPr>
        <p:spPr bwMode="auto">
          <a:xfrm>
            <a:off x="250825" y="18002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Известно, что число новорождённых и в городе N,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в городе M в этом году увеличилось на 100 человек.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каком из городов прирост новорождённых больше?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997200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городе M в прошлом году родилось 1000 детей,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и, следовательно, в этом году новорождённых стало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1,1 раза больше (1100 : 1000 = 1,1).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17830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сказать, что отношение числа детей,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рождённых в городе M в этом году, к числу детей,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рождённых в прошлом году, равно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их число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очень сильно изменилось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3379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отношений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первый член отношения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больше второго,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отношение показывает,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 сколько раз он больше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97200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первый член отношения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меньше второго,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отношение показывает,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какую часть от второго члена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составляет первый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847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члены отношения равны,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равно единице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3584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отношений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1268413"/>
            <a:ext cx="8642350" cy="43243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двух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чисел показывает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 сколько раз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 число больше другого</a:t>
            </a:r>
          </a:p>
          <a:p>
            <a:pPr algn="ctr"/>
            <a:endParaRPr lang="ru-RU" sz="1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или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какую часть одно число</a:t>
            </a:r>
          </a:p>
          <a:p>
            <a:pPr algn="ctr"/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составляет от другого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789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3789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789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отношение чисел?</a:t>
            </a:r>
          </a:p>
          <a:p>
            <a:r>
              <a:rPr lang="ru-RU" sz="2200">
                <a:latin typeface="Verdana" pitchFamily="34" charset="0"/>
              </a:rPr>
              <a:t>Приведите примеры отношений чисел.</a:t>
            </a:r>
          </a:p>
        </p:txBody>
      </p:sp>
      <p:sp>
        <p:nvSpPr>
          <p:cNvPr id="37895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величин</a:t>
            </a:r>
          </a:p>
        </p:txBody>
      </p:sp>
      <p:sp>
        <p:nvSpPr>
          <p:cNvPr id="37896" name="TextBox 14"/>
          <p:cNvSpPr txBox="1">
            <a:spLocks noChangeArrowheads="1"/>
          </p:cNvSpPr>
          <p:nvPr/>
        </p:nvSpPr>
        <p:spPr bwMode="auto">
          <a:xfrm>
            <a:off x="250825" y="2573338"/>
            <a:ext cx="8640763" cy="762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отношение разноимённых величин?</a:t>
            </a:r>
          </a:p>
          <a:p>
            <a:r>
              <a:rPr lang="ru-RU" sz="2200">
                <a:latin typeface="Verdana" pitchFamily="34" charset="0"/>
              </a:rPr>
              <a:t>Чем является такое отношение?</a:t>
            </a:r>
          </a:p>
        </p:txBody>
      </p:sp>
      <p:sp>
        <p:nvSpPr>
          <p:cNvPr id="37897" name="TextBox 14"/>
          <p:cNvSpPr txBox="1">
            <a:spLocks noChangeArrowheads="1"/>
          </p:cNvSpPr>
          <p:nvPr/>
        </p:nvSpPr>
        <p:spPr bwMode="auto">
          <a:xfrm>
            <a:off x="250825" y="33797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скорость?</a:t>
            </a:r>
          </a:p>
          <a:p>
            <a:r>
              <a:rPr lang="ru-RU" sz="2200">
                <a:latin typeface="Verdana" pitchFamily="34" charset="0"/>
              </a:rPr>
              <a:t>Отношением каких величин она является?</a:t>
            </a:r>
          </a:p>
        </p:txBody>
      </p:sp>
      <p:sp>
        <p:nvSpPr>
          <p:cNvPr id="37898" name="TextBox 14"/>
          <p:cNvSpPr txBox="1">
            <a:spLocks noChangeArrowheads="1"/>
          </p:cNvSpPr>
          <p:nvPr/>
        </p:nvSpPr>
        <p:spPr bwMode="auto">
          <a:xfrm>
            <a:off x="250825" y="41798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цена товара?</a:t>
            </a:r>
          </a:p>
          <a:p>
            <a:r>
              <a:rPr lang="ru-RU" sz="2200">
                <a:latin typeface="Verdana" pitchFamily="34" charset="0"/>
              </a:rPr>
              <a:t>Отношением каких величин она является?</a:t>
            </a:r>
          </a:p>
        </p:txBody>
      </p:sp>
      <p:sp>
        <p:nvSpPr>
          <p:cNvPr id="37899" name="TextBox 24"/>
          <p:cNvSpPr txBox="1">
            <a:spLocks noChangeArrowheads="1"/>
          </p:cNvSpPr>
          <p:nvPr/>
        </p:nvSpPr>
        <p:spPr bwMode="auto">
          <a:xfrm>
            <a:off x="250825" y="4991100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осуществить разностное сравнение?</a:t>
            </a:r>
          </a:p>
          <a:p>
            <a:r>
              <a:rPr lang="ru-RU" sz="2200">
                <a:latin typeface="Verdana" pitchFamily="34" charset="0"/>
              </a:rPr>
              <a:t>Кратное сравнение? Приведите несколько примеров.</a:t>
            </a:r>
          </a:p>
        </p:txBody>
      </p:sp>
      <p:sp>
        <p:nvSpPr>
          <p:cNvPr id="37900" name="TextBox 26"/>
          <p:cNvSpPr txBox="1">
            <a:spLocks noChangeArrowheads="1"/>
          </p:cNvSpPr>
          <p:nvPr/>
        </p:nvSpPr>
        <p:spPr bwMode="auto">
          <a:xfrm>
            <a:off x="252413" y="5800725"/>
            <a:ext cx="8640762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показывает отношение двух чисел?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Отношением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двух ненулевых чисел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частное этих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чисел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Сами числа называются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членами отношения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чисел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698875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202113"/>
            <a:ext cx="8642350" cy="2540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числа 5 к числу 3 можно записать в виде:</a:t>
            </a:r>
          </a:p>
          <a:p>
            <a:pPr algn="ctr"/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числа    к числу    можно записать в виде:</a:t>
            </a:r>
          </a:p>
          <a:p>
            <a:pPr algn="ctr"/>
            <a:endParaRPr lang="ru-RU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6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29050" y="4641850"/>
            <a:ext cx="1463675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5426075"/>
            <a:ext cx="1873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463" y="5426075"/>
            <a:ext cx="1968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0200" y="6010275"/>
            <a:ext cx="83185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Отношением двух величин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частное этих величин.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величин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9608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27647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одноимённых величин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(масс, площадей, длин, стоимостей и т. д.), представленных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одинаковых единицах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измерения,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выражается числом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491038"/>
            <a:ext cx="8640763" cy="18176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разноимённых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величин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(расстояния и времени,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стоимости товара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 его количества и т. д.)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новой величиной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разноимённых величин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расстояния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ко </a:t>
            </a:r>
            <a:r>
              <a:rPr lang="ru-RU" sz="30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времени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есть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скорость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разноимённых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величин как новая величина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81300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зависимости от того,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каких единицах измерены расстояние и время, получаются различные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единицы измерения скорости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561013"/>
            <a:ext cx="8642350" cy="1154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удобства единицы скорости чаще всего записывают с помощью наклонной черты: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км/ч, м/с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т.д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933825"/>
            <a:ext cx="8642350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самой записи единиц скорости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видно отношение расстояния ко времени:</a:t>
            </a:r>
          </a:p>
          <a:p>
            <a:pPr algn="ctr"/>
            <a:endParaRPr lang="ru-RU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87800" y="4697413"/>
            <a:ext cx="1160463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единиц измерения скорости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разноимённых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величин как новая величина</a:t>
            </a:r>
          </a:p>
        </p:txBody>
      </p:sp>
      <p:sp>
        <p:nvSpPr>
          <p:cNvPr id="19461" name="TextBox 11"/>
          <p:cNvSpPr txBox="1">
            <a:spLocks noChangeArrowheads="1"/>
          </p:cNvSpPr>
          <p:nvPr/>
        </p:nvSpPr>
        <p:spPr bwMode="auto">
          <a:xfrm>
            <a:off x="250825" y="19161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Путь измерен в километрах,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время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 часах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тогда 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скорость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будет выражена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километрах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час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237038"/>
            <a:ext cx="8640763" cy="1784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стоимости покупки</a:t>
            </a:r>
          </a:p>
          <a:p>
            <a:pPr algn="ctr"/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количеству, массе, длине и т. д. купленного товара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есть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цена этого товара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разноимённых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величин как новая величина</a:t>
            </a: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50825" y="37163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20486" name="TextBox 10"/>
          <p:cNvSpPr txBox="1">
            <a:spLocks noChangeArrowheads="1"/>
          </p:cNvSpPr>
          <p:nvPr/>
        </p:nvSpPr>
        <p:spPr bwMode="auto">
          <a:xfrm>
            <a:off x="250825" y="4248150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Стоимость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покупки выражена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рублях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– в килограммах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тогда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будет выражена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рублях за килограмм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оба члена отношения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умножить или разделить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одно и то же ненулевое число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 отношение не изменится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Основное свойство отношения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t="-1" b="-33659"/>
          <a:stretch/>
        </p:blipFill>
        <p:spPr bwMode="auto">
          <a:xfrm>
            <a:off x="252413" y="3881438"/>
            <a:ext cx="8640762" cy="28606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510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238" y="6021388"/>
            <a:ext cx="33115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основного свойства отношения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отношение дробных чисел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заменить равным ему отношением целых чисел.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Отношения чисел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величин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Основное свойство отношения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654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 этого оба члена отношения умножают на общий знаменатель дробей.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500438"/>
            <a:ext cx="8640762" cy="1468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5049838"/>
            <a:ext cx="4476750" cy="16192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823</Words>
  <Application>Microsoft Office PowerPoint</Application>
  <PresentationFormat>Экран (4:3)</PresentationFormat>
  <Paragraphs>223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117</cp:revision>
  <dcterms:created xsi:type="dcterms:W3CDTF">2012-12-15T11:02:59Z</dcterms:created>
  <dcterms:modified xsi:type="dcterms:W3CDTF">2013-12-11T04:44:17Z</dcterms:modified>
</cp:coreProperties>
</file>