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67" r:id="rId3"/>
    <p:sldId id="269" r:id="rId4"/>
    <p:sldId id="268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66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F4D10"/>
    <a:srgbClr val="800000"/>
    <a:srgbClr val="008000"/>
    <a:srgbClr val="151515"/>
    <a:srgbClr val="242424"/>
    <a:srgbClr val="000000"/>
    <a:srgbClr val="444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45" autoAdjust="0"/>
    <p:restoredTop sz="94556" autoAdjust="0"/>
  </p:normalViewPr>
  <p:slideViewPr>
    <p:cSldViewPr>
      <p:cViewPr varScale="1">
        <p:scale>
          <a:sx n="69" d="100"/>
          <a:sy n="69" d="100"/>
        </p:scale>
        <p:origin x="-780" y="-102"/>
      </p:cViewPr>
      <p:guideLst>
        <p:guide orient="horz" pos="366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D2812FC-7CE8-4035-B401-067061F3D8AE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34F977A-2FD1-43B1-BEAA-7F050B912C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EE1A14-5798-42E0-8825-7DFFD903F2DA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F7C36-60EA-4D89-9D94-1041C4F77C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F11C9D-B256-4FB4-81D6-3BFE1D08A462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9BBD5-F050-4BCD-93E7-3921FCCF9F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E6FEA-1465-4FBB-8D8D-CF7ED2C37F31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8BD588-C59D-4006-960B-B6F1A530A3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AE8614-BDC5-4F93-AB6D-EBBB5A201260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C5F0A6-E941-48A6-88E7-01DB1BD966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C7703-AC4E-4F29-A9F4-661C49A285A9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15EA20-2984-4A80-9518-39C8563F91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6FDD4-8C07-45C9-A998-4D54378BE030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9AED6-23B9-4FE6-999A-728F4A9A75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5B5ED-A8CB-410F-9D32-318B80BD67E8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CC492-983D-40C8-89CC-FCFFDC2743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72FEF-4058-45A1-B4EE-B32792C4B1FD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31573-7AF3-4546-83D3-940216B59E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6CB989-246F-426F-9BD4-04E54E3C5F3B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2AF44-2DA2-4F23-836F-7313AFCA5F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D6723A-C405-44DD-BAF4-CFA627566315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CFB026-418E-491A-9A4D-321806B589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436C5A-A442-435A-8C7C-4B71397111A4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DCB4D-2017-479B-B263-5710474F2F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D362034-3BA2-45A6-884F-83142859CC20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2FA478B-D33D-457A-9B0F-E373743B75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.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1</a:t>
            </a:r>
            <a:r>
              <a:rPr lang="ru-RU" sz="3000" b="1">
                <a:solidFill>
                  <a:srgbClr val="151515"/>
                </a:solidFill>
              </a:rPr>
              <a:t>.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 Целые отрицательные числа</a:t>
            </a:r>
          </a:p>
        </p:txBody>
      </p:sp>
      <p:sp>
        <p:nvSpPr>
          <p:cNvPr id="14338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9525"/>
            <a:ext cx="3132138" cy="827088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Презентация для учебника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Козлова С. А., Рубин А. Г.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2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»</a:t>
            </a:r>
          </a:p>
        </p:txBody>
      </p:sp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0" y="2781300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VI</a:t>
            </a:r>
            <a:r>
              <a:rPr lang="ru-RU" sz="3000" b="1">
                <a:solidFill>
                  <a:srgbClr val="151515"/>
                </a:solidFill>
              </a:rPr>
              <a:t>.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ЦЕЛЫЕ ЧИСЛА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1699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Два взаимно дополнительных луча образуют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числовую прямую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23554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Целые отрицательные числа</a:t>
            </a:r>
          </a:p>
        </p:txBody>
      </p:sp>
      <p:sp>
        <p:nvSpPr>
          <p:cNvPr id="23556" name="TextBox 9"/>
          <p:cNvSpPr txBox="1">
            <a:spLocks noChangeArrowheads="1"/>
          </p:cNvSpPr>
          <p:nvPr/>
        </p:nvSpPr>
        <p:spPr bwMode="auto">
          <a:xfrm>
            <a:off x="3132138" y="-3175"/>
            <a:ext cx="601186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Числовая прямая,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целые положительные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отрицательные числа, нуль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2413" y="2484438"/>
            <a:ext cx="8640762" cy="113188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3667125"/>
            <a:ext cx="8642350" cy="12477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Натуральные числа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расположены на числовой прямой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справа от нуля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; они ещё называются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целыми положительными числами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4959350"/>
            <a:ext cx="8642350" cy="83026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Числа, расположенные </a:t>
            </a:r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слева от нуля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, называются </a:t>
            </a:r>
            <a:r>
              <a:rPr lang="ru-RU" sz="24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целыми отрицательными числами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5853113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Число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не является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ни положительным, ни отрицательным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0825" y="1268413"/>
            <a:ext cx="8642350" cy="283210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Целые положительные числа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35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целые отрицательные числа</a:t>
            </a: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и </a:t>
            </a:r>
            <a:r>
              <a:rPr lang="ru-RU" sz="35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 нуль 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образуют ряд</a:t>
            </a:r>
          </a:p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целых чисел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…;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8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–5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8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–4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8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–3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8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–2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8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–1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8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8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8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8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8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8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; …</a:t>
            </a:r>
          </a:p>
        </p:txBody>
      </p:sp>
      <p:pic>
        <p:nvPicPr>
          <p:cNvPr id="24578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9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Целые отрицательные числа</a:t>
            </a:r>
          </a:p>
        </p:txBody>
      </p:sp>
      <p:sp>
        <p:nvSpPr>
          <p:cNvPr id="24580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Целые числа</a:t>
            </a:r>
            <a:endParaRPr lang="ru-RU" sz="25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4149725"/>
            <a:ext cx="8642350" cy="24003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Ряд целых чисел</a:t>
            </a:r>
          </a:p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бесконечен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в обе стороны;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его можно неограниченно продолжать и вправо, и влево.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20161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Числа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–1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–5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–n</a:t>
            </a:r>
          </a:p>
          <a:p>
            <a:pPr algn="ctr"/>
            <a:endParaRPr lang="ru-RU" sz="10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называются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противоположными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2560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3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Целые отрицательные числа</a:t>
            </a:r>
          </a:p>
        </p:txBody>
      </p:sp>
      <p:sp>
        <p:nvSpPr>
          <p:cNvPr id="25604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Противоположные числа</a:t>
            </a:r>
            <a:endParaRPr lang="ru-RU" sz="25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3338513"/>
            <a:ext cx="8642350" cy="20621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Противоположные числа</a:t>
            </a:r>
          </a:p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на числовой прямой</a:t>
            </a:r>
          </a:p>
          <a:p>
            <a:pPr algn="ctr"/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симметричны относительно начала 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(точки нуль). 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5454650"/>
            <a:ext cx="8642350" cy="11684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Точка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нуль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 иногда называется</a:t>
            </a: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также «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начало отсчёта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46323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Иногда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целые положительные числа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записывают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со знаком «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+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»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(впереди числа): например,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вместо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пишут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+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вместо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100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пишут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+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100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Это делают,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когда хотят подчеркнуть похожесть, равноправность записи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положительных и отрицательных чисел: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i="1">
                <a:latin typeface="Verdana" pitchFamily="34" charset="0"/>
                <a:ea typeface="Verdana" pitchFamily="34" charset="0"/>
                <a:cs typeface="Verdana" pitchFamily="34" charset="0"/>
              </a:rPr>
              <a:t>раз мы пишем перед отрицательными числами знак «–», то перед положительными числами естественно писать знак «+»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2662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7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Целые отрицательные числа</a:t>
            </a:r>
          </a:p>
        </p:txBody>
      </p:sp>
      <p:sp>
        <p:nvSpPr>
          <p:cNvPr id="26628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Противоположные числа</a:t>
            </a:r>
            <a:endParaRPr lang="ru-RU" sz="25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785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В большинстве случаев знак «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+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» перед положительными числами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не пишут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Таким образом,</a:t>
            </a: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+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;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+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100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=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100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и т. д.</a:t>
            </a:r>
          </a:p>
        </p:txBody>
      </p:sp>
      <p:pic>
        <p:nvPicPr>
          <p:cNvPr id="27650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1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Целые отрицательные числа</a:t>
            </a:r>
          </a:p>
        </p:txBody>
      </p:sp>
      <p:sp>
        <p:nvSpPr>
          <p:cNvPr id="27652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Противоположные числа</a:t>
            </a:r>
            <a:endParaRPr lang="ru-RU" sz="25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241425" y="3138488"/>
            <a:ext cx="7651750" cy="36766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Шкала термометра, по сути,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представляет собой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отрезок числовой прямой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300">
                <a:latin typeface="Verdana" pitchFamily="34" charset="0"/>
                <a:ea typeface="Verdana" pitchFamily="34" charset="0"/>
                <a:cs typeface="Verdana" pitchFamily="34" charset="0"/>
              </a:rPr>
              <a:t>Этот отрезок расположен вертикально,</a:t>
            </a:r>
          </a:p>
          <a:p>
            <a:pPr algn="ctr"/>
            <a:r>
              <a:rPr lang="ru-RU" sz="2300">
                <a:latin typeface="Verdana" pitchFamily="34" charset="0"/>
                <a:ea typeface="Verdana" pitchFamily="34" charset="0"/>
                <a:cs typeface="Verdana" pitchFamily="34" charset="0"/>
              </a:rPr>
              <a:t>а не горизонтально,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300">
                <a:latin typeface="Verdana" pitchFamily="34" charset="0"/>
                <a:ea typeface="Verdana" pitchFamily="34" charset="0"/>
                <a:cs typeface="Verdana" pitchFamily="34" charset="0"/>
              </a:rPr>
              <a:t>и для обозначения</a:t>
            </a:r>
          </a:p>
          <a:p>
            <a:pPr algn="ctr"/>
            <a:r>
              <a:rPr lang="ru-RU" sz="2300">
                <a:latin typeface="Verdana" pitchFamily="34" charset="0"/>
                <a:ea typeface="Verdana" pitchFamily="34" charset="0"/>
                <a:cs typeface="Verdana" pitchFamily="34" charset="0"/>
              </a:rPr>
              <a:t>отрицательных температур</a:t>
            </a:r>
          </a:p>
          <a:p>
            <a:pPr algn="ctr"/>
            <a:r>
              <a:rPr lang="ru-RU" sz="2300">
                <a:latin typeface="Verdana" pitchFamily="34" charset="0"/>
                <a:ea typeface="Verdana" pitchFamily="34" charset="0"/>
                <a:cs typeface="Verdana" pitchFamily="34" charset="0"/>
              </a:rPr>
              <a:t>на шкале термометра</a:t>
            </a:r>
          </a:p>
          <a:p>
            <a:pPr algn="ctr"/>
            <a:r>
              <a:rPr lang="ru-RU" sz="2300" b="1">
                <a:latin typeface="Verdana" pitchFamily="34" charset="0"/>
                <a:ea typeface="Verdana" pitchFamily="34" charset="0"/>
                <a:cs typeface="Verdana" pitchFamily="34" charset="0"/>
              </a:rPr>
              <a:t>не используют знак</a:t>
            </a:r>
            <a:r>
              <a:rPr lang="ru-RU" sz="2300">
                <a:latin typeface="Verdana" pitchFamily="34" charset="0"/>
                <a:ea typeface="Verdana" pitchFamily="34" charset="0"/>
                <a:cs typeface="Verdana" pitchFamily="34" charset="0"/>
              </a:rPr>
              <a:t> «</a:t>
            </a:r>
            <a:r>
              <a:rPr lang="ru-RU" sz="23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</a:t>
            </a:r>
            <a:r>
              <a:rPr lang="ru-RU" sz="2300">
                <a:latin typeface="Verdana" pitchFamily="34" charset="0"/>
                <a:ea typeface="Verdana" pitchFamily="34" charset="0"/>
                <a:cs typeface="Verdana" pitchFamily="34" charset="0"/>
              </a:rPr>
              <a:t>».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3"/>
          <a:srcRect l="37026" r="37789"/>
          <a:stretch/>
        </p:blipFill>
        <p:spPr>
          <a:xfrm>
            <a:off x="250825" y="3122613"/>
            <a:ext cx="904875" cy="359251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28674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Ответьте на следующие вопросы: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Делимость.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Свойства делимости</a:t>
            </a:r>
          </a:p>
        </p:txBody>
      </p:sp>
      <p:pic>
        <p:nvPicPr>
          <p:cNvPr id="28676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7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28678" name="TextBox 14"/>
          <p:cNvSpPr txBox="1">
            <a:spLocks noChangeArrowheads="1"/>
          </p:cNvSpPr>
          <p:nvPr/>
        </p:nvSpPr>
        <p:spPr bwMode="auto">
          <a:xfrm>
            <a:off x="250825" y="1773238"/>
            <a:ext cx="8640763" cy="430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Какие числа называют натуральными?</a:t>
            </a:r>
          </a:p>
        </p:txBody>
      </p:sp>
      <p:sp>
        <p:nvSpPr>
          <p:cNvPr id="28679" name="TextBox 14"/>
          <p:cNvSpPr txBox="1">
            <a:spLocks noChangeArrowheads="1"/>
          </p:cNvSpPr>
          <p:nvPr/>
        </p:nvSpPr>
        <p:spPr bwMode="auto">
          <a:xfrm>
            <a:off x="250825" y="2754313"/>
            <a:ext cx="8640763" cy="768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Какие числа называются целыми положительными числами? Целыми отрицательными?</a:t>
            </a:r>
          </a:p>
        </p:txBody>
      </p:sp>
      <p:sp>
        <p:nvSpPr>
          <p:cNvPr id="28680" name="TextBox 15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Целые отрицательные числа</a:t>
            </a:r>
          </a:p>
        </p:txBody>
      </p:sp>
      <p:sp>
        <p:nvSpPr>
          <p:cNvPr id="28681" name="TextBox 14"/>
          <p:cNvSpPr txBox="1">
            <a:spLocks noChangeArrowheads="1"/>
          </p:cNvSpPr>
          <p:nvPr/>
        </p:nvSpPr>
        <p:spPr bwMode="auto">
          <a:xfrm>
            <a:off x="250825" y="2259013"/>
            <a:ext cx="8640763" cy="430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Что такое числовой луч? Числовая прямая?</a:t>
            </a:r>
          </a:p>
        </p:txBody>
      </p:sp>
      <p:sp>
        <p:nvSpPr>
          <p:cNvPr id="28682" name="TextBox 14"/>
          <p:cNvSpPr txBox="1">
            <a:spLocks noChangeArrowheads="1"/>
          </p:cNvSpPr>
          <p:nvPr/>
        </p:nvSpPr>
        <p:spPr bwMode="auto">
          <a:xfrm>
            <a:off x="250825" y="3605213"/>
            <a:ext cx="8640763" cy="430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Какие числа называют целыми?</a:t>
            </a:r>
          </a:p>
        </p:txBody>
      </p:sp>
      <p:sp>
        <p:nvSpPr>
          <p:cNvPr id="28683" name="TextBox 14"/>
          <p:cNvSpPr txBox="1">
            <a:spLocks noChangeArrowheads="1"/>
          </p:cNvSpPr>
          <p:nvPr/>
        </p:nvSpPr>
        <p:spPr bwMode="auto">
          <a:xfrm>
            <a:off x="250825" y="4103688"/>
            <a:ext cx="8640763" cy="769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Какие числа называются противоположными целыми числами?</a:t>
            </a:r>
          </a:p>
        </p:txBody>
      </p:sp>
      <p:sp>
        <p:nvSpPr>
          <p:cNvPr id="28684" name="TextBox 14"/>
          <p:cNvSpPr txBox="1">
            <a:spLocks noChangeArrowheads="1"/>
          </p:cNvSpPr>
          <p:nvPr/>
        </p:nvSpPr>
        <p:spPr bwMode="auto">
          <a:xfrm>
            <a:off x="250825" y="4954588"/>
            <a:ext cx="8640763" cy="769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Для следующих целых чисел, найдите противоположные им: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24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-18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-37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39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-45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22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-1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40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-16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4"/>
          <p:cNvSpPr txBox="1">
            <a:spLocks noChangeArrowheads="1"/>
          </p:cNvSpPr>
          <p:nvPr/>
        </p:nvSpPr>
        <p:spPr bwMode="auto">
          <a:xfrm>
            <a:off x="1692275" y="1268413"/>
            <a:ext cx="7200900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</a:rPr>
              <a:t>Наверняка многие из вас, перед тем как выйти из дома, смотрят за окно на </a:t>
            </a:r>
            <a:r>
              <a:rPr lang="ru-RU" sz="2200" b="1">
                <a:latin typeface="Verdana" pitchFamily="34" charset="0"/>
              </a:rPr>
              <a:t>термометр</a:t>
            </a:r>
            <a:r>
              <a:rPr lang="ru-RU" sz="2200">
                <a:latin typeface="Verdana" pitchFamily="34" charset="0"/>
              </a:rPr>
              <a:t>, чтобы узнать</a:t>
            </a:r>
            <a:r>
              <a:rPr lang="ru-RU" sz="2200" b="1">
                <a:latin typeface="Verdana" pitchFamily="34" charset="0"/>
              </a:rPr>
              <a:t> температуру воздуха</a:t>
            </a:r>
            <a:r>
              <a:rPr lang="ru-RU" sz="2200">
                <a:latin typeface="Verdana" pitchFamily="34" charset="0"/>
              </a:rPr>
              <a:t>.</a:t>
            </a:r>
          </a:p>
        </p:txBody>
      </p:sp>
      <p:pic>
        <p:nvPicPr>
          <p:cNvPr id="1536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</a:rPr>
              <a:t>Целые отрицательные числа</a:t>
            </a:r>
          </a:p>
        </p:txBody>
      </p:sp>
      <p:sp>
        <p:nvSpPr>
          <p:cNvPr id="15364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Температура воздуха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и термометр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3"/>
          <a:srcRect l="37026" r="37789"/>
          <a:stretch/>
        </p:blipFill>
        <p:spPr>
          <a:xfrm>
            <a:off x="250825" y="1268413"/>
            <a:ext cx="1368425" cy="5429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692275" y="2438400"/>
            <a:ext cx="7200900" cy="20161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Вы знаете, что на вопрос</a:t>
            </a:r>
            <a:endParaRPr lang="en-US" sz="2500">
              <a:latin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</a:rPr>
              <a:t>«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Какая температура?</a:t>
            </a:r>
            <a:r>
              <a:rPr lang="ru-RU" sz="2500">
                <a:latin typeface="Verdana" pitchFamily="34" charset="0"/>
              </a:rPr>
              <a:t>»</a:t>
            </a:r>
            <a:r>
              <a:rPr lang="en-US" sz="2500">
                <a:latin typeface="Verdana" pitchFamily="34" charset="0"/>
              </a:rPr>
              <a:t> </a:t>
            </a:r>
            <a:r>
              <a:rPr lang="ru-RU" sz="2500">
                <a:latin typeface="Verdana" pitchFamily="34" charset="0"/>
              </a:rPr>
              <a:t>ответ</a:t>
            </a:r>
            <a:r>
              <a:rPr lang="en-US" sz="2500">
                <a:latin typeface="Verdana" pitchFamily="34" charset="0"/>
              </a:rPr>
              <a:t> </a:t>
            </a:r>
            <a:r>
              <a:rPr lang="ru-RU" sz="2500">
                <a:latin typeface="Verdana" pitchFamily="34" charset="0"/>
              </a:rPr>
              <a:t>«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</a:rPr>
              <a:t>Температура равна 5 градусам</a:t>
            </a:r>
            <a:r>
              <a:rPr lang="ru-RU" sz="2500">
                <a:latin typeface="Verdana" pitchFamily="34" charset="0"/>
              </a:rPr>
              <a:t>»</a:t>
            </a:r>
            <a:endParaRPr lang="en-US" sz="2500">
              <a:latin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</a:rPr>
              <a:t>не является полным</a:t>
            </a:r>
            <a:r>
              <a:rPr lang="ru-RU" sz="2500">
                <a:latin typeface="Verdana" pitchFamily="34" charset="0"/>
              </a:rPr>
              <a:t>,</a:t>
            </a:r>
            <a:endParaRPr lang="en-US" sz="2500">
              <a:latin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</a:rPr>
              <a:t>он</a:t>
            </a:r>
            <a:r>
              <a:rPr lang="en-US" sz="2500">
                <a:latin typeface="Verdana" pitchFamily="34" charset="0"/>
              </a:rPr>
              <a:t> </a:t>
            </a:r>
            <a:r>
              <a:rPr lang="ru-RU" sz="2500">
                <a:latin typeface="Verdana" pitchFamily="34" charset="0"/>
              </a:rPr>
              <a:t>содержит не всю информацию.</a:t>
            </a:r>
            <a:endParaRPr lang="en-US" sz="2500">
              <a:latin typeface="Verdana" pitchFamily="34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692275" y="4502150"/>
            <a:ext cx="7200900" cy="8620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Это может быть</a:t>
            </a:r>
            <a:endParaRPr lang="en-US" sz="2500">
              <a:latin typeface="Verdana" pitchFamily="34" charset="0"/>
            </a:endParaRP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5° тепла</a:t>
            </a:r>
            <a:r>
              <a:rPr lang="ru-RU" sz="2500">
                <a:latin typeface="Verdana" pitchFamily="34" charset="0"/>
              </a:rPr>
              <a:t> или</a:t>
            </a:r>
            <a:r>
              <a:rPr lang="en-US" sz="2500">
                <a:latin typeface="Verdana" pitchFamily="34" charset="0"/>
              </a:rPr>
              <a:t>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</a:rPr>
              <a:t>5° мороза</a:t>
            </a:r>
            <a:r>
              <a:rPr lang="ru-RU" sz="2500">
                <a:latin typeface="Verdana" pitchFamily="34" charset="0"/>
              </a:rPr>
              <a:t>.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692275" y="5408613"/>
            <a:ext cx="7200900" cy="13874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Говорят также:</a:t>
            </a:r>
            <a:endParaRPr lang="en-US" sz="2500">
              <a:latin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</a:rPr>
              <a:t>5° выше нуля или 5° ниже</a:t>
            </a:r>
            <a:r>
              <a:rPr lang="en-US" sz="2500">
                <a:latin typeface="Verdana" pitchFamily="34" charset="0"/>
              </a:rPr>
              <a:t> </a:t>
            </a:r>
            <a:r>
              <a:rPr lang="ru-RU" sz="2500">
                <a:latin typeface="Verdana" pitchFamily="34" charset="0"/>
              </a:rPr>
              <a:t>нуля.</a:t>
            </a:r>
            <a:endParaRPr lang="en-US" sz="2500">
              <a:latin typeface="Verdana" pitchFamily="34" charset="0"/>
            </a:endParaRPr>
          </a:p>
          <a:p>
            <a:pPr algn="ctr"/>
            <a:endParaRPr lang="en-US" sz="1000">
              <a:latin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</a:rPr>
              <a:t>Или так: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+5°</a:t>
            </a:r>
            <a:r>
              <a:rPr lang="ru-RU" sz="2500">
                <a:solidFill>
                  <a:srgbClr val="C00000"/>
                </a:solidFill>
                <a:latin typeface="Verdana" pitchFamily="34" charset="0"/>
              </a:rPr>
              <a:t> </a:t>
            </a:r>
            <a:r>
              <a:rPr lang="ru-RU" sz="2500">
                <a:latin typeface="Verdana" pitchFamily="34" charset="0"/>
              </a:rPr>
              <a:t>или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</a:rPr>
              <a:t>–5°</a:t>
            </a:r>
            <a:r>
              <a:rPr lang="ru-RU" sz="2500">
                <a:latin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Box 4"/>
          <p:cNvSpPr txBox="1">
            <a:spLocks noChangeArrowheads="1"/>
          </p:cNvSpPr>
          <p:nvPr/>
        </p:nvSpPr>
        <p:spPr bwMode="auto">
          <a:xfrm>
            <a:off x="1692275" y="1268413"/>
            <a:ext cx="7200900" cy="33861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Таким образом,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для измерения температуры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натуральных чисел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и нуля недостаточно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n-US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нужны новые числа</a:t>
            </a:r>
            <a:endParaRPr lang="en-US" sz="3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–1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;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–2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;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–3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и т.</a:t>
            </a:r>
            <a:r>
              <a:rPr lang="en-US" sz="3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д.</a:t>
            </a:r>
            <a:endParaRPr lang="en-US" sz="3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n-US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Такие</a:t>
            </a:r>
            <a:r>
              <a:rPr lang="en-US" sz="3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числа называют</a:t>
            </a:r>
            <a:endParaRPr lang="en-US" sz="3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отрицательными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1638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Целые отрицательные числа</a:t>
            </a:r>
          </a:p>
        </p:txBody>
      </p:sp>
      <p:sp>
        <p:nvSpPr>
          <p:cNvPr id="16388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Отрицательные числа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3"/>
          <a:srcRect l="37026" r="37789"/>
          <a:stretch/>
        </p:blipFill>
        <p:spPr>
          <a:xfrm>
            <a:off x="250825" y="1268413"/>
            <a:ext cx="1368425" cy="5429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692275" y="4689475"/>
            <a:ext cx="7200900" cy="19081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latin typeface="Verdana" pitchFamily="34" charset="0"/>
                <a:ea typeface="Verdana" pitchFamily="34" charset="0"/>
                <a:cs typeface="Verdana" pitchFamily="34" charset="0"/>
              </a:rPr>
              <a:t>При измерении температуры выбрана </a:t>
            </a:r>
            <a:r>
              <a:rPr lang="ru-RU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нулевая</a:t>
            </a:r>
            <a:r>
              <a:rPr lang="en-US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отметка </a:t>
            </a:r>
            <a:r>
              <a:rPr lang="ru-RU">
                <a:latin typeface="Verdana" pitchFamily="34" charset="0"/>
                <a:ea typeface="Verdana" pitchFamily="34" charset="0"/>
                <a:cs typeface="Verdana" pitchFamily="34" charset="0"/>
              </a:rPr>
              <a:t>(или</a:t>
            </a:r>
            <a:r>
              <a:rPr lang="en-US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>
                <a:latin typeface="Verdana" pitchFamily="34" charset="0"/>
                <a:ea typeface="Verdana" pitchFamily="34" charset="0"/>
                <a:cs typeface="Verdana" pitchFamily="34" charset="0"/>
              </a:rPr>
              <a:t>начало отсчёта) – </a:t>
            </a:r>
            <a:r>
              <a:rPr lang="ru-RU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температура</a:t>
            </a:r>
            <a:r>
              <a:rPr lang="en-US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замерзания воды</a:t>
            </a:r>
            <a:r>
              <a:rPr lang="ru-RU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endParaRPr lang="en-US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n-US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>
                <a:latin typeface="Verdana" pitchFamily="34" charset="0"/>
                <a:ea typeface="Verdana" pitchFamily="34" charset="0"/>
                <a:cs typeface="Verdana" pitchFamily="34" charset="0"/>
              </a:rPr>
              <a:t>Если значение</a:t>
            </a:r>
            <a:r>
              <a:rPr lang="en-US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>
                <a:latin typeface="Verdana" pitchFamily="34" charset="0"/>
                <a:ea typeface="Verdana" pitchFamily="34" charset="0"/>
                <a:cs typeface="Verdana" pitchFamily="34" charset="0"/>
              </a:rPr>
              <a:t>температуры выше этой нулевой отметки, скажем, на 5 градусов, то мы говорим, что это 5 градусов</a:t>
            </a:r>
            <a:r>
              <a:rPr lang="en-US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>
                <a:latin typeface="Verdana" pitchFamily="34" charset="0"/>
                <a:ea typeface="Verdana" pitchFamily="34" charset="0"/>
                <a:cs typeface="Verdana" pitchFamily="34" charset="0"/>
              </a:rPr>
              <a:t>тепла, или +5°, а если</a:t>
            </a:r>
            <a:r>
              <a:rPr lang="en-US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>
                <a:latin typeface="Verdana" pitchFamily="34" charset="0"/>
                <a:ea typeface="Verdana" pitchFamily="34" charset="0"/>
                <a:cs typeface="Verdana" pitchFamily="34" charset="0"/>
              </a:rPr>
              <a:t>ниже на 5 градусов, то говорим, что это 5 градусов мороза, или</a:t>
            </a:r>
            <a:r>
              <a:rPr lang="en-US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>
                <a:latin typeface="Verdana" pitchFamily="34" charset="0"/>
                <a:ea typeface="Verdana" pitchFamily="34" charset="0"/>
                <a:cs typeface="Verdana" pitchFamily="34" charset="0"/>
              </a:rPr>
              <a:t>–5°.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Box 4"/>
          <p:cNvSpPr txBox="1">
            <a:spLocks noChangeArrowheads="1"/>
          </p:cNvSpPr>
          <p:nvPr/>
        </p:nvSpPr>
        <p:spPr bwMode="auto">
          <a:xfrm>
            <a:off x="1692275" y="1268413"/>
            <a:ext cx="7200900" cy="2970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Шкала термометра обычно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располагается вертикально.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 верхней своей части она напоминает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числовой луч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Выпишем ряд натуральных чисел:</a:t>
            </a:r>
            <a:endParaRPr lang="en-US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2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3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4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5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6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; …</a:t>
            </a:r>
          </a:p>
        </p:txBody>
      </p:sp>
      <p:pic>
        <p:nvPicPr>
          <p:cNvPr id="17410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Целые отрицательные числа</a:t>
            </a:r>
          </a:p>
        </p:txBody>
      </p:sp>
      <p:sp>
        <p:nvSpPr>
          <p:cNvPr id="17412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Числовой луч,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натуральные числа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3"/>
          <a:srcRect l="37026" r="37789"/>
          <a:stretch/>
        </p:blipFill>
        <p:spPr>
          <a:xfrm>
            <a:off x="250825" y="1268413"/>
            <a:ext cx="1368425" cy="5429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692275" y="4311650"/>
            <a:ext cx="7200900" cy="163036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 увеличении числа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единицу</a:t>
            </a:r>
            <a:endParaRPr lang="en-US" sz="25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мы переходим в этом ряду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к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следующему числу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которое стоит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справа от данного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Натуральные числа и нуль можно изобразить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числовом луче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который обычно изображается, как на рисунке:</a:t>
            </a:r>
            <a:endParaRPr lang="ru-RU" sz="3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8434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Целые отрицательные числа</a:t>
            </a:r>
          </a:p>
        </p:txBody>
      </p:sp>
      <p:sp>
        <p:nvSpPr>
          <p:cNvPr id="18436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Числовой луч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2413" y="2628900"/>
            <a:ext cx="8640762" cy="70961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3473450"/>
            <a:ext cx="8642350" cy="9540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Начало числового луча</a:t>
            </a: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соответствует числу</a:t>
            </a:r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0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4513263"/>
            <a:ext cx="8642350" cy="13843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Если отложить от начала числового луча (вправо) 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единичный отрезок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, то получим</a:t>
            </a: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точку, соответствующую числу </a:t>
            </a:r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Натуральные числа и нуль можно изобразить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числовом луче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который обычно изображается, как на рисунке:</a:t>
            </a:r>
            <a:endParaRPr lang="ru-RU" sz="3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9458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Целые отрицательные числа</a:t>
            </a:r>
          </a:p>
        </p:txBody>
      </p:sp>
      <p:sp>
        <p:nvSpPr>
          <p:cNvPr id="19460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Числовой луч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2413" y="2628900"/>
            <a:ext cx="8640762" cy="70961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3473450"/>
            <a:ext cx="8642350" cy="22479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Чтобы изобразить на числовом луче точку, соответствующую числу </a:t>
            </a:r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нужно отложить от начала числового луча (вправо) отрезок, длина которого равна</a:t>
            </a:r>
          </a:p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5 единичным от резкам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2" name="Левая фигурная скобка 1"/>
          <p:cNvSpPr/>
          <p:nvPr/>
        </p:nvSpPr>
        <p:spPr>
          <a:xfrm rot="16200000">
            <a:off x="2366169" y="908844"/>
            <a:ext cx="134938" cy="4095750"/>
          </a:xfrm>
          <a:prstGeom prst="leftBrace">
            <a:avLst/>
          </a:prstGeom>
          <a:ln w="2540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Натуральные числа и нуль можно изобразить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числовом луче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который обычно изображается, как на рисунке:</a:t>
            </a:r>
            <a:endParaRPr lang="ru-RU" sz="3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048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Целые отрицательные числа</a:t>
            </a:r>
          </a:p>
        </p:txBody>
      </p:sp>
      <p:sp>
        <p:nvSpPr>
          <p:cNvPr id="20484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Числовой луч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2413" y="2628900"/>
            <a:ext cx="8640762" cy="70961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3473450"/>
            <a:ext cx="8642350" cy="18161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Поскольку длины отрезков на числовом луче всегда измеряются в единичных отрезках, принято говорить проще:</a:t>
            </a:r>
          </a:p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длина отложенного отрезка равна 5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2" name="Левая фигурная скобка 1"/>
          <p:cNvSpPr/>
          <p:nvPr/>
        </p:nvSpPr>
        <p:spPr>
          <a:xfrm rot="16200000">
            <a:off x="2366169" y="908844"/>
            <a:ext cx="134938" cy="4095750"/>
          </a:xfrm>
          <a:prstGeom prst="leftBrace">
            <a:avLst/>
          </a:prstGeom>
          <a:ln w="2540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Натуральные числа и нуль можно изобразить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числовом луче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который обычно изображается, как на рисунке:</a:t>
            </a:r>
            <a:endParaRPr lang="ru-RU" sz="3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150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Целые отрицательные числа</a:t>
            </a:r>
          </a:p>
        </p:txBody>
      </p:sp>
      <p:sp>
        <p:nvSpPr>
          <p:cNvPr id="21508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Числовой луч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2413" y="2628900"/>
            <a:ext cx="8640762" cy="70961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3473450"/>
            <a:ext cx="8642350" cy="18161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Принято также говорить и</a:t>
            </a: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«</a:t>
            </a:r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точка, соответствующая числу 5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»,</a:t>
            </a: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и «</a:t>
            </a:r>
            <a:r>
              <a:rPr lang="ru-RU" sz="28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точка с координатой 5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»,</a:t>
            </a: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и совсем кратко «</a:t>
            </a:r>
            <a:r>
              <a:rPr lang="ru-RU" sz="28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точка 5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».</a:t>
            </a:r>
            <a:endParaRPr lang="ru-RU" sz="3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Левая фигурная скобка 1"/>
          <p:cNvSpPr/>
          <p:nvPr/>
        </p:nvSpPr>
        <p:spPr>
          <a:xfrm rot="16200000">
            <a:off x="2366169" y="908844"/>
            <a:ext cx="134938" cy="4095750"/>
          </a:xfrm>
          <a:prstGeom prst="leftBrace">
            <a:avLst/>
          </a:prstGeom>
          <a:ln w="2540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237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Если теперь рассмотреть </a:t>
            </a:r>
            <a:r>
              <a:rPr lang="ru-RU" sz="2500" b="1">
                <a:latin typeface="Verdana" pitchFamily="34" charset="0"/>
              </a:rPr>
              <a:t>дополнительный луч</a:t>
            </a:r>
          </a:p>
          <a:p>
            <a:pPr algn="ctr"/>
            <a:r>
              <a:rPr lang="ru-RU" sz="2500">
                <a:latin typeface="Verdana" pitchFamily="34" charset="0"/>
              </a:rPr>
              <a:t>(начало у него то</a:t>
            </a:r>
            <a:r>
              <a:rPr lang="ru-RU" sz="2500"/>
              <a:t> </a:t>
            </a:r>
            <a:r>
              <a:rPr lang="ru-RU" sz="2500">
                <a:latin typeface="Verdana" pitchFamily="34" charset="0"/>
              </a:rPr>
              <a:t>же</a:t>
            </a:r>
            <a:r>
              <a:rPr lang="ru-RU" sz="2500"/>
              <a:t>,</a:t>
            </a:r>
          </a:p>
          <a:p>
            <a:pPr algn="ctr"/>
            <a:r>
              <a:rPr lang="ru-RU" sz="2500">
                <a:latin typeface="Verdana" pitchFamily="34" charset="0"/>
              </a:rPr>
              <a:t>и он дополняет наш луч до прямой)</a:t>
            </a:r>
          </a:p>
          <a:p>
            <a:pPr algn="ctr"/>
            <a:r>
              <a:rPr lang="ru-RU" sz="2500">
                <a:latin typeface="Verdana" pitchFamily="34" charset="0"/>
              </a:rPr>
              <a:t>и отложить от начала </a:t>
            </a:r>
            <a:r>
              <a:rPr lang="ru-RU" sz="2500" b="1">
                <a:latin typeface="Verdana" pitchFamily="34" charset="0"/>
              </a:rPr>
              <a:t>единичный отрезок на дополнительном луче влево</a:t>
            </a:r>
            <a:r>
              <a:rPr lang="ru-RU" sz="2500">
                <a:latin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</a:rPr>
              <a:t>то получим точку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–1</a:t>
            </a:r>
            <a:r>
              <a:rPr lang="ru-RU" sz="2500">
                <a:latin typeface="Verdana" pitchFamily="34" charset="0"/>
              </a:rPr>
              <a:t>.</a:t>
            </a:r>
            <a:endParaRPr lang="ru-RU" sz="3500">
              <a:latin typeface="Verdana" pitchFamily="34" charset="0"/>
            </a:endParaRPr>
          </a:p>
        </p:txBody>
      </p:sp>
      <p:pic>
        <p:nvPicPr>
          <p:cNvPr id="22530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1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</a:rPr>
              <a:t>Целые отрицательные числа</a:t>
            </a:r>
          </a:p>
        </p:txBody>
      </p:sp>
      <p:sp>
        <p:nvSpPr>
          <p:cNvPr id="22532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Числовой луч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4959350"/>
            <a:ext cx="8642350" cy="163036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Чтобы изобразить точку,</a:t>
            </a:r>
          </a:p>
          <a:p>
            <a:pPr algn="ctr"/>
            <a:r>
              <a:rPr lang="ru-RU" sz="2500">
                <a:latin typeface="Verdana" pitchFamily="34" charset="0"/>
              </a:rPr>
              <a:t>соответствующую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числу</a:t>
            </a:r>
            <a:r>
              <a:rPr lang="ru-RU" sz="2500">
                <a:latin typeface="Verdana" pitchFamily="34" charset="0"/>
              </a:rPr>
              <a:t>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–5</a:t>
            </a:r>
            <a:r>
              <a:rPr lang="ru-RU" sz="2500">
                <a:latin typeface="Verdana" pitchFamily="34" charset="0"/>
              </a:rPr>
              <a:t> (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</a:rPr>
              <a:t>точку –5</a:t>
            </a:r>
            <a:r>
              <a:rPr lang="ru-RU" sz="2500">
                <a:latin typeface="Verdana" pitchFamily="34" charset="0"/>
              </a:rPr>
              <a:t>),</a:t>
            </a:r>
          </a:p>
          <a:p>
            <a:pPr algn="ctr"/>
            <a:r>
              <a:rPr lang="ru-RU" sz="2500">
                <a:latin typeface="Verdana" pitchFamily="34" charset="0"/>
              </a:rPr>
              <a:t>нужно отложить на дополнительном луче (влево от начала) </a:t>
            </a:r>
            <a:r>
              <a:rPr lang="ru-RU" sz="2500" b="1">
                <a:latin typeface="Verdana" pitchFamily="34" charset="0"/>
              </a:rPr>
              <a:t>отрезок, длина которого равна 5</a:t>
            </a:r>
            <a:r>
              <a:rPr lang="ru-RU" sz="2500">
                <a:latin typeface="Verdana" pitchFamily="34" charset="0"/>
              </a:rPr>
              <a:t>.</a:t>
            </a:r>
            <a:endParaRPr lang="ru-RU" sz="3500">
              <a:latin typeface="Verdana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2413" y="3743325"/>
            <a:ext cx="8640762" cy="113347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1007</TotalTime>
  <Words>724</Words>
  <Application>Microsoft Office PowerPoint</Application>
  <PresentationFormat>Экран (4:3)</PresentationFormat>
  <Paragraphs>165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Calibri</vt:lpstr>
      <vt:lpstr>Arial</vt:lpstr>
      <vt:lpstr>Verdana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www.PHILka.RU</cp:lastModifiedBy>
  <cp:revision>138</cp:revision>
  <dcterms:created xsi:type="dcterms:W3CDTF">2012-12-15T11:02:59Z</dcterms:created>
  <dcterms:modified xsi:type="dcterms:W3CDTF">2013-12-20T20:16:16Z</dcterms:modified>
</cp:coreProperties>
</file>