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65" r:id="rId13"/>
    <p:sldId id="266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66"/>
    <a:srgbClr val="000066"/>
    <a:srgbClr val="009900"/>
    <a:srgbClr val="FFCC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222" autoAdjust="0"/>
    <p:restoredTop sz="94660"/>
  </p:normalViewPr>
  <p:slideViewPr>
    <p:cSldViewPr>
      <p:cViewPr>
        <p:scale>
          <a:sx n="110" d="100"/>
          <a:sy n="110" d="100"/>
        </p:scale>
        <p:origin x="-16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D636FCE-4EAE-438A-8A00-46A87D687C6F}" type="datetimeFigureOut">
              <a:rPr lang="ru-RU"/>
              <a:pPr>
                <a:defRPr/>
              </a:pPr>
              <a:t>30.05.2013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8B6C4DB-DD86-49E6-A313-61AF2B8615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D6370-5A24-4264-839C-BEC2E9C20300}" type="datetimeFigureOut">
              <a:rPr lang="ru-RU"/>
              <a:pPr>
                <a:defRPr/>
              </a:pPr>
              <a:t>30.05.2013</a:t>
            </a:fld>
            <a:endParaRPr lang="ru-RU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107BF-104D-47B5-8135-79E5BED9B3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EE7A8-B56D-4A39-9938-5E51227840AD}" type="datetimeFigureOut">
              <a:rPr lang="ru-RU"/>
              <a:pPr>
                <a:defRPr/>
              </a:pPr>
              <a:t>30.05.2013</a:t>
            </a:fld>
            <a:endParaRPr lang="ru-RU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16684-07D9-487D-8AA0-E4FB80E37B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DCAC7-8525-4015-99A2-B85265540E25}" type="datetimeFigureOut">
              <a:rPr lang="ru-RU"/>
              <a:pPr>
                <a:defRPr/>
              </a:pPr>
              <a:t>30.05.2013</a:t>
            </a:fld>
            <a:endParaRPr lang="ru-RU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43536-C903-4ABE-B49A-5784303BCC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61C33-DB35-4243-8D12-F3A3433354C5}" type="datetimeFigureOut">
              <a:rPr lang="ru-RU"/>
              <a:pPr>
                <a:defRPr/>
              </a:pPr>
              <a:t>30.05.2013</a:t>
            </a:fld>
            <a:endParaRPr lang="ru-RU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8814E-66FD-4A55-8778-0D1BD25F8E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8A638-AE5E-4712-A50D-732B2DC2E870}" type="datetimeFigureOut">
              <a:rPr lang="ru-RU"/>
              <a:pPr>
                <a:defRPr/>
              </a:pPr>
              <a:t>30.05.2013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2C2C9-D61E-4E21-8252-95533D3B52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85E30-92A5-4665-A912-7CF2004DF422}" type="datetimeFigureOut">
              <a:rPr lang="ru-RU"/>
              <a:pPr>
                <a:defRPr/>
              </a:pPr>
              <a:t>30.05.2013</a:t>
            </a:fld>
            <a:endParaRPr lang="ru-RU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F212C-3971-45A1-AFAE-CF0E207166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A393E-E12D-4AEE-9853-13A8410CE265}" type="datetimeFigureOut">
              <a:rPr lang="ru-RU"/>
              <a:pPr>
                <a:defRPr/>
              </a:pPr>
              <a:t>30.05.2013</a:t>
            </a:fld>
            <a:endParaRPr lang="ru-RU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46AC3-9160-41E9-BF26-3187F67026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90C45-2C6A-4282-B73C-2CFBFC82E70A}" type="datetimeFigureOut">
              <a:rPr lang="ru-RU"/>
              <a:pPr>
                <a:defRPr/>
              </a:pPr>
              <a:t>30.05.2013</a:t>
            </a:fld>
            <a:endParaRPr lang="ru-RU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DC846-C88B-45DB-8F96-B174733D3A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D6107-BD93-4C51-A1B5-2DCE5C935E35}" type="datetimeFigureOut">
              <a:rPr lang="ru-RU"/>
              <a:pPr>
                <a:defRPr/>
              </a:pPr>
              <a:t>30.05.2013</a:t>
            </a:fld>
            <a:endParaRPr lang="ru-RU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2616D-D9ED-445A-A476-944FFCEBD2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26493-4FB1-47A1-9333-C343231154D5}" type="datetimeFigureOut">
              <a:rPr lang="ru-RU"/>
              <a:pPr>
                <a:defRPr/>
              </a:pPr>
              <a:t>30.05.2013</a:t>
            </a:fld>
            <a:endParaRPr lang="ru-RU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88597-E54D-4F2A-8922-0E131F2D0F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CEF4E-5F6B-4AB9-A4E2-087E4CBFD2A5}" type="datetimeFigureOut">
              <a:rPr lang="ru-RU"/>
              <a:pPr>
                <a:defRPr/>
              </a:pPr>
              <a:t>30.05.2013</a:t>
            </a:fld>
            <a:endParaRPr lang="ru-R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BC5D5-F5CD-43B1-A903-29446970C3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0C4A48-510D-4D3F-A9BF-193964782801}" type="datetimeFigureOut">
              <a:rPr lang="ru-RU"/>
              <a:pPr>
                <a:defRPr/>
              </a:pPr>
              <a:t>30.05.2013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CDDE16-A7C9-43D1-8AAB-4A987C7FBF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34" r:id="rId9"/>
    <p:sldLayoutId id="2147483725" r:id="rId10"/>
    <p:sldLayoutId id="214748372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DEAE00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DEAE0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B77BB4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12968" cy="129614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FF66"/>
                </a:solidFill>
                <a:effectLst/>
              </a:rPr>
              <a:t>Цветущий сад </a:t>
            </a:r>
            <a:br>
              <a:rPr lang="ru-RU" sz="4800" dirty="0" smtClean="0">
                <a:solidFill>
                  <a:srgbClr val="FFFF66"/>
                </a:solidFill>
                <a:effectLst/>
              </a:rPr>
            </a:br>
            <a:r>
              <a:rPr lang="ru-RU" sz="4800" dirty="0" smtClean="0">
                <a:solidFill>
                  <a:srgbClr val="FFFF66"/>
                </a:solidFill>
                <a:effectLst/>
              </a:rPr>
              <a:t>для любимой мамы</a:t>
            </a:r>
            <a:endParaRPr lang="ru-RU" sz="4800" dirty="0">
              <a:solidFill>
                <a:srgbClr val="FFFF66"/>
              </a:solidFill>
              <a:effectLst/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6288" y="5721350"/>
            <a:ext cx="7854950" cy="1752600"/>
          </a:xfrm>
        </p:spPr>
        <p:txBody>
          <a:bodyPr/>
          <a:lstStyle/>
          <a:p>
            <a:pPr marR="0"/>
            <a:r>
              <a:rPr lang="ru-RU" sz="1800" smtClean="0">
                <a:solidFill>
                  <a:srgbClr val="000066"/>
                </a:solidFill>
              </a:rPr>
              <a:t>Изобразительное искусство, 2-й класс.</a:t>
            </a:r>
          </a:p>
        </p:txBody>
      </p:sp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6116638" y="6019800"/>
            <a:ext cx="2505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© </a:t>
            </a:r>
            <a:r>
              <a:rPr lang="en-US">
                <a:solidFill>
                  <a:srgbClr val="002060"/>
                </a:solidFill>
                <a:latin typeface="Constantia" pitchFamily="18" charset="0"/>
              </a:rPr>
              <a:t>ООО </a:t>
            </a:r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«Баласс», 2013</a:t>
            </a:r>
          </a:p>
        </p:txBody>
      </p:sp>
      <p:pic>
        <p:nvPicPr>
          <p:cNvPr id="14340" name="Picture 2" descr="C:\Users\SONYA\Downloads\74173103_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844675"/>
            <a:ext cx="4948237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sova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191000"/>
            <a:ext cx="21304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920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  <a:effectLst/>
              </a:rPr>
              <a:t>Василиса Кожина</a:t>
            </a:r>
            <a:endParaRPr lang="ru-RU">
              <a:solidFill>
                <a:srgbClr val="FFFF66"/>
              </a:solidFill>
              <a:effectLst/>
            </a:endParaRPr>
          </a:p>
        </p:txBody>
      </p:sp>
      <p:sp>
        <p:nvSpPr>
          <p:cNvPr id="23554" name="Текст 2"/>
          <p:cNvSpPr>
            <a:spLocks noGrp="1"/>
          </p:cNvSpPr>
          <p:nvPr>
            <p:ph type="body" idx="1"/>
          </p:nvPr>
        </p:nvSpPr>
        <p:spPr>
          <a:xfrm>
            <a:off x="179388" y="1125538"/>
            <a:ext cx="8785225" cy="5543550"/>
          </a:xfrm>
        </p:spPr>
        <p:txBody>
          <a:bodyPr/>
          <a:lstStyle/>
          <a:p>
            <a:pPr algn="just"/>
            <a:r>
              <a:rPr lang="ru-RU" sz="2400" b="1" smtClean="0"/>
              <a:t>Василиса Кожина – партизанка, героиня Отечественной  войны 1812 года. Была женой старосты села Сычёвка Пореченского уезда Смоленской губернии. После убийства мужа французами в конце лета 1812 года возглавила партизанский отряд из своих односельчан. Отряд боролся с небольшими группами французов, занимавшихся грабежами и мародёрством. Затем отряд её увеличился за счёт жителей соседнего села и стал наносить существенный урон французским войскам. Слух о подвигах отряда дошёл до М.И. Кутузова и Александра I. По окончании войны Кожина была награждена серебряной медалью.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78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4579" name="Picture 2" descr="C:\Users\msi\Downloads\василиса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88913"/>
            <a:ext cx="4589462" cy="649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msi\Downloads\василиса 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7463" y="188913"/>
            <a:ext cx="6761162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136815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smtClean="0">
                <a:solidFill>
                  <a:srgbClr val="FFFF66"/>
                </a:solidFill>
                <a:effectLst/>
              </a:rPr>
              <a:t>Готовим поздравительную открытку</a:t>
            </a:r>
            <a:endParaRPr lang="ru-RU" sz="4000">
              <a:solidFill>
                <a:srgbClr val="FFFF66"/>
              </a:solidFill>
              <a:effectLst/>
            </a:endParaRPr>
          </a:p>
        </p:txBody>
      </p:sp>
      <p:sp>
        <p:nvSpPr>
          <p:cNvPr id="25602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252413"/>
            <a:ext cx="3027363" cy="64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60350"/>
            <a:ext cx="3090862" cy="64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88913"/>
            <a:ext cx="7772400" cy="9366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>
              <a:solidFill>
                <a:srgbClr val="FFFF66"/>
              </a:solidFill>
            </a:endParaRPr>
          </a:p>
        </p:txBody>
      </p:sp>
      <p:sp>
        <p:nvSpPr>
          <p:cNvPr id="26626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050" name="Picture 2" descr="C:\Users\SONYA\Downloads\Безымянныйролчя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442913"/>
            <a:ext cx="5584825" cy="622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72008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Рефлексия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825" y="1412875"/>
            <a:ext cx="8569325" cy="5184775"/>
          </a:xfrm>
        </p:spPr>
        <p:txBody>
          <a:bodyPr>
            <a:noAutofit/>
          </a:bodyPr>
          <a:lstStyle/>
          <a:p>
            <a:pPr algn="just"/>
            <a:r>
              <a:rPr lang="ru-RU" sz="4400" b="1" smtClean="0">
                <a:solidFill>
                  <a:srgbClr val="E2CAE1"/>
                </a:solidFill>
              </a:rPr>
              <a:t>– Что интересного узнали во время выполнения и представления проектов?</a:t>
            </a:r>
          </a:p>
          <a:p>
            <a:pPr algn="just"/>
            <a:r>
              <a:rPr lang="ru-RU" sz="4400" b="1" smtClean="0">
                <a:solidFill>
                  <a:srgbClr val="FFFF66"/>
                </a:solidFill>
              </a:rPr>
              <a:t>– Выступление какой группы было самым ярким?</a:t>
            </a:r>
          </a:p>
          <a:p>
            <a:pPr algn="just"/>
            <a:r>
              <a:rPr lang="ru-RU" sz="4400" b="1" smtClean="0"/>
              <a:t>– Что понравилось на мастер-классах? Чему научились?</a:t>
            </a:r>
          </a:p>
          <a:p>
            <a:pPr algn="ctr"/>
            <a:endParaRPr lang="ru-RU" sz="440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8146104" cy="86409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smtClean="0">
                <a:solidFill>
                  <a:srgbClr val="FFFF66"/>
                </a:solidFill>
                <a:effectLst/>
              </a:rPr>
              <a:t>План работы над проектом</a:t>
            </a:r>
            <a:endParaRPr lang="ru-RU" sz="4400">
              <a:solidFill>
                <a:srgbClr val="FFFF66"/>
              </a:solidFill>
              <a:effectLst/>
            </a:endParaRPr>
          </a:p>
        </p:txBody>
      </p:sp>
      <p:sp>
        <p:nvSpPr>
          <p:cNvPr id="15362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628800"/>
            <a:ext cx="8568952" cy="49685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just">
              <a:buFont typeface="Calibri" pitchFamily="34" charset="0"/>
              <a:buAutoNum type="arabicPeriod"/>
            </a:pPr>
            <a:r>
              <a:rPr lang="ru-RU" sz="3200" b="1">
                <a:solidFill>
                  <a:srgbClr val="002060"/>
                </a:solidFill>
              </a:rPr>
              <a:t> Формирование групп.</a:t>
            </a:r>
          </a:p>
          <a:p>
            <a:pPr marL="342900" indent="-342900" algn="just">
              <a:buFont typeface="Calibri" pitchFamily="34" charset="0"/>
              <a:buAutoNum type="arabicPeriod"/>
            </a:pPr>
            <a:r>
              <a:rPr lang="ru-RU" sz="3200" b="1">
                <a:solidFill>
                  <a:srgbClr val="002060"/>
                </a:solidFill>
              </a:rPr>
              <a:t> Выбор своей темы в рамках общей темы.</a:t>
            </a:r>
          </a:p>
          <a:p>
            <a:pPr marL="342900" indent="-342900" algn="just">
              <a:buFont typeface="Calibri" pitchFamily="34" charset="0"/>
              <a:buAutoNum type="arabicPeriod"/>
            </a:pPr>
            <a:r>
              <a:rPr lang="ru-RU" sz="3200" b="1">
                <a:solidFill>
                  <a:srgbClr val="002060"/>
                </a:solidFill>
              </a:rPr>
              <a:t> Сбор материала по своей теме.</a:t>
            </a:r>
          </a:p>
          <a:p>
            <a:pPr marL="342900" indent="-342900" algn="just">
              <a:buFont typeface="Calibri" pitchFamily="34" charset="0"/>
              <a:buAutoNum type="arabicPeriod"/>
            </a:pPr>
            <a:r>
              <a:rPr lang="ru-RU" sz="3200" b="1">
                <a:solidFill>
                  <a:srgbClr val="002060"/>
                </a:solidFill>
              </a:rPr>
              <a:t> Подготовка выступления по теме для своих мам и бабушек.</a:t>
            </a:r>
          </a:p>
          <a:p>
            <a:pPr marL="342900" indent="-342900" algn="just">
              <a:buFont typeface="Calibri" pitchFamily="34" charset="0"/>
              <a:buAutoNum type="arabicPeriod"/>
            </a:pPr>
            <a:r>
              <a:rPr lang="ru-RU" sz="3200" b="1">
                <a:solidFill>
                  <a:srgbClr val="002060"/>
                </a:solidFill>
              </a:rPr>
              <a:t> Подготовка подарка для мам и бабушек.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6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224136"/>
            <a:ext cx="8568952" cy="617712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800" b="1">
                <a:solidFill>
                  <a:srgbClr val="002060"/>
                </a:solidFill>
              </a:rPr>
              <a:t>Примерная тематика для проекта:</a:t>
            </a:r>
          </a:p>
          <a:p>
            <a:pPr algn="ctr"/>
            <a:r>
              <a:rPr lang="ru-RU" sz="3800" b="1">
                <a:solidFill>
                  <a:srgbClr val="002060"/>
                </a:solidFill>
              </a:rPr>
              <a:t>«Знаменитые женщины России</a:t>
            </a:r>
            <a:r>
              <a:rPr lang="ru-RU" sz="3800">
                <a:solidFill>
                  <a:srgbClr val="002060"/>
                </a:solidFill>
              </a:rPr>
              <a:t>»</a:t>
            </a:r>
          </a:p>
          <a:p>
            <a:pPr algn="just"/>
            <a:r>
              <a:rPr lang="ru-RU" sz="3800">
                <a:solidFill>
                  <a:srgbClr val="002060"/>
                </a:solidFill>
              </a:rPr>
              <a:t>1. Валентина Терешкова.</a:t>
            </a:r>
          </a:p>
          <a:p>
            <a:pPr algn="just"/>
            <a:r>
              <a:rPr lang="ru-RU" sz="3800">
                <a:solidFill>
                  <a:srgbClr val="002060"/>
                </a:solidFill>
              </a:rPr>
              <a:t>2. Софья Ковалевская.</a:t>
            </a:r>
          </a:p>
          <a:p>
            <a:pPr algn="just"/>
            <a:r>
              <a:rPr lang="ru-RU" sz="3800">
                <a:solidFill>
                  <a:srgbClr val="002060"/>
                </a:solidFill>
              </a:rPr>
              <a:t>3. Галина Уланова.</a:t>
            </a:r>
          </a:p>
          <a:p>
            <a:pPr algn="just"/>
            <a:r>
              <a:rPr lang="ru-RU" sz="3800">
                <a:solidFill>
                  <a:srgbClr val="002060"/>
                </a:solidFill>
              </a:rPr>
              <a:t>4. Василиса Кожина. </a:t>
            </a:r>
          </a:p>
          <a:p>
            <a:pPr algn="just"/>
            <a:r>
              <a:rPr lang="ru-RU" sz="3800">
                <a:solidFill>
                  <a:srgbClr val="002060"/>
                </a:solidFill>
              </a:rPr>
              <a:t>5. Мастерицы и рукодельницы.</a:t>
            </a:r>
          </a:p>
          <a:p>
            <a:pPr algn="just"/>
            <a:r>
              <a:rPr lang="ru-RU" sz="3800">
                <a:solidFill>
                  <a:srgbClr val="002060"/>
                </a:solidFill>
              </a:rPr>
              <a:t>6.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32656"/>
            <a:ext cx="8362128" cy="108012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  <a:effectLst/>
              </a:rPr>
              <a:t>Валентина Терешкова</a:t>
            </a:r>
            <a:endParaRPr lang="ru-RU">
              <a:solidFill>
                <a:srgbClr val="FFFF66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825" y="1484313"/>
            <a:ext cx="8642350" cy="5113337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ru-RU" b="1" smtClean="0"/>
              <a:t>   Валентина Терешкова – первая во всём мире женщина, совершившая полёт в космос, Герой Советского Союза, имеет звание генерал-майор. Валентина Владимировна любила спорт и серьёзно увлекалась прыжками с парашютом. В 1962 году была зачислена в отряд космонавтов. Полёт произошёл 16–19 июля 1963 года. Валентина Терешкова на корабле «Восток-6» в качестве пилота совершила полёт в космос, который длился 2 суток и 23 часа. Несмотря на большие перегрузки, она провела множество исследований в области медицины и биологии. Терешкова – почётный гражданин двух десятков городов разных стран. Её именем названо множество улиц, а также кратер на Луне и малая планета. О ней сняты фильмы, написаны книги, ей посвящали песни. Терешковой присвоен почётный титул «Величайшая женщина XX столетия».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4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8435" name="Picture 2" descr="C:\Users\msi\Downloads\терешк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15888"/>
            <a:ext cx="6481763" cy="648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msi\Downloads\Терешков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188913"/>
            <a:ext cx="4705350" cy="649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msi\Downloads\Общественный_деятель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0"/>
            <a:ext cx="5241925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24936" cy="76470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smtClean="0">
                <a:solidFill>
                  <a:srgbClr val="FFFF66"/>
                </a:solidFill>
                <a:effectLst/>
              </a:rPr>
              <a:t>Софья Ковалевская</a:t>
            </a:r>
            <a:endParaRPr lang="ru-RU" sz="4400">
              <a:solidFill>
                <a:srgbClr val="FFFF66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388" y="836613"/>
            <a:ext cx="8785225" cy="5761037"/>
          </a:xfrm>
        </p:spPr>
        <p:txBody>
          <a:bodyPr>
            <a:normAutofit/>
          </a:bodyPr>
          <a:lstStyle/>
          <a:p>
            <a:pPr algn="just"/>
            <a:r>
              <a:rPr lang="ru-RU" sz="2000" b="1" smtClean="0"/>
              <a:t>Природа наградила эту женщину многочисленными талантами –учёный-математик, поэт, критик, писатель, публицист. Она дружила со многими учёными, писателями России и всего мира. Родилась эта удивительная женщина 3 (15) января 1850 года в Москве. Было одно забавное обстоятельство, которое позволило войти Ковалевской в «чудесный мир» математики. Перед переездом семьи в родовое имение в доме был сделан ремонт. Для детской комнаты не хватило обоев, и её оклеили листами бумаги. По счастливой случайности на оклейку пошли листы лекций профессора Остроградского о дифференциальном и интегральном исчислении, приобретённые отцом Софьи в молодости. Эти листы, испещрённые странными значками, поразили девочку, и она часами рассматривала их, стараясь понять, что же значат эти загадочные символы... Спустя несколько лет, изучая дифференциальные исчисления в Петербурге, девушка несказанно удивила преподавателя тем, что моментально усвоила понятия дифференциала и производной – в её памяти ясно проявились ранее непонятные символы и знаки со стен детской комнаты...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2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0483" name="Picture 2" descr="C:\Users\msi\Downloads\софья к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196850"/>
            <a:ext cx="4451350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msi\Downloads\Софья к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184150"/>
            <a:ext cx="5480050" cy="667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msi\Downloads\Софья к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27275" y="196850"/>
            <a:ext cx="4625975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7920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smtClean="0">
                <a:solidFill>
                  <a:srgbClr val="FFFF66"/>
                </a:solidFill>
                <a:effectLst/>
              </a:rPr>
              <a:t>Галина Уланова</a:t>
            </a:r>
            <a:endParaRPr lang="ru-RU" sz="4400">
              <a:solidFill>
                <a:srgbClr val="FFFF66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388" y="981075"/>
            <a:ext cx="8856662" cy="5761038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ru-RU" b="1" smtClean="0"/>
              <a:t>Легенда русского и советского балета Галина Сергеевна Уланова родилась в Санкт-Петербурге 8 января 1910 года, в семье мастеров балетного искусства. Галина Уланова стала пионером советского балета для европейского зрителя. Самые же знаменательные — первые гастроли Большого театра в 1956 году в Лондоне, где великая балерина танцевала Жизель и Джульетту и имела триумфальный успех, равного которому, по свидетельству зарубежных авторитетов, они не видели со времён Анны Павловой.</a:t>
            </a:r>
          </a:p>
          <a:p>
            <a:pPr algn="just">
              <a:lnSpc>
                <a:spcPct val="90000"/>
              </a:lnSpc>
            </a:pPr>
            <a:r>
              <a:rPr lang="ru-RU" b="1" smtClean="0"/>
              <a:t>Народная артистка СССР, дважды Герой Социалистического Труда, четырежды лауреат Государственной премии СССР (1941 г., 1946-й – «Золушка», 1947-й – «Ромео и Джульетта», 1950-й – «Красный мак»), лауреат Ленинской премии 1957 г., премии имени Анны Павловой Парижской академии танца (1958-й), премии Оскара Парселли «Жизнь ради танца» (1988 г., Милан). Уланова была почётным членом Американской академии искусств, награждена Командорским орденом за заслуги в области искусства.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0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2531" name="Picture 2" descr="C:\Users\msi\Downloads\галина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04813"/>
            <a:ext cx="8256588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msi\Downloads\галин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9663" y="404813"/>
            <a:ext cx="4487862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Users\msi\Downloads\галина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79663" y="349250"/>
            <a:ext cx="4487862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Users\msi\Downloads\галина 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8175" y="349250"/>
            <a:ext cx="545147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2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534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Constantia</vt:lpstr>
      <vt:lpstr>Arial</vt:lpstr>
      <vt:lpstr>Calibri</vt:lpstr>
      <vt:lpstr>Wingdings 2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Admin</cp:lastModifiedBy>
  <cp:revision>26</cp:revision>
  <dcterms:created xsi:type="dcterms:W3CDTF">2012-09-17T15:13:52Z</dcterms:created>
  <dcterms:modified xsi:type="dcterms:W3CDTF">2013-05-30T11:01:13Z</dcterms:modified>
</cp:coreProperties>
</file>