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6" r:id="rId12"/>
    <p:sldId id="26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F4D1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90"/>
      </p:cViewPr>
      <p:guideLst>
        <p:guide orient="horz" pos="329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2FECC-D6E2-43A9-BE6E-3D8FB165EAD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1FAA0-C1B0-4145-BA8A-9B2FF41DEB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D6624-83D6-43C9-9BC9-8AC78AFB2A2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FD08C-F3DB-4850-9209-F253C71E52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49756-2776-4915-B879-4BB9B58403F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2E0DE-58D9-40BA-8804-0C8F97D5E4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B1033-5C2B-47B5-97E0-81026F6A012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8DCD2-AEF5-4917-801E-96DCAE159A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575E5-9E2D-49E8-8E65-ABC68E70E4E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28EBB-AD03-4AB7-A4E5-2860F565D3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C2701-85C6-46D2-97BA-57A856EA9CB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1FA07-DD28-4CA6-B590-376C5BBFC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7D91F-C302-4D13-8678-FE798423A3F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545FA-DE2E-477D-A762-E054C9EC35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D1046-A69F-4C7C-9ABE-A7863FA03D7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83EDF-CD8D-4AFF-8BBB-788C7724C3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8F036-9947-4FB0-B530-94990CE87F5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FA56F-DFC4-4445-9091-F852C6A402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74DC9-2E1E-4868-8F80-E06C0C40BB1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593CE-D94E-4BE0-B5AD-227B9FE758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CE7E0-F406-46E4-B04D-473E6E35A03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C3155-CEDB-4B77-B66C-BB170E53B5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57800A-BEE0-4251-9D73-5E70B3FB69E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CE13BA-800D-4003-BC67-C6913154F2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.4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Сложение и вычитание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десятичных дробей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Сравним полученные результаты:</a:t>
            </a: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 десятичных дробей</a:t>
            </a:r>
          </a:p>
        </p:txBody>
      </p:sp>
      <p:sp>
        <p:nvSpPr>
          <p:cNvPr id="22533" name="TextBox 13"/>
          <p:cNvSpPr txBox="1">
            <a:spLocks noChangeArrowheads="1"/>
          </p:cNvSpPr>
          <p:nvPr/>
        </p:nvSpPr>
        <p:spPr bwMode="auto">
          <a:xfrm>
            <a:off x="250825" y="4292600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 десятичных дробей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так же как и вычитание натуральных чисел, можно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выполнять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поразрядно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2534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1935163"/>
            <a:ext cx="3846512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754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Найдем разность чисел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3,51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1,489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Произведём вычисления в столбик.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Уравняем при этом число разрядов в уменьшаемом и вычитаемом, приписав справа нуль в уменьшаемом:</a:t>
            </a:r>
          </a:p>
        </p:txBody>
      </p:sp>
      <p:pic>
        <p:nvPicPr>
          <p:cNvPr id="2457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десятичных дробей</a:t>
            </a:r>
          </a:p>
        </p:txBody>
      </p:sp>
      <p:pic>
        <p:nvPicPr>
          <p:cNvPr id="24581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3141663"/>
            <a:ext cx="3492500" cy="359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560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/>
              <a:t>Выполните следующие задания:</a:t>
            </a:r>
            <a:endParaRPr lang="en-US" sz="2200" b="1"/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5604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5606" name="TextBox 14"/>
          <p:cNvSpPr txBox="1">
            <a:spLocks noChangeArrowheads="1"/>
          </p:cNvSpPr>
          <p:nvPr/>
        </p:nvSpPr>
        <p:spPr bwMode="auto">
          <a:xfrm>
            <a:off x="250825" y="1844675"/>
            <a:ext cx="8640763" cy="4894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сумму и разность десятичных дробей:</a:t>
            </a:r>
            <a:endParaRPr lang="en-US" sz="2200">
              <a:latin typeface="Verdana" pitchFamily="34" charset="0"/>
            </a:endParaRP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3</a:t>
            </a:r>
            <a:r>
              <a:rPr lang="ru-RU" sz="2800" b="1">
                <a:latin typeface="Verdana" pitchFamily="34" charset="0"/>
              </a:rPr>
              <a:t>,</a:t>
            </a:r>
            <a:r>
              <a:rPr lang="en-US" sz="2800" b="1">
                <a:latin typeface="Verdana" pitchFamily="34" charset="0"/>
              </a:rPr>
              <a:t>736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ru-RU" sz="2800">
                <a:latin typeface="Verdana" pitchFamily="34" charset="0"/>
              </a:rPr>
              <a:t>и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en-US" sz="2800" b="1">
                <a:latin typeface="Verdana" pitchFamily="34" charset="0"/>
              </a:rPr>
              <a:t>0</a:t>
            </a:r>
            <a:r>
              <a:rPr lang="ru-RU" sz="2800" b="1">
                <a:latin typeface="Verdana" pitchFamily="34" charset="0"/>
              </a:rPr>
              <a:t>,</a:t>
            </a:r>
            <a:r>
              <a:rPr lang="en-US" sz="2800" b="1">
                <a:latin typeface="Verdana" pitchFamily="34" charset="0"/>
              </a:rPr>
              <a:t>8863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3</a:t>
            </a:r>
            <a:r>
              <a:rPr lang="ru-RU" sz="2800" b="1">
                <a:latin typeface="Verdana" pitchFamily="34" charset="0"/>
              </a:rPr>
              <a:t>,</a:t>
            </a:r>
            <a:r>
              <a:rPr lang="en-US" sz="2800" b="1">
                <a:latin typeface="Verdana" pitchFamily="34" charset="0"/>
              </a:rPr>
              <a:t>222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ru-RU" sz="2800">
                <a:latin typeface="Verdana" pitchFamily="34" charset="0"/>
              </a:rPr>
              <a:t>и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en-US" sz="2800" b="1">
                <a:latin typeface="Verdana" pitchFamily="34" charset="0"/>
              </a:rPr>
              <a:t>1</a:t>
            </a:r>
            <a:r>
              <a:rPr lang="ru-RU" sz="2800" b="1">
                <a:latin typeface="Verdana" pitchFamily="34" charset="0"/>
              </a:rPr>
              <a:t>,</a:t>
            </a:r>
            <a:r>
              <a:rPr lang="en-US" sz="2800" b="1">
                <a:latin typeface="Verdana" pitchFamily="34" charset="0"/>
              </a:rPr>
              <a:t>1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8,2 </a:t>
            </a:r>
            <a:r>
              <a:rPr lang="ru-RU" sz="2800">
                <a:latin typeface="Verdana" pitchFamily="34" charset="0"/>
              </a:rPr>
              <a:t>и</a:t>
            </a:r>
            <a:r>
              <a:rPr lang="en-US" sz="2800" b="1">
                <a:latin typeface="Verdana" pitchFamily="34" charset="0"/>
              </a:rPr>
              <a:t> 2,286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9,41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ru-RU" sz="2800">
                <a:latin typeface="Verdana" pitchFamily="34" charset="0"/>
              </a:rPr>
              <a:t>и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en-US" sz="2800" b="1">
                <a:latin typeface="Verdana" pitchFamily="34" charset="0"/>
              </a:rPr>
              <a:t>7,4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7,774</a:t>
            </a:r>
            <a:r>
              <a:rPr lang="ru-RU" sz="2800">
                <a:latin typeface="Verdana" pitchFamily="34" charset="0"/>
              </a:rPr>
              <a:t> и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en-US" sz="2800" b="1">
                <a:latin typeface="Verdana" pitchFamily="34" charset="0"/>
              </a:rPr>
              <a:t>0,5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8,73</a:t>
            </a:r>
            <a:r>
              <a:rPr lang="ru-RU" sz="2800">
                <a:latin typeface="Verdana" pitchFamily="34" charset="0"/>
              </a:rPr>
              <a:t> и </a:t>
            </a:r>
            <a:r>
              <a:rPr lang="en-US" sz="2800" b="1">
                <a:latin typeface="Verdana" pitchFamily="34" charset="0"/>
              </a:rPr>
              <a:t>0,9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8,392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ru-RU" sz="2800">
                <a:latin typeface="Verdana" pitchFamily="34" charset="0"/>
              </a:rPr>
              <a:t>и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en-US" sz="2800" b="1">
                <a:latin typeface="Verdana" pitchFamily="34" charset="0"/>
              </a:rPr>
              <a:t>4,03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7,3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ru-RU" sz="2800">
                <a:latin typeface="Verdana" pitchFamily="34" charset="0"/>
              </a:rPr>
              <a:t>и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en-US" sz="2800" b="1">
                <a:latin typeface="Verdana" pitchFamily="34" charset="0"/>
              </a:rPr>
              <a:t>0,2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9,076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ru-RU" sz="2800">
                <a:latin typeface="Verdana" pitchFamily="34" charset="0"/>
              </a:rPr>
              <a:t>и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en-US" sz="2800" b="1">
                <a:latin typeface="Verdana" pitchFamily="34" charset="0"/>
              </a:rPr>
              <a:t>4,994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5,6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ru-RU" sz="2800">
                <a:latin typeface="Verdana" pitchFamily="34" charset="0"/>
              </a:rPr>
              <a:t>и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en-US" sz="2800" b="1">
                <a:latin typeface="Verdana" pitchFamily="34" charset="0"/>
              </a:rPr>
              <a:t>3,466</a:t>
            </a:r>
            <a:r>
              <a:rPr lang="ru-RU" sz="2800">
                <a:latin typeface="Verdana" pitchFamily="34" charset="0"/>
              </a:rPr>
              <a:t>.</a:t>
            </a:r>
          </a:p>
        </p:txBody>
      </p:sp>
      <p:sp>
        <p:nvSpPr>
          <p:cNvPr id="25607" name="TextBox 1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вычитание десятичных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8413"/>
            <a:ext cx="8642350" cy="186213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сумму чисел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Это можно сделать,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перейдя к обыкновенным дробям:</a:t>
            </a: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десятичных дробей</a:t>
            </a:r>
          </a:p>
        </p:txBody>
      </p:sp>
      <p:sp>
        <p:nvSpPr>
          <p:cNvPr id="14341" name="TextBox 10"/>
          <p:cNvSpPr txBox="1">
            <a:spLocks noChangeArrowheads="1"/>
          </p:cNvSpPr>
          <p:nvPr/>
        </p:nvSpPr>
        <p:spPr bwMode="auto">
          <a:xfrm>
            <a:off x="3597275" y="3716338"/>
            <a:ext cx="9747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42" name="TextBox 11"/>
          <p:cNvSpPr txBox="1">
            <a:spLocks noChangeArrowheads="1"/>
          </p:cNvSpPr>
          <p:nvPr/>
        </p:nvSpPr>
        <p:spPr bwMode="auto">
          <a:xfrm>
            <a:off x="3597275" y="4238625"/>
            <a:ext cx="974725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708400" y="4292600"/>
            <a:ext cx="719138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0825" y="3949700"/>
            <a:ext cx="3025775" cy="631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35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+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 dirty="0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</p:txBody>
      </p:sp>
      <p:sp>
        <p:nvSpPr>
          <p:cNvPr id="14345" name="TextBox 28"/>
          <p:cNvSpPr txBox="1">
            <a:spLocks noChangeArrowheads="1"/>
          </p:cNvSpPr>
          <p:nvPr/>
        </p:nvSpPr>
        <p:spPr bwMode="auto">
          <a:xfrm>
            <a:off x="3221038" y="3949700"/>
            <a:ext cx="48736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46" name="TextBox 29"/>
          <p:cNvSpPr txBox="1">
            <a:spLocks noChangeArrowheads="1"/>
          </p:cNvSpPr>
          <p:nvPr/>
        </p:nvSpPr>
        <p:spPr bwMode="auto">
          <a:xfrm>
            <a:off x="4500563" y="3949700"/>
            <a:ext cx="503237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47" name="TextBox 30"/>
          <p:cNvSpPr txBox="1">
            <a:spLocks noChangeArrowheads="1"/>
          </p:cNvSpPr>
          <p:nvPr/>
        </p:nvSpPr>
        <p:spPr bwMode="auto">
          <a:xfrm>
            <a:off x="5326063" y="3716338"/>
            <a:ext cx="9747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en-US" sz="3500" b="1">
              <a:solidFill>
                <a:srgbClr val="008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48" name="TextBox 31"/>
          <p:cNvSpPr txBox="1">
            <a:spLocks noChangeArrowheads="1"/>
          </p:cNvSpPr>
          <p:nvPr/>
        </p:nvSpPr>
        <p:spPr bwMode="auto">
          <a:xfrm>
            <a:off x="5326063" y="4238625"/>
            <a:ext cx="974725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5435600" y="4292600"/>
            <a:ext cx="720725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948238" y="3949700"/>
            <a:ext cx="487362" cy="631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en-US" sz="35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51" name="TextBox 34"/>
          <p:cNvSpPr txBox="1">
            <a:spLocks noChangeArrowheads="1"/>
          </p:cNvSpPr>
          <p:nvPr/>
        </p:nvSpPr>
        <p:spPr bwMode="auto">
          <a:xfrm>
            <a:off x="6227763" y="3949700"/>
            <a:ext cx="5048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52" name="TextBox 35"/>
          <p:cNvSpPr txBox="1">
            <a:spLocks noChangeArrowheads="1"/>
          </p:cNvSpPr>
          <p:nvPr/>
        </p:nvSpPr>
        <p:spPr bwMode="auto">
          <a:xfrm>
            <a:off x="4821238" y="4941888"/>
            <a:ext cx="9747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53" name="TextBox 36"/>
          <p:cNvSpPr txBox="1">
            <a:spLocks noChangeArrowheads="1"/>
          </p:cNvSpPr>
          <p:nvPr/>
        </p:nvSpPr>
        <p:spPr bwMode="auto">
          <a:xfrm>
            <a:off x="4821238" y="5462588"/>
            <a:ext cx="9747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932363" y="5516563"/>
            <a:ext cx="719137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203450" y="5173663"/>
            <a:ext cx="3025775" cy="631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35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3</a:t>
            </a:r>
            <a:r>
              <a:rPr lang="en-US" sz="35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+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endParaRPr lang="en-US" sz="35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56" name="TextBox 40"/>
          <p:cNvSpPr txBox="1">
            <a:spLocks noChangeArrowheads="1"/>
          </p:cNvSpPr>
          <p:nvPr/>
        </p:nvSpPr>
        <p:spPr bwMode="auto">
          <a:xfrm>
            <a:off x="5724525" y="5173663"/>
            <a:ext cx="503238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57" name="TextBox 41"/>
          <p:cNvSpPr txBox="1">
            <a:spLocks noChangeArrowheads="1"/>
          </p:cNvSpPr>
          <p:nvPr/>
        </p:nvSpPr>
        <p:spPr bwMode="auto">
          <a:xfrm>
            <a:off x="6189663" y="4941888"/>
            <a:ext cx="9747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en-US" sz="3500" b="1">
              <a:solidFill>
                <a:srgbClr val="008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58" name="TextBox 42"/>
          <p:cNvSpPr txBox="1">
            <a:spLocks noChangeArrowheads="1"/>
          </p:cNvSpPr>
          <p:nvPr/>
        </p:nvSpPr>
        <p:spPr bwMode="auto">
          <a:xfrm>
            <a:off x="6189663" y="5462588"/>
            <a:ext cx="9747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6300788" y="5516563"/>
            <a:ext cx="719137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0" name="TextBox 45"/>
          <p:cNvSpPr txBox="1">
            <a:spLocks noChangeArrowheads="1"/>
          </p:cNvSpPr>
          <p:nvPr/>
        </p:nvSpPr>
        <p:spPr bwMode="auto">
          <a:xfrm>
            <a:off x="7164388" y="5173663"/>
            <a:ext cx="503237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Двойные круглые скобки 1"/>
          <p:cNvSpPr/>
          <p:nvPr/>
        </p:nvSpPr>
        <p:spPr>
          <a:xfrm>
            <a:off x="4787900" y="4941888"/>
            <a:ext cx="2376488" cy="1150937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62" name="TextBox 46"/>
          <p:cNvSpPr txBox="1">
            <a:spLocks noChangeArrowheads="1"/>
          </p:cNvSpPr>
          <p:nvPr/>
        </p:nvSpPr>
        <p:spPr bwMode="auto">
          <a:xfrm>
            <a:off x="8062913" y="4941888"/>
            <a:ext cx="973137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63" name="TextBox 47"/>
          <p:cNvSpPr txBox="1">
            <a:spLocks noChangeArrowheads="1"/>
          </p:cNvSpPr>
          <p:nvPr/>
        </p:nvSpPr>
        <p:spPr bwMode="auto">
          <a:xfrm>
            <a:off x="8062913" y="5462588"/>
            <a:ext cx="973137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8172450" y="5516563"/>
            <a:ext cx="7207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5" name="TextBox 49"/>
          <p:cNvSpPr txBox="1">
            <a:spLocks noChangeArrowheads="1"/>
          </p:cNvSpPr>
          <p:nvPr/>
        </p:nvSpPr>
        <p:spPr bwMode="auto">
          <a:xfrm>
            <a:off x="7708900" y="5173663"/>
            <a:ext cx="4635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сумму этих же чисел, складывая десятичные дроби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так же, как и натуральные числа, –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поразрядно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десятичных дробей</a:t>
            </a:r>
          </a:p>
        </p:txBody>
      </p:sp>
      <p:pic>
        <p:nvPicPr>
          <p:cNvPr id="15365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3644900"/>
            <a:ext cx="2654300" cy="303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Сравним полученные результаты: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десятичных дробей</a:t>
            </a:r>
          </a:p>
        </p:txBody>
      </p:sp>
      <p:pic>
        <p:nvPicPr>
          <p:cNvPr id="16389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76488" y="1916113"/>
            <a:ext cx="3924300" cy="214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Box 13"/>
          <p:cNvSpPr txBox="1">
            <a:spLocks noChangeArrowheads="1"/>
          </p:cNvSpPr>
          <p:nvPr/>
        </p:nvSpPr>
        <p:spPr bwMode="auto">
          <a:xfrm>
            <a:off x="250825" y="4292600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десятичных дробей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так же как и сложение натуральных чисел, можно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выполнять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поразрядно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93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Сложим числа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38,251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1,56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Запишем их в столбик так же,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мы поступали с натуральными числами: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цифры, относящиеся к одному и тому же разряду, должны быть записаны строго друг под другом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десятичных дробей</a:t>
            </a:r>
          </a:p>
        </p:txBody>
      </p:sp>
      <p:pic>
        <p:nvPicPr>
          <p:cNvPr id="17413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3500438"/>
            <a:ext cx="4081462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278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Обратите внимание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что действия с десятичными дробями отличаются от действий с натуральными числами только тем, что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нужно правильно поставить запятую в полученном результате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запятая в сумме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должна стоять под запятыми в слагаемых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десятичных дробей</a:t>
            </a:r>
          </a:p>
        </p:txBody>
      </p: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250825" y="3644900"/>
            <a:ext cx="5041900" cy="3140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простоты вычислений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принято уравнивать число разрядов в тех числах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над которыми производятся действия,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приписывая нули на «пустых» местах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Это похоже на приведение обыкновенных дробей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 общему знаменателю.</a:t>
            </a:r>
          </a:p>
        </p:txBody>
      </p:sp>
      <p:pic>
        <p:nvPicPr>
          <p:cNvPr id="18438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3860800"/>
            <a:ext cx="3536950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708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Для десятичных дробей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выполняются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переместительный и сочетательный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законы сложения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так как эти законы выполняются для равных им обыкновенных дробей.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 десятичных дробей</a:t>
            </a:r>
          </a:p>
        </p:txBody>
      </p:sp>
      <p:sp>
        <p:nvSpPr>
          <p:cNvPr id="19461" name="TextBox 10"/>
          <p:cNvSpPr txBox="1">
            <a:spLocks noChangeArrowheads="1"/>
          </p:cNvSpPr>
          <p:nvPr/>
        </p:nvSpPr>
        <p:spPr bwMode="auto">
          <a:xfrm>
            <a:off x="250825" y="4149725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позволяет в сумме нескольких слагаемых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переставлять слагаемые и заключать их в скобки любым образом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опускать скобки по тем же правилам,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и для обыкновенных дробей.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 десятичных дробей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1268413"/>
            <a:ext cx="8642350" cy="186213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разность чисел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Это можно сделать,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перейдя к обыкновенным дробям:</a:t>
            </a:r>
          </a:p>
        </p:txBody>
      </p:sp>
      <p:sp>
        <p:nvSpPr>
          <p:cNvPr id="20485" name="TextBox 11"/>
          <p:cNvSpPr txBox="1">
            <a:spLocks noChangeArrowheads="1"/>
          </p:cNvSpPr>
          <p:nvPr/>
        </p:nvSpPr>
        <p:spPr bwMode="auto">
          <a:xfrm>
            <a:off x="3597275" y="3716338"/>
            <a:ext cx="9747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6" name="TextBox 12"/>
          <p:cNvSpPr txBox="1">
            <a:spLocks noChangeArrowheads="1"/>
          </p:cNvSpPr>
          <p:nvPr/>
        </p:nvSpPr>
        <p:spPr bwMode="auto">
          <a:xfrm>
            <a:off x="3597275" y="4238625"/>
            <a:ext cx="974725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708400" y="4292600"/>
            <a:ext cx="719138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0825" y="3949700"/>
            <a:ext cx="3025775" cy="631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en-US" sz="35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 dirty="0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</p:txBody>
      </p:sp>
      <p:sp>
        <p:nvSpPr>
          <p:cNvPr id="20489" name="TextBox 15"/>
          <p:cNvSpPr txBox="1">
            <a:spLocks noChangeArrowheads="1"/>
          </p:cNvSpPr>
          <p:nvPr/>
        </p:nvSpPr>
        <p:spPr bwMode="auto">
          <a:xfrm>
            <a:off x="3221038" y="3949700"/>
            <a:ext cx="48736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90" name="TextBox 16"/>
          <p:cNvSpPr txBox="1">
            <a:spLocks noChangeArrowheads="1"/>
          </p:cNvSpPr>
          <p:nvPr/>
        </p:nvSpPr>
        <p:spPr bwMode="auto">
          <a:xfrm>
            <a:off x="4500563" y="3949700"/>
            <a:ext cx="503237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91" name="TextBox 17"/>
          <p:cNvSpPr txBox="1">
            <a:spLocks noChangeArrowheads="1"/>
          </p:cNvSpPr>
          <p:nvPr/>
        </p:nvSpPr>
        <p:spPr bwMode="auto">
          <a:xfrm>
            <a:off x="5326063" y="3716338"/>
            <a:ext cx="9747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3500" b="1">
              <a:solidFill>
                <a:srgbClr val="008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92" name="TextBox 18"/>
          <p:cNvSpPr txBox="1">
            <a:spLocks noChangeArrowheads="1"/>
          </p:cNvSpPr>
          <p:nvPr/>
        </p:nvSpPr>
        <p:spPr bwMode="auto">
          <a:xfrm>
            <a:off x="5326063" y="4238625"/>
            <a:ext cx="974725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5435600" y="4292600"/>
            <a:ext cx="720725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948238" y="3949700"/>
            <a:ext cx="487362" cy="631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en-US" sz="35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95" name="TextBox 21"/>
          <p:cNvSpPr txBox="1">
            <a:spLocks noChangeArrowheads="1"/>
          </p:cNvSpPr>
          <p:nvPr/>
        </p:nvSpPr>
        <p:spPr bwMode="auto">
          <a:xfrm>
            <a:off x="6227763" y="3949700"/>
            <a:ext cx="50482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96" name="TextBox 22"/>
          <p:cNvSpPr txBox="1">
            <a:spLocks noChangeArrowheads="1"/>
          </p:cNvSpPr>
          <p:nvPr/>
        </p:nvSpPr>
        <p:spPr bwMode="auto">
          <a:xfrm>
            <a:off x="4821238" y="4941888"/>
            <a:ext cx="9747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97" name="TextBox 23"/>
          <p:cNvSpPr txBox="1">
            <a:spLocks noChangeArrowheads="1"/>
          </p:cNvSpPr>
          <p:nvPr/>
        </p:nvSpPr>
        <p:spPr bwMode="auto">
          <a:xfrm>
            <a:off x="4821238" y="5462588"/>
            <a:ext cx="9747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4932363" y="5516563"/>
            <a:ext cx="719137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203450" y="5173663"/>
            <a:ext cx="3025775" cy="631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35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5</a:t>
            </a:r>
            <a:r>
              <a:rPr lang="en-US" sz="35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+</a:t>
            </a:r>
            <a:endParaRPr lang="en-US" sz="35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500" name="TextBox 26"/>
          <p:cNvSpPr txBox="1">
            <a:spLocks noChangeArrowheads="1"/>
          </p:cNvSpPr>
          <p:nvPr/>
        </p:nvSpPr>
        <p:spPr bwMode="auto">
          <a:xfrm>
            <a:off x="5724525" y="5173663"/>
            <a:ext cx="503238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501" name="TextBox 27"/>
          <p:cNvSpPr txBox="1">
            <a:spLocks noChangeArrowheads="1"/>
          </p:cNvSpPr>
          <p:nvPr/>
        </p:nvSpPr>
        <p:spPr bwMode="auto">
          <a:xfrm>
            <a:off x="6189663" y="4941888"/>
            <a:ext cx="9747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3500" b="1">
              <a:solidFill>
                <a:srgbClr val="008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502" name="TextBox 28"/>
          <p:cNvSpPr txBox="1">
            <a:spLocks noChangeArrowheads="1"/>
          </p:cNvSpPr>
          <p:nvPr/>
        </p:nvSpPr>
        <p:spPr bwMode="auto">
          <a:xfrm>
            <a:off x="6189663" y="5462588"/>
            <a:ext cx="97472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300788" y="5516563"/>
            <a:ext cx="719137" cy="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4" name="TextBox 30"/>
          <p:cNvSpPr txBox="1">
            <a:spLocks noChangeArrowheads="1"/>
          </p:cNvSpPr>
          <p:nvPr/>
        </p:nvSpPr>
        <p:spPr bwMode="auto">
          <a:xfrm>
            <a:off x="7164388" y="5173663"/>
            <a:ext cx="503237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Двойные круглые скобки 31"/>
          <p:cNvSpPr/>
          <p:nvPr/>
        </p:nvSpPr>
        <p:spPr>
          <a:xfrm>
            <a:off x="4787900" y="4941888"/>
            <a:ext cx="2376488" cy="1150937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506" name="TextBox 32"/>
          <p:cNvSpPr txBox="1">
            <a:spLocks noChangeArrowheads="1"/>
          </p:cNvSpPr>
          <p:nvPr/>
        </p:nvSpPr>
        <p:spPr bwMode="auto">
          <a:xfrm>
            <a:off x="8062913" y="4941888"/>
            <a:ext cx="973137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507" name="TextBox 33"/>
          <p:cNvSpPr txBox="1">
            <a:spLocks noChangeArrowheads="1"/>
          </p:cNvSpPr>
          <p:nvPr/>
        </p:nvSpPr>
        <p:spPr bwMode="auto">
          <a:xfrm>
            <a:off x="8062913" y="5462588"/>
            <a:ext cx="973137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8172450" y="5516563"/>
            <a:ext cx="7207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9" name="TextBox 35"/>
          <p:cNvSpPr txBox="1">
            <a:spLocks noChangeArrowheads="1"/>
          </p:cNvSpPr>
          <p:nvPr/>
        </p:nvSpPr>
        <p:spPr bwMode="auto">
          <a:xfrm>
            <a:off x="7708900" y="5173663"/>
            <a:ext cx="4635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разность этих же чисел, вычитая десятичные дроби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так же, как и натуральные числа, –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поразрядно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вычитание десятичных дробей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Вычитание десятичных дробей</a:t>
            </a:r>
          </a:p>
        </p:txBody>
      </p:sp>
      <p:pic>
        <p:nvPicPr>
          <p:cNvPr id="21509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6588" y="3644900"/>
            <a:ext cx="2403475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455</Words>
  <Application>Microsoft Office PowerPoint</Application>
  <PresentationFormat>Экран (4:3)</PresentationFormat>
  <Paragraphs>140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125</cp:revision>
  <dcterms:created xsi:type="dcterms:W3CDTF">2012-12-15T11:02:59Z</dcterms:created>
  <dcterms:modified xsi:type="dcterms:W3CDTF">2013-12-11T05:57:44Z</dcterms:modified>
</cp:coreProperties>
</file>