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66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D10"/>
    <a:srgbClr val="800000"/>
    <a:srgbClr val="0000FF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26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6" y="-90"/>
      </p:cViewPr>
      <p:guideLst>
        <p:guide orient="horz" pos="318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C1D1859-0EE3-402E-AD94-8C430B54C57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B217C0-93FC-4FBC-B5A3-24C3B2A4A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FC476-41F3-4895-8266-5AA45461FE0B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C229-D47B-4D37-90DB-9DFA328181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3BE76-43D5-410E-9136-4610A0C0F718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0C1BF-B865-4E7A-AD93-D9091D038C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BF187-C8C3-48DF-BA71-5F2453FA82B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6B367-22D4-4294-9608-1FDB19703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ED2F6-F106-4CA5-9C92-BC8C17AE33A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32D64-ED20-4B33-A0F6-6382114E6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FAFB9-CA06-4D3D-940C-6A30AB5BB965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F64B8-D61F-402D-A3F8-BE3497D5E3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03566-CD88-413D-912D-B36F4F5B498F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FC568-295F-4FDF-A4F5-CE38D46C50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FE8E4-830D-46B6-908D-7AA53EEA348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08F04-22EF-4CB0-97F4-DE95DF6640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89705-3A24-4750-906C-546BA66BB3B9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5519F-98D1-4588-856C-C1E039BA7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CA2B8-9E13-4D8F-A71D-EDC50F0A1078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51461-0447-4A31-B217-71F20A855D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95487-6083-4A25-9986-1D8BFA1F225D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F04E9-6021-4D0E-82A4-7524DB5592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68387-DFAC-473C-9175-181DA4305755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D3D17-6AAF-4D01-97E6-01E84477CD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AEEC4C-B030-44D0-A43A-BDC8954A2FD7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C90DEF-6027-453D-A4BE-1D20F227FF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8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.5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Длина окружности. Площадь круга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VIII.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ПОНЯТИЕ О ДЕЙСТВИТЕЛЬНЫХ ЧИСЛАХ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Ещё в глубокой древности было замечено,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длины окружности</a:t>
            </a:r>
            <a:r>
              <a:rPr lang="en-US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длине её диаметра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выражается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одним и тем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же числом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для всех окружностей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окружности. Площадь круга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el-GR" sz="2500" b="1">
                <a:solidFill>
                  <a:srgbClr val="151515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π</a:t>
            </a:r>
            <a:endParaRPr lang="ru-RU" sz="2500" b="1">
              <a:solidFill>
                <a:srgbClr val="151515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3338513"/>
            <a:ext cx="3427413" cy="34210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2375" y="4802188"/>
            <a:ext cx="5130800" cy="4714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158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</a:rPr>
              <a:t>Это число принято обозначать</a:t>
            </a:r>
            <a:endParaRPr lang="en-US" sz="3500">
              <a:latin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</a:rPr>
              <a:t>греческой буквой </a:t>
            </a:r>
            <a:r>
              <a:rPr lang="el-GR" sz="3500" b="1">
                <a:solidFill>
                  <a:srgbClr val="C00000"/>
                </a:solidFill>
                <a:latin typeface="Calibri" pitchFamily="34" charset="0"/>
                <a:ea typeface="Verdana" pitchFamily="34" charset="0"/>
                <a:cs typeface="Times New Roman" pitchFamily="18" charset="0"/>
              </a:rPr>
              <a:t>π</a:t>
            </a:r>
            <a:r>
              <a:rPr lang="en-US" sz="3500" b="1">
                <a:solidFill>
                  <a:srgbClr val="151515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sz="3500">
                <a:latin typeface="Verdana" pitchFamily="34" charset="0"/>
              </a:rPr>
              <a:t>(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пи</a:t>
            </a:r>
            <a:r>
              <a:rPr lang="ru-RU" sz="3500">
                <a:latin typeface="Verdana" pitchFamily="34" charset="0"/>
              </a:rPr>
              <a:t>).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Длина окружности. Площадь круга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Число </a:t>
            </a:r>
            <a:r>
              <a:rPr lang="el-GR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Times New Roman" pitchFamily="18" charset="0"/>
              </a:rPr>
              <a:t>π</a:t>
            </a:r>
            <a:endParaRPr lang="ru-RU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2375" y="5184775"/>
            <a:ext cx="5130800" cy="4714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61910" y="2528900"/>
            <a:ext cx="5130570" cy="2563138"/>
          </a:xfrm>
          <a:prstGeom prst="rect">
            <a:avLst/>
          </a:prstGeom>
          <a:blipFill rotWithShape="1">
            <a:blip r:embed="rId4"/>
            <a:stretch>
              <a:fillRect t="-1667" b="-261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825" y="2528888"/>
            <a:ext cx="3427413" cy="34194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94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el-GR" sz="35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π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иррациональное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оно выражается бесконечной непериодической дробью: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l-GR" sz="35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π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3,14159265358979323846…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(мы выписали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20 знаков после запятой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окружности. Площадь круга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el-GR" sz="2500" b="1">
                <a:solidFill>
                  <a:srgbClr val="151515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π</a:t>
            </a:r>
            <a:endParaRPr lang="ru-RU" sz="2500" b="1">
              <a:solidFill>
                <a:srgbClr val="151515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270375"/>
            <a:ext cx="8642350" cy="2262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Обычно используют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приближённое значение числа </a:t>
            </a:r>
            <a:r>
              <a:rPr lang="el-GR" sz="32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π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с точностью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до одной сотой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l-GR" sz="35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π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3,14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При помощи числа </a:t>
            </a:r>
            <a:r>
              <a:rPr lang="el-GR" sz="35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π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можно записать формулу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для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длины окружности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l-GR" sz="3500" b="1">
                <a:solidFill>
                  <a:srgbClr val="E46C0A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π</a:t>
            </a:r>
            <a:r>
              <a:rPr lang="el-GR" sz="35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или 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2</a:t>
            </a:r>
            <a:r>
              <a:rPr lang="el-GR" sz="35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3500" b="1">
                <a:solidFill>
                  <a:srgbClr val="E46C0A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π</a:t>
            </a:r>
            <a:r>
              <a:rPr lang="el-GR" sz="35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окружности. Площадь круга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окружности</a:t>
            </a:r>
            <a:endParaRPr lang="ru-RU" sz="2500" b="1">
              <a:solidFill>
                <a:srgbClr val="151515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1650" y="3743325"/>
            <a:ext cx="3019425" cy="30146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8413"/>
            <a:ext cx="8642350" cy="29400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При помощи числа </a:t>
            </a:r>
            <a:r>
              <a:rPr lang="el-GR" sz="35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π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можно также записать формулу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площади круга,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если известен его радиус: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l-GR" sz="3500" b="1">
                <a:solidFill>
                  <a:srgbClr val="E46C0A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π</a:t>
            </a:r>
            <a:r>
              <a:rPr lang="el-GR" sz="3500" b="1">
                <a:solidFill>
                  <a:srgbClr val="C00000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en-US" sz="3500" b="1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окружности. Площадь круга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круга</a:t>
            </a:r>
            <a:endParaRPr lang="ru-RU" sz="2500" b="1">
              <a:solidFill>
                <a:srgbClr val="151515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413" y="4238625"/>
            <a:ext cx="2576512" cy="25733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окружности. Площадь круга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Площадь круга</a:t>
            </a:r>
            <a:endParaRPr lang="ru-RU" sz="2500" b="1">
              <a:solidFill>
                <a:srgbClr val="151515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20485" name="TextBox 8"/>
          <p:cNvSpPr txBox="1">
            <a:spLocks noChangeArrowheads="1"/>
          </p:cNvSpPr>
          <p:nvPr/>
        </p:nvSpPr>
        <p:spPr bwMode="auto">
          <a:xfrm>
            <a:off x="250825" y="182721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Радиус окружности равен 10 см.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86397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Вычислим площадь круга,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ограниченного этой окружностью: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37807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Вычислим длину окружности: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0825" y="2933700"/>
            <a:ext cx="8642350" cy="862013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2</a:t>
            </a:r>
            <a:r>
              <a:rPr lang="el-GR" sz="2500" b="1">
                <a:solidFill>
                  <a:srgbClr val="E46C0A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π </a:t>
            </a:r>
            <a:r>
              <a:rPr lang="ru-RU" sz="2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2 · </a:t>
            </a:r>
            <a:r>
              <a:rPr lang="el-GR" sz="2500" b="1">
                <a:solidFill>
                  <a:srgbClr val="E46C0A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π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 20 ·</a:t>
            </a:r>
            <a:r>
              <a:rPr lang="el-GR" sz="2500" b="1">
                <a:solidFill>
                  <a:srgbClr val="E46C0A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π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20 · 3,14 = 62,8 (см)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825" y="4778375"/>
            <a:ext cx="8642350" cy="862013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l-GR" sz="2500" b="1">
                <a:solidFill>
                  <a:srgbClr val="E46C0A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π </a:t>
            </a:r>
            <a:r>
              <a:rPr lang="ru-RU" sz="2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ru-RU" sz="2500" b="1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l-GR" sz="2500" b="1">
                <a:solidFill>
                  <a:srgbClr val="E46C0A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π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 b="1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 100</a:t>
            </a:r>
            <a:r>
              <a:rPr lang="el-GR" sz="2500" b="1">
                <a:solidFill>
                  <a:srgbClr val="E46C0A"/>
                </a:solidFill>
                <a:latin typeface="Times New Roman" pitchFamily="18" charset="0"/>
                <a:ea typeface="Verdana" pitchFamily="34" charset="0"/>
                <a:cs typeface="Verdana" pitchFamily="34" charset="0"/>
              </a:rPr>
              <a:t> π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100 · 3,14 = 314 (см</a:t>
            </a:r>
            <a:r>
              <a:rPr lang="ru-RU" sz="2500" b="1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150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150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1510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Чему равно отношение длины окружности к ее радиусу?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1" name="TextBox 14"/>
          <p:cNvSpPr txBox="1">
            <a:spLocks noChangeArrowheads="1"/>
          </p:cNvSpPr>
          <p:nvPr/>
        </p:nvSpPr>
        <p:spPr bwMode="auto">
          <a:xfrm>
            <a:off x="252413" y="2798763"/>
            <a:ext cx="8639175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Как, зная радиус окружности, вычислить ее длину? Площадь круга, который ограничивает эта окружность?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250825" y="2278063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Чему приближенно равно число пи?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3" name="TextBox 14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окружности. Площадь круга</a:t>
            </a:r>
          </a:p>
        </p:txBody>
      </p:sp>
      <p:sp>
        <p:nvSpPr>
          <p:cNvPr id="19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649669"/>
            <a:ext cx="8640470" cy="572977"/>
          </a:xfrm>
          <a:prstGeom prst="rect">
            <a:avLst/>
          </a:prstGeom>
          <a:blipFill rotWithShape="1">
            <a:blip r:embed="rId3"/>
            <a:stretch>
              <a:fillRect l="-846" b="-6383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1515" name="TextBox 14"/>
          <p:cNvSpPr txBox="1">
            <a:spLocks noChangeArrowheads="1"/>
          </p:cNvSpPr>
          <p:nvPr/>
        </p:nvSpPr>
        <p:spPr bwMode="auto">
          <a:xfrm>
            <a:off x="250825" y="4295775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Радиус 100 м, чему равна площадь соответствующего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ей круга? Какова длина этой окружности?</a:t>
            </a:r>
          </a:p>
        </p:txBody>
      </p:sp>
      <p:sp>
        <p:nvSpPr>
          <p:cNvPr id="21516" name="TextBox 14"/>
          <p:cNvSpPr txBox="1">
            <a:spLocks noChangeArrowheads="1"/>
          </p:cNvSpPr>
          <p:nvPr/>
        </p:nvSpPr>
        <p:spPr bwMode="auto">
          <a:xfrm>
            <a:off x="250825" y="5135563"/>
            <a:ext cx="8640763" cy="11064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Длина окружности ствола берёзы равна 50 см.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Каков его радиус? Какова площадь поперечного сечения этого ствола?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270</Words>
  <Application>Microsoft Office PowerPoint</Application>
  <PresentationFormat>Экран (4:3)</PresentationFormat>
  <Paragraphs>71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Calibri</vt:lpstr>
      <vt:lpstr>Arial</vt:lpstr>
      <vt:lpstr>Verdana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180</cp:revision>
  <dcterms:created xsi:type="dcterms:W3CDTF">2012-12-15T11:02:59Z</dcterms:created>
  <dcterms:modified xsi:type="dcterms:W3CDTF">2014-01-20T07:39:36Z</dcterms:modified>
</cp:coreProperties>
</file>