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59" r:id="rId3"/>
    <p:sldId id="290" r:id="rId4"/>
    <p:sldId id="282" r:id="rId5"/>
    <p:sldId id="291" r:id="rId6"/>
    <p:sldId id="292" r:id="rId7"/>
    <p:sldId id="294" r:id="rId8"/>
    <p:sldId id="295" r:id="rId9"/>
    <p:sldId id="293" r:id="rId10"/>
    <p:sldId id="296" r:id="rId11"/>
    <p:sldId id="269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99"/>
    <a:srgbClr val="006600"/>
    <a:srgbClr val="660033"/>
    <a:srgbClr val="000066"/>
    <a:srgbClr val="009900"/>
    <a:srgbClr val="FFFF66"/>
    <a:srgbClr val="990000"/>
    <a:srgbClr val="FF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821" autoAdjust="0"/>
    <p:restoredTop sz="99044" autoAdjust="0"/>
  </p:normalViewPr>
  <p:slideViewPr>
    <p:cSldViewPr>
      <p:cViewPr>
        <p:scale>
          <a:sx n="100" d="100"/>
          <a:sy n="100" d="100"/>
        </p:scale>
        <p:origin x="-480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429ACFA-159A-4503-B1B0-F82C68AA08A7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7DDAA1C-7197-4354-A75F-A8248B84EF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948644-9C09-44F2-AECD-25525AA5676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5CCDC-B178-45E7-92D1-A06E27691454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B7C0C-946B-4D8D-8A6E-9ACBB93511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B63E0-FFAC-4588-ABAC-A3DB943527A9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29EDB-D895-4F3D-A484-E21DD6276F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32827-A3EA-4B9F-9DD8-49E7B5C634CF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0D202-A1C1-4240-9458-89520E5728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3BDEA-10C2-4AD8-892B-396A4FA0BF29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B6B7A-35CB-4C29-A8AC-DA4EC86163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88790-9A5A-4FE0-B8B2-840962E0DB6D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670D8-5256-4E5B-A91F-9614E06E85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0DA72-FC37-4A01-9F13-DA486D92E2E4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DB838-BFE7-405A-94A4-EAC3E08D7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1EE5D-F8D7-4C57-ACD5-A2794FCA174D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828D2-328A-4094-A5E9-241EA1712D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1EFF4-40A9-4DEF-A8D3-614B0FBF2C63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6A2CF-BB80-441F-AD69-1ECD254128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DC38B-2CCB-477A-BC13-6914EB81CBBB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03D32-384F-4970-9801-85ADF76CC7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A664C-C654-4D76-B95A-A0521B86B8E3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95CA4-A571-41AD-800B-522A6527A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14466-C983-49A5-A5FE-121C5C629E27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9E2A6-7D31-4E6D-91CB-F9C27429CC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FC244F7-2BF4-462A-A9EE-7789B181DB2D}" type="datetimeFigureOut">
              <a:rPr lang="ru-RU"/>
              <a:pPr>
                <a:defRPr/>
              </a:pPr>
              <a:t>09.12.2013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FDCF0D-4701-40A7-8550-4C66CD52B8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29" r:id="rId5"/>
    <p:sldLayoutId id="2147483728" r:id="rId6"/>
    <p:sldLayoutId id="2147483727" r:id="rId7"/>
    <p:sldLayoutId id="2147483726" r:id="rId8"/>
    <p:sldLayoutId id="2147483734" r:id="rId9"/>
    <p:sldLayoutId id="2147483725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DEAE00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DEAE00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B77BB4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2401" y="-603448"/>
            <a:ext cx="7025236" cy="170080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>
                <a:effectLst/>
              </a:rPr>
              <a:t>Форма. Светотень</a:t>
            </a:r>
            <a:endParaRPr lang="ru-RU" sz="6600" dirty="0">
              <a:solidFill>
                <a:srgbClr val="FFFF66"/>
              </a:solidFill>
              <a:effectLst/>
            </a:endParaRP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0113" y="5595938"/>
            <a:ext cx="7854950" cy="776287"/>
          </a:xfrm>
        </p:spPr>
        <p:txBody>
          <a:bodyPr/>
          <a:lstStyle/>
          <a:p>
            <a:pPr marR="0" eaLnBrk="1" hangingPunct="1"/>
            <a:r>
              <a:rPr lang="ru-RU" sz="2000" smtClean="0">
                <a:solidFill>
                  <a:srgbClr val="000066"/>
                </a:solidFill>
              </a:rPr>
              <a:t>Изобразительное искусство. 3</a:t>
            </a:r>
            <a:r>
              <a:rPr lang="en-US" sz="2000" smtClean="0">
                <a:solidFill>
                  <a:srgbClr val="000066"/>
                </a:solidFill>
              </a:rPr>
              <a:t>-</a:t>
            </a:r>
            <a:r>
              <a:rPr lang="ru-RU" sz="2000" smtClean="0">
                <a:solidFill>
                  <a:srgbClr val="000066"/>
                </a:solidFill>
              </a:rPr>
              <a:t>й класс.</a:t>
            </a:r>
          </a:p>
          <a:p>
            <a:pPr marR="0" eaLnBrk="1" hangingPunct="1"/>
            <a:r>
              <a:rPr lang="ru-RU" sz="2000" smtClean="0">
                <a:solidFill>
                  <a:srgbClr val="000066"/>
                </a:solidFill>
              </a:rPr>
              <a:t>Урок </a:t>
            </a:r>
            <a:r>
              <a:rPr lang="en-US" sz="2000" smtClean="0">
                <a:solidFill>
                  <a:srgbClr val="000066"/>
                </a:solidFill>
              </a:rPr>
              <a:t>12</a:t>
            </a:r>
            <a:r>
              <a:rPr lang="ru-RU" sz="2000" smtClean="0">
                <a:solidFill>
                  <a:srgbClr val="000066"/>
                </a:solidFill>
                <a:latin typeface="Arial" charset="0"/>
              </a:rPr>
              <a:t>.</a:t>
            </a:r>
          </a:p>
        </p:txBody>
      </p:sp>
      <p:sp>
        <p:nvSpPr>
          <p:cNvPr id="14339" name="Прямоугольник 4"/>
          <p:cNvSpPr>
            <a:spLocks noChangeArrowheads="1"/>
          </p:cNvSpPr>
          <p:nvPr/>
        </p:nvSpPr>
        <p:spPr bwMode="auto">
          <a:xfrm>
            <a:off x="6300788" y="6353175"/>
            <a:ext cx="2559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002060"/>
                </a:solidFill>
                <a:latin typeface="Constantia" pitchFamily="18" charset="0"/>
              </a:rPr>
              <a:t>© </a:t>
            </a:r>
            <a:r>
              <a:rPr lang="en-US">
                <a:solidFill>
                  <a:srgbClr val="002060"/>
                </a:solidFill>
                <a:latin typeface="Constantia" pitchFamily="18" charset="0"/>
              </a:rPr>
              <a:t>ООО </a:t>
            </a:r>
            <a:r>
              <a:rPr lang="ru-RU">
                <a:solidFill>
                  <a:srgbClr val="002060"/>
                </a:solidFill>
                <a:latin typeface="Constantia" pitchFamily="18" charset="0"/>
              </a:rPr>
              <a:t>«Баласс», 2013</a:t>
            </a:r>
            <a:r>
              <a:rPr lang="ru-RU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6" name="Picture 2" descr="C:\Users\Софья\Downloads\2-prizma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71663" y="1309688"/>
            <a:ext cx="5467350" cy="416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sova-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950" y="4292600"/>
            <a:ext cx="21304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12105" y="764704"/>
            <a:ext cx="847927" cy="410445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Э</a:t>
            </a:r>
            <a:b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</a:br>
            <a: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Т</a:t>
            </a:r>
            <a:b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</a:br>
            <a: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А</a:t>
            </a:r>
            <a:b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</a:br>
            <a: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П</a:t>
            </a:r>
            <a:b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</a:br>
            <a:r>
              <a:rPr lang="ru-RU" sz="54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Ы</a:t>
            </a:r>
          </a:p>
        </p:txBody>
      </p:sp>
      <p:sp>
        <p:nvSpPr>
          <p:cNvPr id="2457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endParaRPr lang="ru-RU" smtClean="0"/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692150"/>
            <a:ext cx="3970337" cy="468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692150"/>
            <a:ext cx="3970338" cy="468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225" y="260350"/>
            <a:ext cx="7772400" cy="9366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25602" name="Текст 2"/>
          <p:cNvSpPr>
            <a:spLocks noGrp="1"/>
          </p:cNvSpPr>
          <p:nvPr>
            <p:ph type="body" idx="1"/>
          </p:nvPr>
        </p:nvSpPr>
        <p:spPr>
          <a:xfrm>
            <a:off x="530225" y="1916113"/>
            <a:ext cx="7772400" cy="4681537"/>
          </a:xfrm>
        </p:spPr>
        <p:txBody>
          <a:bodyPr/>
          <a:lstStyle/>
          <a:p>
            <a:pPr algn="ctr" eaLnBrk="1" hangingPunct="1"/>
            <a:endParaRPr lang="ru-RU" smtClean="0"/>
          </a:p>
          <a:p>
            <a:pPr algn="ctr" eaLnBrk="1" hangingPunct="1"/>
            <a:endParaRPr lang="ru-RU" sz="3600" i="1" smtClean="0">
              <a:solidFill>
                <a:srgbClr val="002060"/>
              </a:solidFill>
            </a:endParaRPr>
          </a:p>
          <a:p>
            <a:pPr algn="ctr" eaLnBrk="1" hangingPunct="1"/>
            <a:endParaRPr lang="ru-RU" sz="3600" i="1" smtClean="0">
              <a:solidFill>
                <a:srgbClr val="002060"/>
              </a:solidFill>
            </a:endParaRPr>
          </a:p>
          <a:p>
            <a:pPr algn="ctr" eaLnBrk="1" hangingPunct="1"/>
            <a:endParaRPr lang="ru-RU" sz="3600" i="1" smtClean="0">
              <a:solidFill>
                <a:srgbClr val="002060"/>
              </a:solidFill>
            </a:endParaRPr>
          </a:p>
          <a:p>
            <a:pPr algn="ctr" eaLnBrk="1" hangingPunct="1"/>
            <a:endParaRPr lang="ru-RU" sz="3600" i="1" smtClean="0">
              <a:solidFill>
                <a:srgbClr val="00206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2132856"/>
            <a:ext cx="8502954" cy="32403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4800" b="1">
                <a:solidFill>
                  <a:srgbClr val="660033"/>
                </a:solidFill>
              </a:rPr>
              <a:t>Что главное в рисунке? Что подчёркивает его форму, объём, красоту?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548680"/>
            <a:ext cx="7772400" cy="72008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C00000"/>
                </a:solidFill>
                <a:effectLst/>
              </a:rPr>
              <a:t>Рефлексия</a:t>
            </a:r>
            <a:endParaRPr lang="ru-RU">
              <a:solidFill>
                <a:srgbClr val="C00000"/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388" y="1268413"/>
            <a:ext cx="8713787" cy="5400675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ru-RU" sz="3400" b="1" smtClean="0">
                <a:solidFill>
                  <a:srgbClr val="FFCC00"/>
                </a:solidFill>
              </a:rPr>
              <a:t>Оцените свою работу на уроке:</a:t>
            </a:r>
            <a:endParaRPr lang="en-US" sz="3400" b="1" smtClean="0">
              <a:solidFill>
                <a:srgbClr val="FFCC00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3700" b="1" smtClean="0">
                <a:solidFill>
                  <a:srgbClr val="FFFF66"/>
                </a:solidFill>
              </a:rPr>
              <a:t>– Что тебе нужно было сделать?</a:t>
            </a:r>
          </a:p>
          <a:p>
            <a:pPr>
              <a:lnSpc>
                <a:spcPct val="90000"/>
              </a:lnSpc>
            </a:pPr>
            <a:r>
              <a:rPr lang="ru-RU" sz="3700" b="1" smtClean="0">
                <a:solidFill>
                  <a:srgbClr val="006600"/>
                </a:solidFill>
              </a:rPr>
              <a:t>– Ты выполнил работу?</a:t>
            </a:r>
          </a:p>
          <a:p>
            <a:pPr>
              <a:lnSpc>
                <a:spcPct val="90000"/>
              </a:lnSpc>
            </a:pPr>
            <a:r>
              <a:rPr lang="ru-RU" sz="3700" b="1" smtClean="0">
                <a:solidFill>
                  <a:srgbClr val="000099"/>
                </a:solidFill>
              </a:rPr>
              <a:t>– Ты выполнил работу самостоятельно или с помощью? </a:t>
            </a:r>
            <a:r>
              <a:rPr lang="ru-RU" sz="3700" b="1" smtClean="0">
                <a:solidFill>
                  <a:srgbClr val="000099"/>
                </a:solidFill>
                <a:latin typeface="Arial" charset="0"/>
              </a:rPr>
              <a:t>     </a:t>
            </a:r>
            <a:r>
              <a:rPr lang="ru-RU" sz="3700" b="1" smtClean="0">
                <a:solidFill>
                  <a:srgbClr val="000099"/>
                </a:solidFill>
              </a:rPr>
              <a:t>С чьей? </a:t>
            </a:r>
          </a:p>
          <a:p>
            <a:pPr>
              <a:lnSpc>
                <a:spcPct val="90000"/>
              </a:lnSpc>
            </a:pPr>
            <a:r>
              <a:rPr lang="ru-RU" sz="3700" b="1" smtClean="0">
                <a:solidFill>
                  <a:srgbClr val="002060"/>
                </a:solidFill>
              </a:rPr>
              <a:t>– Что бы ты хотел изменить в своей работе?</a:t>
            </a:r>
          </a:p>
          <a:p>
            <a:pPr>
              <a:lnSpc>
                <a:spcPct val="90000"/>
              </a:lnSpc>
            </a:pPr>
            <a:r>
              <a:rPr lang="ru-RU" sz="3700" b="1" smtClean="0">
                <a:solidFill>
                  <a:srgbClr val="7030A0"/>
                </a:solidFill>
              </a:rPr>
              <a:t>– Как бы ты оценил свою работу?</a:t>
            </a:r>
            <a:endParaRPr lang="ru-RU" sz="3400" b="1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0"/>
            <a:ext cx="7772400" cy="98072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FF66"/>
                </a:solidFill>
              </a:rPr>
              <a:t>Домашнее задание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27650" name="Текст 2"/>
          <p:cNvSpPr>
            <a:spLocks noGrp="1"/>
          </p:cNvSpPr>
          <p:nvPr>
            <p:ph type="body" idx="1"/>
          </p:nvPr>
        </p:nvSpPr>
        <p:spPr>
          <a:xfrm>
            <a:off x="530225" y="1557338"/>
            <a:ext cx="7772400" cy="446405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0097" y="1484784"/>
            <a:ext cx="7632848" cy="4536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sz="4000" dirty="0"/>
              <a:t>   </a:t>
            </a: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Принести </a:t>
            </a: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рабочую тетрадь, альбом, карандаш, ластик.</a:t>
            </a:r>
          </a:p>
          <a:p>
            <a:pPr algn="just">
              <a:defRPr/>
            </a:pP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  Изготовить дома модель </a:t>
            </a: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куба, цилиндра или пирамиды (по </a:t>
            </a: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выбору).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Формулирование проблемы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16386" name="Текст 2"/>
          <p:cNvSpPr>
            <a:spLocks noGrp="1"/>
          </p:cNvSpPr>
          <p:nvPr>
            <p:ph type="body" idx="1"/>
          </p:nvPr>
        </p:nvSpPr>
        <p:spPr>
          <a:xfrm>
            <a:off x="530225" y="1916113"/>
            <a:ext cx="7772400" cy="4681537"/>
          </a:xfrm>
        </p:spPr>
        <p:txBody>
          <a:bodyPr/>
          <a:lstStyle/>
          <a:p>
            <a:pPr algn="ctr" eaLnBrk="1" hangingPunct="1"/>
            <a:endParaRPr lang="ru-RU" smtClean="0"/>
          </a:p>
          <a:p>
            <a:pPr algn="ctr" eaLnBrk="1" hangingPunct="1"/>
            <a:endParaRPr lang="ru-RU" sz="3600" i="1" smtClean="0">
              <a:solidFill>
                <a:srgbClr val="002060"/>
              </a:solidFill>
            </a:endParaRPr>
          </a:p>
          <a:p>
            <a:pPr algn="ctr" eaLnBrk="1" hangingPunct="1"/>
            <a:endParaRPr lang="ru-RU" sz="3600" i="1" smtClean="0">
              <a:solidFill>
                <a:srgbClr val="002060"/>
              </a:solidFill>
            </a:endParaRPr>
          </a:p>
          <a:p>
            <a:pPr algn="ctr" eaLnBrk="1" hangingPunct="1"/>
            <a:endParaRPr lang="ru-RU" sz="3600" i="1" smtClean="0">
              <a:solidFill>
                <a:srgbClr val="002060"/>
              </a:solidFill>
            </a:endParaRPr>
          </a:p>
          <a:p>
            <a:pPr algn="ctr" eaLnBrk="1" hangingPunct="1"/>
            <a:endParaRPr lang="ru-RU" sz="3600" i="1" smtClean="0">
              <a:solidFill>
                <a:srgbClr val="002060"/>
              </a:solidFill>
            </a:endParaRPr>
          </a:p>
          <a:p>
            <a:pPr algn="ctr" eaLnBrk="1" hangingPunct="1"/>
            <a:r>
              <a:rPr lang="ru-RU" sz="3600" i="1" smtClean="0">
                <a:solidFill>
                  <a:srgbClr val="002060"/>
                </a:solidFill>
              </a:rPr>
              <a:t>Возможны и другие варианты проблемного вопроса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5536" y="1628800"/>
            <a:ext cx="8352928" cy="275637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4800" b="1">
                <a:solidFill>
                  <a:srgbClr val="660033"/>
                </a:solidFill>
              </a:rPr>
              <a:t>Что главное в рисунке? Что подчёркивает его форму, объём, красоту?</a:t>
            </a:r>
            <a:endParaRPr lang="ru-RU" sz="4800">
              <a:solidFill>
                <a:srgbClr val="66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741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endParaRPr lang="ru-RU" smtClean="0"/>
          </a:p>
        </p:txBody>
      </p:sp>
      <p:pic>
        <p:nvPicPr>
          <p:cNvPr id="3074" name="Picture 2" descr="C:\Users\Софья\Downloads\post-66627-12014560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0663" y="950913"/>
            <a:ext cx="6450012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Прямая со стрелкой 13"/>
          <p:cNvCxnSpPr>
            <a:stCxn id="0" idx="1"/>
          </p:cNvCxnSpPr>
          <p:nvPr/>
        </p:nvCxnSpPr>
        <p:spPr>
          <a:xfrm flipH="1">
            <a:off x="4857750" y="2755900"/>
            <a:ext cx="1727200" cy="94456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4716463" y="1700213"/>
            <a:ext cx="2055812" cy="9509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906588" y="1557338"/>
            <a:ext cx="1150937" cy="3095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1984375" y="2420938"/>
            <a:ext cx="1073150" cy="15128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Скругленный прямоугольник 20"/>
          <p:cNvSpPr/>
          <p:nvPr/>
        </p:nvSpPr>
        <p:spPr>
          <a:xfrm>
            <a:off x="6585504" y="2334321"/>
            <a:ext cx="2448272" cy="84265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660033"/>
                </a:solidFill>
              </a:rPr>
              <a:t>с</a:t>
            </a:r>
            <a:r>
              <a:rPr lang="ru-RU" sz="2800" dirty="0">
                <a:solidFill>
                  <a:srgbClr val="660033"/>
                </a:solidFill>
              </a:rPr>
              <a:t>обственная тень</a:t>
            </a:r>
            <a:endParaRPr lang="ru-RU" sz="2800" dirty="0">
              <a:solidFill>
                <a:srgbClr val="660033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771721" y="1077964"/>
            <a:ext cx="2071738" cy="61884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rgbClr val="660033"/>
                </a:solidFill>
              </a:rPr>
              <a:t>ПОЛУТЕНЬ</a:t>
            </a:r>
            <a:endParaRPr lang="ru-RU" sz="2400" dirty="0">
              <a:solidFill>
                <a:srgbClr val="660033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09524" y="1124744"/>
            <a:ext cx="1804241" cy="5760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660033"/>
                </a:solidFill>
              </a:rPr>
              <a:t>БЛИК</a:t>
            </a:r>
            <a:endParaRPr lang="ru-RU" sz="2800" dirty="0">
              <a:solidFill>
                <a:srgbClr val="660033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9537" y="3701085"/>
            <a:ext cx="1944216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660033"/>
                </a:solidFill>
              </a:rPr>
              <a:t>СВЕТ</a:t>
            </a:r>
            <a:endParaRPr lang="ru-RU" sz="2800" dirty="0">
              <a:solidFill>
                <a:srgbClr val="660033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948264" y="3531788"/>
            <a:ext cx="2195736" cy="67335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660033"/>
                </a:solidFill>
              </a:rPr>
              <a:t>рефлекс</a:t>
            </a:r>
            <a:endParaRPr lang="ru-RU" sz="2800" dirty="0">
              <a:solidFill>
                <a:srgbClr val="660033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2184" y="4725144"/>
            <a:ext cx="2448272" cy="84265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660033"/>
                </a:solidFill>
              </a:rPr>
              <a:t>падающая тень</a:t>
            </a:r>
            <a:endParaRPr lang="ru-RU" sz="2800" dirty="0">
              <a:solidFill>
                <a:srgbClr val="660033"/>
              </a:solidFill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2520950" y="5043488"/>
            <a:ext cx="1690688" cy="5238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4857750" y="3868738"/>
            <a:ext cx="2090738" cy="5683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225" y="1316038"/>
            <a:ext cx="7772400" cy="136366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8434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18435" name="Picture 2" descr="C:\Users\msi\Downloads\кувши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75" y="1125538"/>
            <a:ext cx="8783638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225" y="1316038"/>
            <a:ext cx="7772400" cy="136366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458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4" name="Picture 2" descr="C:\Users\Софья\Downloads\6.5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368300"/>
            <a:ext cx="4152900" cy="603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56113" y="1125538"/>
            <a:ext cx="4573587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225" y="1316038"/>
            <a:ext cx="7772400" cy="136366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482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4" name="Picture 2" descr="C:\Users\Софья\Downloads\9.6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584200"/>
            <a:ext cx="4068762" cy="580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06900" y="981075"/>
            <a:ext cx="459740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150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endParaRPr lang="ru-RU" smtClean="0"/>
          </a:p>
        </p:txBody>
      </p:sp>
      <p:pic>
        <p:nvPicPr>
          <p:cNvPr id="4" name="Picture 2" descr="C:\Users\Софья\Downloads\6.5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404813"/>
            <a:ext cx="424815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 стрелкой 5"/>
          <p:cNvCxnSpPr/>
          <p:nvPr/>
        </p:nvCxnSpPr>
        <p:spPr>
          <a:xfrm>
            <a:off x="1984375" y="3933825"/>
            <a:ext cx="1651000" cy="190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39537" y="3701085"/>
            <a:ext cx="1944216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660033"/>
                </a:solidFill>
              </a:rPr>
              <a:t>СВЕТ</a:t>
            </a:r>
            <a:endParaRPr lang="ru-RU" sz="2800" dirty="0">
              <a:solidFill>
                <a:srgbClr val="660033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18031" y="1599576"/>
            <a:ext cx="2088232" cy="5760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660033"/>
                </a:solidFill>
              </a:rPr>
              <a:t>ТЕНЬ</a:t>
            </a:r>
            <a:endParaRPr lang="ru-RU" sz="2800" dirty="0">
              <a:solidFill>
                <a:srgbClr val="660033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 flipV="1">
            <a:off x="5580063" y="3952875"/>
            <a:ext cx="1871662" cy="7000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6834525" y="4653136"/>
            <a:ext cx="2071738" cy="8348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rgbClr val="660033"/>
                </a:solidFill>
              </a:rPr>
              <a:t>Падающая тень</a:t>
            </a:r>
            <a:endParaRPr lang="ru-RU" sz="2400" dirty="0">
              <a:solidFill>
                <a:srgbClr val="660033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4716463" y="2174875"/>
            <a:ext cx="2303462" cy="13160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225" y="1316038"/>
            <a:ext cx="7772400" cy="136366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2530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1484784"/>
            <a:ext cx="1872208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rgbClr val="660033"/>
                </a:solidFill>
              </a:rPr>
              <a:t>СВЕТ</a:t>
            </a:r>
            <a:endParaRPr lang="ru-RU" sz="3600" dirty="0">
              <a:solidFill>
                <a:srgbClr val="660033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6643" y="3939640"/>
            <a:ext cx="2057946" cy="68514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660033"/>
                </a:solidFill>
              </a:rPr>
              <a:t>полутень</a:t>
            </a:r>
            <a:endParaRPr lang="ru-RU" sz="3200" dirty="0">
              <a:solidFill>
                <a:srgbClr val="660033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57938" y="1268760"/>
            <a:ext cx="2478558" cy="7200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660033"/>
                </a:solidFill>
              </a:rPr>
              <a:t>Собственная тень</a:t>
            </a:r>
            <a:endParaRPr lang="ru-RU" sz="2800" dirty="0">
              <a:solidFill>
                <a:srgbClr val="660033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76256" y="4110926"/>
            <a:ext cx="2267744" cy="90224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660033"/>
                </a:solidFill>
              </a:rPr>
              <a:t>Падающая тень</a:t>
            </a:r>
            <a:endParaRPr lang="ru-RU" sz="3200" dirty="0">
              <a:solidFill>
                <a:srgbClr val="660033"/>
              </a:solidFill>
            </a:endParaRPr>
          </a:p>
        </p:txBody>
      </p:sp>
      <p:pic>
        <p:nvPicPr>
          <p:cNvPr id="19" name="Picture 2" descr="C:\Users\Софья\Downloads\9.6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36788" y="455613"/>
            <a:ext cx="4321175" cy="615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Прямая со стрелкой 19"/>
          <p:cNvCxnSpPr/>
          <p:nvPr/>
        </p:nvCxnSpPr>
        <p:spPr>
          <a:xfrm flipH="1">
            <a:off x="4397375" y="1628775"/>
            <a:ext cx="2335213" cy="15843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 flipV="1">
            <a:off x="5724525" y="4111625"/>
            <a:ext cx="1150938" cy="3413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051050" y="1808163"/>
            <a:ext cx="1584325" cy="10445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2051050" y="3789363"/>
            <a:ext cx="2016125" cy="6635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12105" y="764704"/>
            <a:ext cx="847927" cy="410445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Э</a:t>
            </a:r>
            <a:b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</a:br>
            <a: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Т</a:t>
            </a:r>
            <a:b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</a:br>
            <a: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А</a:t>
            </a:r>
            <a:b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</a:br>
            <a: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П</a:t>
            </a:r>
            <a:br>
              <a:rPr lang="ru-RU" sz="54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</a:br>
            <a:r>
              <a:rPr lang="ru-RU" sz="54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Ы</a:t>
            </a:r>
          </a:p>
        </p:txBody>
      </p:sp>
      <p:sp>
        <p:nvSpPr>
          <p:cNvPr id="2355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endParaRPr lang="ru-RU" smtClean="0"/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175" y="908050"/>
            <a:ext cx="4010025" cy="468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43488" y="908050"/>
            <a:ext cx="4100512" cy="468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оставная">
    <a:dk1>
      <a:sysClr val="windowText" lastClr="000000"/>
    </a:dk1>
    <a:lt1>
      <a:sysClr val="window" lastClr="FFFFFF"/>
    </a:lt1>
    <a:dk2>
      <a:srgbClr val="5B6973"/>
    </a:dk2>
    <a:lt2>
      <a:srgbClr val="E7ECED"/>
    </a:lt2>
    <a:accent1>
      <a:srgbClr val="98C723"/>
    </a:accent1>
    <a:accent2>
      <a:srgbClr val="59B0B9"/>
    </a:accent2>
    <a:accent3>
      <a:srgbClr val="DEAE00"/>
    </a:accent3>
    <a:accent4>
      <a:srgbClr val="B77BB4"/>
    </a:accent4>
    <a:accent5>
      <a:srgbClr val="E0773C"/>
    </a:accent5>
    <a:accent6>
      <a:srgbClr val="A98D63"/>
    </a:accent6>
    <a:hlink>
      <a:srgbClr val="26CBEC"/>
    </a:hlink>
    <a:folHlink>
      <a:srgbClr val="598C8C"/>
    </a:folHlink>
  </a:clrScheme>
</a:themeOverride>
</file>

<file path=ppt/theme/themeOverride2.xml><?xml version="1.0" encoding="utf-8"?>
<a:themeOverride xmlns:a="http://schemas.openxmlformats.org/drawingml/2006/main">
  <a:clrScheme name="Составная">
    <a:dk1>
      <a:sysClr val="windowText" lastClr="000000"/>
    </a:dk1>
    <a:lt1>
      <a:sysClr val="window" lastClr="FFFFFF"/>
    </a:lt1>
    <a:dk2>
      <a:srgbClr val="5B6973"/>
    </a:dk2>
    <a:lt2>
      <a:srgbClr val="E7ECED"/>
    </a:lt2>
    <a:accent1>
      <a:srgbClr val="98C723"/>
    </a:accent1>
    <a:accent2>
      <a:srgbClr val="59B0B9"/>
    </a:accent2>
    <a:accent3>
      <a:srgbClr val="DEAE00"/>
    </a:accent3>
    <a:accent4>
      <a:srgbClr val="B77BB4"/>
    </a:accent4>
    <a:accent5>
      <a:srgbClr val="E0773C"/>
    </a:accent5>
    <a:accent6>
      <a:srgbClr val="A98D63"/>
    </a:accent6>
    <a:hlink>
      <a:srgbClr val="26CBEC"/>
    </a:hlink>
    <a:folHlink>
      <a:srgbClr val="598C8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1792</TotalTime>
  <Words>107</Words>
  <Application>Microsoft Office PowerPoint</Application>
  <PresentationFormat>Экран (4:3)</PresentationFormat>
  <Paragraphs>36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Constantia</vt:lpstr>
      <vt:lpstr>Wingdings 2</vt:lpstr>
      <vt:lpstr>Поток</vt:lpstr>
      <vt:lpstr>Поток</vt:lpstr>
      <vt:lpstr>Поток</vt:lpstr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Софья</dc:creator>
  <cp:lastModifiedBy>Admin</cp:lastModifiedBy>
  <cp:revision>143</cp:revision>
  <dcterms:created xsi:type="dcterms:W3CDTF">2012-09-17T15:13:52Z</dcterms:created>
  <dcterms:modified xsi:type="dcterms:W3CDTF">2013-12-09T11:09:07Z</dcterms:modified>
</cp:coreProperties>
</file>