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66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F4D10"/>
    <a:srgbClr val="008000"/>
    <a:srgbClr val="800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45" autoAdjust="0"/>
    <p:restoredTop sz="94556" autoAdjust="0"/>
  </p:normalViewPr>
  <p:slideViewPr>
    <p:cSldViewPr>
      <p:cViewPr>
        <p:scale>
          <a:sx n="100" d="100"/>
          <a:sy n="100" d="100"/>
        </p:scale>
        <p:origin x="-72" y="1338"/>
      </p:cViewPr>
      <p:guideLst>
        <p:guide orient="horz" pos="261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31C5822-F5B0-4D0C-9962-EFF2A5EA0B6F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2A3F174-430E-4E86-B8B4-F20FCC15BE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CBEAE9-D9B8-4E85-9DF7-A6CFCE6768B1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7D701B-7BF9-4DDB-AA07-780879AD76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7682A-4003-4922-BACF-60D292BAB462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A7395-BE8D-447C-A53D-B46823DA33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2DC300-F22A-4B57-9CCF-D40DA1BC40E1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5E9D2-C65C-4858-A124-19EDC724D5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C9933-2002-4FD4-9FB0-743794D31E08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493F30-FEA7-49BA-8F19-4CC6D61890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9EF77-046B-46C2-B2A6-ECAC9D4E55FC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2282A8-6231-4449-A14F-182D01FD83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D50D3-7AD3-4ECD-8E9D-5972C9C17933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117BA-3313-49C2-BB4D-C6F56D8CFC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F723CF-C828-4417-9779-F81317751128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354EC4-128D-4490-BEF5-7885071DD3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D52CB5-F524-4DA6-9029-3E0AE10560EB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0A605-E60F-42A6-8FD4-9A24FA9140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756BFC-3D42-4D89-94D0-DC9B3EBD4B13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F98BE3-5074-4083-816E-8E47A21F17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4753B-5E61-4CDC-9DE7-E198551F49E7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A89805-E73E-47C8-A811-71587B2503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901AA6-C01F-4BD3-89A8-6F3444853926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889498-6500-4A9D-8FD5-8110DA9181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662D3E3-8390-461D-A3D8-85D69C336352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B9E154A-2821-4E03-A84F-144ABFC24E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554038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.3 Пропорции</a:t>
            </a:r>
          </a:p>
        </p:txBody>
      </p:sp>
      <p:sp>
        <p:nvSpPr>
          <p:cNvPr id="14338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-26988"/>
            <a:ext cx="3132138" cy="900113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»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0" y="2781300"/>
            <a:ext cx="9144000" cy="554038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IV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ПРОПОРЦИИ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TextBox 7"/>
          <p:cNvSpPr txBox="1">
            <a:spLocks noChangeArrowheads="1"/>
          </p:cNvSpPr>
          <p:nvPr/>
        </p:nvSpPr>
        <p:spPr bwMode="auto">
          <a:xfrm>
            <a:off x="0" y="242888"/>
            <a:ext cx="31321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Пропорции</a:t>
            </a:r>
          </a:p>
        </p:txBody>
      </p:sp>
      <p:sp>
        <p:nvSpPr>
          <p:cNvPr id="23555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пропорций</a:t>
            </a:r>
          </a:p>
        </p:txBody>
      </p:sp>
      <p:sp>
        <p:nvSpPr>
          <p:cNvPr id="23556" name="TextBox 5"/>
          <p:cNvSpPr txBox="1">
            <a:spLocks noChangeArrowheads="1"/>
          </p:cNvSpPr>
          <p:nvPr/>
        </p:nvSpPr>
        <p:spPr bwMode="auto">
          <a:xfrm>
            <a:off x="250825" y="126841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1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Решить пропорцию:</a:t>
            </a:r>
          </a:p>
          <a:p>
            <a:pPr algn="ctr"/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3557" name="TextBox 8"/>
          <p:cNvSpPr txBox="1">
            <a:spLocks noChangeArrowheads="1"/>
          </p:cNvSpPr>
          <p:nvPr/>
        </p:nvSpPr>
        <p:spPr bwMode="auto">
          <a:xfrm>
            <a:off x="250825" y="2573338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Способ 1</a:t>
            </a:r>
          </a:p>
        </p:txBody>
      </p:sp>
      <p:pic>
        <p:nvPicPr>
          <p:cNvPr id="23558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1738" y="1384300"/>
            <a:ext cx="1485900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9" name="TextBox 10"/>
          <p:cNvSpPr txBox="1">
            <a:spLocks noChangeArrowheads="1"/>
          </p:cNvSpPr>
          <p:nvPr/>
        </p:nvSpPr>
        <p:spPr bwMode="auto">
          <a:xfrm>
            <a:off x="250825" y="3068638"/>
            <a:ext cx="8642350" cy="3478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Первый способ решения пропорции заключается в использовании её основного свойства:</a:t>
            </a:r>
          </a:p>
          <a:p>
            <a:pPr algn="ctr"/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3560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32088" y="3878263"/>
            <a:ext cx="3684587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1" name="Picture 4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38550" y="4373563"/>
            <a:ext cx="1878013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2" name="Picture 5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41763" y="5454650"/>
            <a:ext cx="1217612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8" name="TextBox 7"/>
          <p:cNvSpPr txBox="1">
            <a:spLocks noChangeArrowheads="1"/>
          </p:cNvSpPr>
          <p:nvPr/>
        </p:nvSpPr>
        <p:spPr bwMode="auto">
          <a:xfrm>
            <a:off x="0" y="242888"/>
            <a:ext cx="31321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Пропорции</a:t>
            </a:r>
          </a:p>
        </p:txBody>
      </p:sp>
      <p:sp>
        <p:nvSpPr>
          <p:cNvPr id="24579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пропорций</a:t>
            </a:r>
          </a:p>
        </p:txBody>
      </p:sp>
      <p:sp>
        <p:nvSpPr>
          <p:cNvPr id="24580" name="TextBox 5"/>
          <p:cNvSpPr txBox="1">
            <a:spLocks noChangeArrowheads="1"/>
          </p:cNvSpPr>
          <p:nvPr/>
        </p:nvSpPr>
        <p:spPr bwMode="auto">
          <a:xfrm>
            <a:off x="250825" y="126841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1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Решить пропорцию:</a:t>
            </a:r>
          </a:p>
          <a:p>
            <a:pPr algn="ctr"/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4581" name="TextBox 8"/>
          <p:cNvSpPr txBox="1">
            <a:spLocks noChangeArrowheads="1"/>
          </p:cNvSpPr>
          <p:nvPr/>
        </p:nvSpPr>
        <p:spPr bwMode="auto">
          <a:xfrm>
            <a:off x="250825" y="2573338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Способ 2</a:t>
            </a:r>
          </a:p>
        </p:txBody>
      </p:sp>
      <p:pic>
        <p:nvPicPr>
          <p:cNvPr id="24582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1738" y="1384300"/>
            <a:ext cx="1485900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3" name="TextBox 10"/>
          <p:cNvSpPr txBox="1">
            <a:spLocks noChangeArrowheads="1"/>
          </p:cNvSpPr>
          <p:nvPr/>
        </p:nvSpPr>
        <p:spPr bwMode="auto">
          <a:xfrm>
            <a:off x="250825" y="3068638"/>
            <a:ext cx="8642350" cy="3140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Второй способ решения данной пропорции – умножение обеих частей равенства на 4:</a:t>
            </a:r>
          </a:p>
          <a:p>
            <a:pPr algn="ctr"/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4584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98850" y="3833813"/>
            <a:ext cx="215265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5" name="Picture 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14775" y="5003800"/>
            <a:ext cx="1314450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TextBox 7"/>
          <p:cNvSpPr txBox="1">
            <a:spLocks noChangeArrowheads="1"/>
          </p:cNvSpPr>
          <p:nvPr/>
        </p:nvSpPr>
        <p:spPr bwMode="auto">
          <a:xfrm>
            <a:off x="0" y="242888"/>
            <a:ext cx="31321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Пропорции</a:t>
            </a:r>
          </a:p>
        </p:txBody>
      </p:sp>
      <p:sp>
        <p:nvSpPr>
          <p:cNvPr id="25603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пропорций</a:t>
            </a:r>
          </a:p>
        </p:txBody>
      </p:sp>
      <p:sp>
        <p:nvSpPr>
          <p:cNvPr id="25604" name="TextBox 5"/>
          <p:cNvSpPr txBox="1">
            <a:spLocks noChangeArrowheads="1"/>
          </p:cNvSpPr>
          <p:nvPr/>
        </p:nvSpPr>
        <p:spPr bwMode="auto">
          <a:xfrm>
            <a:off x="250825" y="1268413"/>
            <a:ext cx="8642350" cy="2124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Если бы неизвестным был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не первый член пропорции, а какой-то другой,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то при решении пропорции вторым способом можно было бы переписать её в таком виде,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что неизвестный член стал бы первым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(используя свойства пропорций)</a:t>
            </a:r>
          </a:p>
        </p:txBody>
      </p:sp>
      <p:sp>
        <p:nvSpPr>
          <p:cNvPr id="25605" name="TextBox 11"/>
          <p:cNvSpPr txBox="1">
            <a:spLocks noChangeArrowheads="1"/>
          </p:cNvSpPr>
          <p:nvPr/>
        </p:nvSpPr>
        <p:spPr bwMode="auto">
          <a:xfrm>
            <a:off x="250825" y="3473450"/>
            <a:ext cx="8642350" cy="1016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2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Решить пропорцию:</a:t>
            </a:r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560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37288" y="3743325"/>
            <a:ext cx="90487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7" name="TextBox 12"/>
          <p:cNvSpPr txBox="1">
            <a:spLocks noChangeArrowheads="1"/>
          </p:cNvSpPr>
          <p:nvPr/>
        </p:nvSpPr>
        <p:spPr bwMode="auto">
          <a:xfrm>
            <a:off x="250825" y="4527550"/>
            <a:ext cx="8642350" cy="227806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Поменяем местами 5 и </a:t>
            </a:r>
            <a:r>
              <a:rPr lang="ru-RU" sz="2200" i="1"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получим пропорцию</a:t>
            </a:r>
          </a:p>
          <a:p>
            <a:pPr algn="ctr"/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Умножим обе части равенства на 6:</a:t>
            </a:r>
          </a:p>
          <a:p>
            <a:pPr algn="ctr"/>
            <a:endParaRPr lang="ru-RU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>
                <a:latin typeface="Verdana" pitchFamily="34" charset="0"/>
                <a:ea typeface="Verdana" pitchFamily="34" charset="0"/>
                <a:cs typeface="Verdana" pitchFamily="34" charset="0"/>
              </a:rPr>
              <a:t>     , т. е.               или               . </a:t>
            </a:r>
          </a:p>
          <a:p>
            <a:pPr algn="ctr"/>
            <a:endParaRPr lang="ru-RU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5608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67188" y="4868863"/>
            <a:ext cx="846137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9" name="Picture 4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92275" y="5949950"/>
            <a:ext cx="1196975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0" name="Picture 5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16338" y="5949950"/>
            <a:ext cx="996950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1" name="Picture 6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45113" y="6129338"/>
            <a:ext cx="1071562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26626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Ответьте на следующие вопросы: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Свойства делимости</a:t>
            </a:r>
          </a:p>
        </p:txBody>
      </p:sp>
      <p:pic>
        <p:nvPicPr>
          <p:cNvPr id="26628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26630" name="TextBox 14"/>
          <p:cNvSpPr txBox="1">
            <a:spLocks noChangeArrowheads="1"/>
          </p:cNvSpPr>
          <p:nvPr/>
        </p:nvSpPr>
        <p:spPr bwMode="auto">
          <a:xfrm>
            <a:off x="250825" y="1773238"/>
            <a:ext cx="8640763" cy="7080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Что называется пропорцией?</a:t>
            </a:r>
          </a:p>
          <a:p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Приведите несколько примеров пропорций.</a:t>
            </a:r>
          </a:p>
        </p:txBody>
      </p:sp>
      <p:sp>
        <p:nvSpPr>
          <p:cNvPr id="26631" name="TextBox 14"/>
          <p:cNvSpPr txBox="1">
            <a:spLocks noChangeArrowheads="1"/>
          </p:cNvSpPr>
          <p:nvPr/>
        </p:nvSpPr>
        <p:spPr bwMode="auto">
          <a:xfrm>
            <a:off x="250825" y="2528888"/>
            <a:ext cx="8640763" cy="7080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Что такое члены пропорции? Какие члены называют крайними, а какие средними?</a:t>
            </a:r>
          </a:p>
        </p:txBody>
      </p:sp>
      <p:sp>
        <p:nvSpPr>
          <p:cNvPr id="26632" name="TextBox 14"/>
          <p:cNvSpPr txBox="1">
            <a:spLocks noChangeArrowheads="1"/>
          </p:cNvSpPr>
          <p:nvPr/>
        </p:nvSpPr>
        <p:spPr bwMode="auto">
          <a:xfrm>
            <a:off x="250825" y="3290888"/>
            <a:ext cx="8640763" cy="10144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Как формулируется основное свойство пропорции?</a:t>
            </a:r>
          </a:p>
          <a:p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Приведите все пропорции, которые могут быть получены из пропорции </a:t>
            </a:r>
            <a:r>
              <a:rPr lang="ru-RU" sz="2000" b="1">
                <a:latin typeface="Verdana" pitchFamily="34" charset="0"/>
                <a:ea typeface="Verdana" pitchFamily="34" charset="0"/>
                <a:cs typeface="Verdana" pitchFamily="34" charset="0"/>
              </a:rPr>
              <a:t>100</a:t>
            </a:r>
            <a:r>
              <a:rPr lang="en-US" sz="20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ru-RU" sz="2000" b="1">
                <a:latin typeface="Verdana" pitchFamily="34" charset="0"/>
                <a:ea typeface="Verdana" pitchFamily="34" charset="0"/>
                <a:cs typeface="Verdana" pitchFamily="34" charset="0"/>
              </a:rPr>
              <a:t>25</a:t>
            </a:r>
            <a:r>
              <a:rPr lang="en-US" sz="20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000" b="1">
                <a:latin typeface="Verdana" pitchFamily="34" charset="0"/>
                <a:ea typeface="Verdana" pitchFamily="34" charset="0"/>
                <a:cs typeface="Verdana" pitchFamily="34" charset="0"/>
              </a:rPr>
              <a:t>200</a:t>
            </a:r>
            <a:r>
              <a:rPr lang="en-US" sz="20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ru-RU" sz="2000" b="1">
                <a:latin typeface="Verdana" pitchFamily="34" charset="0"/>
                <a:ea typeface="Verdana" pitchFamily="34" charset="0"/>
                <a:cs typeface="Verdana" pitchFamily="34" charset="0"/>
              </a:rPr>
              <a:t>50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0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6633" name="TextBox 14"/>
          <p:cNvSpPr txBox="1">
            <a:spLocks noChangeArrowheads="1"/>
          </p:cNvSpPr>
          <p:nvPr/>
        </p:nvSpPr>
        <p:spPr bwMode="auto">
          <a:xfrm>
            <a:off x="0" y="242888"/>
            <a:ext cx="31321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Пропорции</a:t>
            </a:r>
          </a:p>
        </p:txBody>
      </p:sp>
      <p:sp>
        <p:nvSpPr>
          <p:cNvPr id="26634" name="TextBox 14"/>
          <p:cNvSpPr txBox="1">
            <a:spLocks noChangeArrowheads="1"/>
          </p:cNvSpPr>
          <p:nvPr/>
        </p:nvSpPr>
        <p:spPr bwMode="auto">
          <a:xfrm>
            <a:off x="250825" y="4348163"/>
            <a:ext cx="8640763" cy="19399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Решите пропорции:</a:t>
            </a:r>
          </a:p>
          <a:p>
            <a:endParaRPr lang="ru-RU" sz="2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ru-RU" sz="2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ru-RU" sz="2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ru-RU" sz="2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sz="20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881063" y="5319713"/>
            <a:ext cx="4953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36" name="TextBox 3"/>
          <p:cNvSpPr txBox="1">
            <a:spLocks noChangeArrowheads="1"/>
          </p:cNvSpPr>
          <p:nvPr/>
        </p:nvSpPr>
        <p:spPr bwMode="auto">
          <a:xfrm>
            <a:off x="881063" y="4824413"/>
            <a:ext cx="495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endParaRPr lang="ru-RU" sz="2500" b="1" i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6637" name="TextBox 17"/>
          <p:cNvSpPr txBox="1">
            <a:spLocks noChangeArrowheads="1"/>
          </p:cNvSpPr>
          <p:nvPr/>
        </p:nvSpPr>
        <p:spPr bwMode="auto">
          <a:xfrm>
            <a:off x="881063" y="5337175"/>
            <a:ext cx="4953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6638" name="TextBox 18"/>
          <p:cNvSpPr txBox="1">
            <a:spLocks noChangeArrowheads="1"/>
          </p:cNvSpPr>
          <p:nvPr/>
        </p:nvSpPr>
        <p:spPr bwMode="auto">
          <a:xfrm>
            <a:off x="1331913" y="5067300"/>
            <a:ext cx="495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1736725" y="5319713"/>
            <a:ext cx="4953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40" name="TextBox 24"/>
          <p:cNvSpPr txBox="1">
            <a:spLocks noChangeArrowheads="1"/>
          </p:cNvSpPr>
          <p:nvPr/>
        </p:nvSpPr>
        <p:spPr bwMode="auto">
          <a:xfrm>
            <a:off x="1736725" y="4824413"/>
            <a:ext cx="495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6641" name="TextBox 25"/>
          <p:cNvSpPr txBox="1">
            <a:spLocks noChangeArrowheads="1"/>
          </p:cNvSpPr>
          <p:nvPr/>
        </p:nvSpPr>
        <p:spPr bwMode="auto">
          <a:xfrm>
            <a:off x="1736725" y="5337175"/>
            <a:ext cx="4953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2681288" y="5319713"/>
            <a:ext cx="4953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43" name="TextBox 28"/>
          <p:cNvSpPr txBox="1">
            <a:spLocks noChangeArrowheads="1"/>
          </p:cNvSpPr>
          <p:nvPr/>
        </p:nvSpPr>
        <p:spPr bwMode="auto">
          <a:xfrm>
            <a:off x="2681288" y="4824413"/>
            <a:ext cx="495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7</a:t>
            </a:r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6644" name="TextBox 29"/>
          <p:cNvSpPr txBox="1">
            <a:spLocks noChangeArrowheads="1"/>
          </p:cNvSpPr>
          <p:nvPr/>
        </p:nvSpPr>
        <p:spPr bwMode="auto">
          <a:xfrm>
            <a:off x="2681288" y="5337175"/>
            <a:ext cx="4953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6645" name="TextBox 30"/>
          <p:cNvSpPr txBox="1">
            <a:spLocks noChangeArrowheads="1"/>
          </p:cNvSpPr>
          <p:nvPr/>
        </p:nvSpPr>
        <p:spPr bwMode="auto">
          <a:xfrm>
            <a:off x="3132138" y="5067300"/>
            <a:ext cx="495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3536950" y="5319713"/>
            <a:ext cx="4953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47" name="TextBox 32"/>
          <p:cNvSpPr txBox="1">
            <a:spLocks noChangeArrowheads="1"/>
          </p:cNvSpPr>
          <p:nvPr/>
        </p:nvSpPr>
        <p:spPr bwMode="auto">
          <a:xfrm>
            <a:off x="3536950" y="4824413"/>
            <a:ext cx="495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6648" name="TextBox 33"/>
          <p:cNvSpPr txBox="1">
            <a:spLocks noChangeArrowheads="1"/>
          </p:cNvSpPr>
          <p:nvPr/>
        </p:nvSpPr>
        <p:spPr bwMode="auto">
          <a:xfrm>
            <a:off x="3536950" y="5337175"/>
            <a:ext cx="4953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endParaRPr lang="ru-RU" sz="2500" b="1" i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4527550" y="5319713"/>
            <a:ext cx="49371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50" name="TextBox 35"/>
          <p:cNvSpPr txBox="1">
            <a:spLocks noChangeArrowheads="1"/>
          </p:cNvSpPr>
          <p:nvPr/>
        </p:nvSpPr>
        <p:spPr bwMode="auto">
          <a:xfrm>
            <a:off x="4527550" y="4824413"/>
            <a:ext cx="4937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9</a:t>
            </a:r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6651" name="TextBox 36"/>
          <p:cNvSpPr txBox="1">
            <a:spLocks noChangeArrowheads="1"/>
          </p:cNvSpPr>
          <p:nvPr/>
        </p:nvSpPr>
        <p:spPr bwMode="auto">
          <a:xfrm>
            <a:off x="4527550" y="5337175"/>
            <a:ext cx="493713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7</a:t>
            </a:r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6652" name="TextBox 37"/>
          <p:cNvSpPr txBox="1">
            <a:spLocks noChangeArrowheads="1"/>
          </p:cNvSpPr>
          <p:nvPr/>
        </p:nvSpPr>
        <p:spPr bwMode="auto">
          <a:xfrm>
            <a:off x="4976813" y="5067300"/>
            <a:ext cx="495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>
            <a:off x="5381625" y="5319713"/>
            <a:ext cx="4953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54" name="TextBox 39"/>
          <p:cNvSpPr txBox="1">
            <a:spLocks noChangeArrowheads="1"/>
          </p:cNvSpPr>
          <p:nvPr/>
        </p:nvSpPr>
        <p:spPr bwMode="auto">
          <a:xfrm>
            <a:off x="5381625" y="4824413"/>
            <a:ext cx="495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endParaRPr lang="ru-RU" sz="2500" b="1" i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6655" name="TextBox 40"/>
          <p:cNvSpPr txBox="1">
            <a:spLocks noChangeArrowheads="1"/>
          </p:cNvSpPr>
          <p:nvPr/>
        </p:nvSpPr>
        <p:spPr bwMode="auto">
          <a:xfrm>
            <a:off x="5381625" y="5337175"/>
            <a:ext cx="4953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>
            <a:off x="6372225" y="5319713"/>
            <a:ext cx="4953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57" name="TextBox 42"/>
          <p:cNvSpPr txBox="1">
            <a:spLocks noChangeArrowheads="1"/>
          </p:cNvSpPr>
          <p:nvPr/>
        </p:nvSpPr>
        <p:spPr bwMode="auto">
          <a:xfrm>
            <a:off x="6372225" y="4824413"/>
            <a:ext cx="495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6658" name="TextBox 43"/>
          <p:cNvSpPr txBox="1">
            <a:spLocks noChangeArrowheads="1"/>
          </p:cNvSpPr>
          <p:nvPr/>
        </p:nvSpPr>
        <p:spPr bwMode="auto">
          <a:xfrm>
            <a:off x="6372225" y="5337175"/>
            <a:ext cx="4953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endParaRPr lang="ru-RU" sz="2500" b="1" i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6659" name="TextBox 44"/>
          <p:cNvSpPr txBox="1">
            <a:spLocks noChangeArrowheads="1"/>
          </p:cNvSpPr>
          <p:nvPr/>
        </p:nvSpPr>
        <p:spPr bwMode="auto">
          <a:xfrm>
            <a:off x="6821488" y="5067300"/>
            <a:ext cx="495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>
            <a:off x="7227888" y="5319713"/>
            <a:ext cx="49371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61" name="TextBox 46"/>
          <p:cNvSpPr txBox="1">
            <a:spLocks noChangeArrowheads="1"/>
          </p:cNvSpPr>
          <p:nvPr/>
        </p:nvSpPr>
        <p:spPr bwMode="auto">
          <a:xfrm>
            <a:off x="7137400" y="4824413"/>
            <a:ext cx="7207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12</a:t>
            </a:r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6662" name="TextBox 47"/>
          <p:cNvSpPr txBox="1">
            <a:spLocks noChangeArrowheads="1"/>
          </p:cNvSpPr>
          <p:nvPr/>
        </p:nvSpPr>
        <p:spPr bwMode="auto">
          <a:xfrm>
            <a:off x="7137400" y="5337175"/>
            <a:ext cx="720725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11</a:t>
            </a:r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6663" name="TextBox 48"/>
          <p:cNvSpPr txBox="1">
            <a:spLocks noChangeArrowheads="1"/>
          </p:cNvSpPr>
          <p:nvPr/>
        </p:nvSpPr>
        <p:spPr bwMode="auto">
          <a:xfrm>
            <a:off x="2097088" y="5067300"/>
            <a:ext cx="495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6664" name="TextBox 49"/>
          <p:cNvSpPr txBox="1">
            <a:spLocks noChangeArrowheads="1"/>
          </p:cNvSpPr>
          <p:nvPr/>
        </p:nvSpPr>
        <p:spPr bwMode="auto">
          <a:xfrm>
            <a:off x="3941763" y="5067300"/>
            <a:ext cx="495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6665" name="TextBox 50"/>
          <p:cNvSpPr txBox="1">
            <a:spLocks noChangeArrowheads="1"/>
          </p:cNvSpPr>
          <p:nvPr/>
        </p:nvSpPr>
        <p:spPr bwMode="auto">
          <a:xfrm>
            <a:off x="5741988" y="5067300"/>
            <a:ext cx="495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6666" name="TextBox 51"/>
          <p:cNvSpPr txBox="1">
            <a:spLocks noChangeArrowheads="1"/>
          </p:cNvSpPr>
          <p:nvPr/>
        </p:nvSpPr>
        <p:spPr bwMode="auto">
          <a:xfrm>
            <a:off x="7632700" y="5067300"/>
            <a:ext cx="495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17081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Пропорция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–</a:t>
            </a: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это верное равенство</a:t>
            </a: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двух отношений.</a:t>
            </a:r>
          </a:p>
        </p:txBody>
      </p:sp>
      <p:pic>
        <p:nvPicPr>
          <p:cNvPr id="1536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242888"/>
            <a:ext cx="31321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Пропорции</a:t>
            </a:r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Определение пропорции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0825" y="2994025"/>
            <a:ext cx="8642350" cy="1784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Пропорция может быть записана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следующими способами:</a:t>
            </a:r>
          </a:p>
          <a:p>
            <a:pPr algn="ctr"/>
            <a:endParaRPr lang="ru-RU" sz="2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или</a:t>
            </a:r>
          </a:p>
          <a:p>
            <a:pPr algn="ctr"/>
            <a:endParaRPr lang="ru-RU" sz="20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500" y="3975100"/>
            <a:ext cx="2408238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81588" y="3803650"/>
            <a:ext cx="1246187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480536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Прочитать эти записи можно по-разному: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5319713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«Отношение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к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равно отношению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с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к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»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5832475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«Отношения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к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с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к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равны»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63357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«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относится к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как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с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относится к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»</a:t>
            </a:r>
            <a:endParaRPr lang="ru-RU" sz="20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2" grpId="0" animBg="1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9540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Входящие в пропорцию четыре числа называются 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членами пропорции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638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7"/>
          <p:cNvSpPr txBox="1">
            <a:spLocks noChangeArrowheads="1"/>
          </p:cNvSpPr>
          <p:nvPr/>
        </p:nvSpPr>
        <p:spPr bwMode="auto">
          <a:xfrm>
            <a:off x="0" y="242888"/>
            <a:ext cx="31321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Пропорции</a:t>
            </a:r>
          </a:p>
        </p:txBody>
      </p:sp>
      <p:sp>
        <p:nvSpPr>
          <p:cNvPr id="16388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Члены пропорции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0825" y="2300288"/>
            <a:ext cx="4411663" cy="37385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 пропорции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ru-RU" sz="32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32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ru-RU" sz="3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</a:p>
          <a:p>
            <a:pPr algn="ctr"/>
            <a:endParaRPr lang="ru-RU" sz="1000" b="1" i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числа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называются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крайними членами пропорции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а числа 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–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средними членами пропорции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51388" y="2678113"/>
            <a:ext cx="4141787" cy="29972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2800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</a:rPr>
              <a:t>Такие названия понятны из расположения чисел</a:t>
            </a:r>
          </a:p>
          <a:p>
            <a:pPr algn="ctr"/>
            <a:r>
              <a:rPr lang="ru-RU" sz="2200">
                <a:latin typeface="Verdana" pitchFamily="34" charset="0"/>
              </a:rPr>
              <a:t>при записи пропорции в виде</a:t>
            </a:r>
          </a:p>
          <a:p>
            <a:pPr algn="ctr"/>
            <a:endParaRPr lang="ru-RU" sz="2200">
              <a:latin typeface="Verdana" pitchFamily="34" charset="0"/>
            </a:endParaRPr>
          </a:p>
          <a:p>
            <a:pPr algn="ctr"/>
            <a:endParaRPr lang="ru-RU" sz="2200">
              <a:latin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</a:rPr>
              <a:t>но они же используются и при записи пропорции в виде:</a:t>
            </a:r>
          </a:p>
          <a:p>
            <a:pPr algn="ctr"/>
            <a:endParaRPr lang="ru-RU" sz="2200">
              <a:latin typeface="Verdana" pitchFamily="34" charset="0"/>
            </a:endParaRPr>
          </a:p>
          <a:p>
            <a:pPr algn="ctr"/>
            <a:endParaRPr lang="ru-RU" sz="2200">
              <a:latin typeface="Verdana" pitchFamily="34" charset="0"/>
            </a:endParaRPr>
          </a:p>
          <a:p>
            <a:pPr algn="ctr"/>
            <a:endParaRPr lang="ru-RU" sz="2200">
              <a:latin typeface="Verdana" pitchFamily="34" charset="0"/>
            </a:endParaRPr>
          </a:p>
        </p:txBody>
      </p:sp>
      <p:pic>
        <p:nvPicPr>
          <p:cNvPr id="1741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Box 7"/>
          <p:cNvSpPr txBox="1">
            <a:spLocks noChangeArrowheads="1"/>
          </p:cNvSpPr>
          <p:nvPr/>
        </p:nvSpPr>
        <p:spPr bwMode="auto">
          <a:xfrm>
            <a:off x="0" y="242888"/>
            <a:ext cx="31321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</a:rPr>
              <a:t>Пропорции</a:t>
            </a:r>
          </a:p>
        </p:txBody>
      </p:sp>
      <p:sp>
        <p:nvSpPr>
          <p:cNvPr id="17412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Члены пропорции</a:t>
            </a: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6050" y="3068638"/>
            <a:ext cx="1246188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68675" y="2079625"/>
            <a:ext cx="24066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4103688"/>
            <a:ext cx="8642350" cy="25590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</a:rPr>
              <a:t>Названия «</a:t>
            </a:r>
            <a:r>
              <a:rPr lang="ru-RU" sz="2200" b="1">
                <a:latin typeface="Verdana" pitchFamily="34" charset="0"/>
              </a:rPr>
              <a:t>крайние члены</a:t>
            </a:r>
            <a:r>
              <a:rPr lang="ru-RU" sz="2200">
                <a:latin typeface="Verdana" pitchFamily="34" charset="0"/>
              </a:rPr>
              <a:t>» и «</a:t>
            </a:r>
            <a:r>
              <a:rPr lang="ru-RU" sz="2200" b="1">
                <a:latin typeface="Verdana" pitchFamily="34" charset="0"/>
              </a:rPr>
              <a:t>средние члены</a:t>
            </a:r>
            <a:r>
              <a:rPr lang="ru-RU" sz="2200">
                <a:latin typeface="Verdana" pitchFamily="34" charset="0"/>
              </a:rPr>
              <a:t>» относительны, достаточно записать пропорцию в обратном порядке (справа налево), как</a:t>
            </a:r>
          </a:p>
          <a:p>
            <a:pPr algn="ctr"/>
            <a:endParaRPr lang="ru-RU" sz="1000">
              <a:latin typeface="Verdana" pitchFamily="34" charset="0"/>
            </a:endParaRPr>
          </a:p>
          <a:p>
            <a:pPr algn="ctr"/>
            <a:r>
              <a:rPr lang="ru-RU" sz="3200" b="1" i="1">
                <a:solidFill>
                  <a:srgbClr val="0000FF"/>
                </a:solidFill>
                <a:latin typeface="Verdana" pitchFamily="34" charset="0"/>
              </a:rPr>
              <a:t>с</a:t>
            </a:r>
            <a:r>
              <a:rPr lang="ru-RU" sz="3200" b="1">
                <a:latin typeface="Verdana" pitchFamily="34" charset="0"/>
              </a:rPr>
              <a:t> : </a:t>
            </a:r>
            <a:r>
              <a:rPr lang="ru-RU" sz="3200" b="1" i="1">
                <a:solidFill>
                  <a:srgbClr val="C00000"/>
                </a:solidFill>
                <a:latin typeface="Verdana" pitchFamily="34" charset="0"/>
              </a:rPr>
              <a:t>d</a:t>
            </a:r>
            <a:r>
              <a:rPr lang="ru-RU" sz="3200" b="1">
                <a:latin typeface="Verdana" pitchFamily="34" charset="0"/>
              </a:rPr>
              <a:t> = </a:t>
            </a:r>
            <a:r>
              <a:rPr lang="ru-RU" sz="32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ru-RU" sz="3200" b="1">
                <a:latin typeface="Verdana" pitchFamily="34" charset="0"/>
              </a:rPr>
              <a:t> : </a:t>
            </a:r>
            <a:r>
              <a:rPr lang="ru-RU" sz="32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3200">
                <a:latin typeface="Verdana" pitchFamily="34" charset="0"/>
              </a:rPr>
              <a:t>,</a:t>
            </a:r>
          </a:p>
          <a:p>
            <a:pPr algn="ctr"/>
            <a:endParaRPr lang="ru-RU" sz="1000">
              <a:latin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</a:rPr>
              <a:t>и бывшие крайние члены становятся средними,</a:t>
            </a:r>
          </a:p>
          <a:p>
            <a:pPr algn="ctr"/>
            <a:r>
              <a:rPr lang="ru-RU" sz="2200">
                <a:latin typeface="Verdana" pitchFamily="34" charset="0"/>
              </a:rPr>
              <a:t>и наоборот.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Box 4"/>
          <p:cNvSpPr txBox="1">
            <a:spLocks noChangeArrowheads="1"/>
          </p:cNvSpPr>
          <p:nvPr/>
        </p:nvSpPr>
        <p:spPr bwMode="auto">
          <a:xfrm>
            <a:off x="250825" y="1271588"/>
            <a:ext cx="8642350" cy="22479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В пропорции</a:t>
            </a:r>
          </a:p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произведение крайних членов 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равно</a:t>
            </a:r>
          </a:p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произведению средних членов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8434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Box 7"/>
          <p:cNvSpPr txBox="1">
            <a:spLocks noChangeArrowheads="1"/>
          </p:cNvSpPr>
          <p:nvPr/>
        </p:nvSpPr>
        <p:spPr bwMode="auto">
          <a:xfrm>
            <a:off x="0" y="242888"/>
            <a:ext cx="31321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Пропорции</a:t>
            </a:r>
          </a:p>
        </p:txBody>
      </p:sp>
      <p:sp>
        <p:nvSpPr>
          <p:cNvPr id="18436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Основное свойство пропорции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3563938"/>
            <a:ext cx="8642350" cy="30321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 пропорции</a:t>
            </a:r>
          </a:p>
          <a:p>
            <a:pPr algn="ctr"/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основное свойство часто формулируют так: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произведения членов пропорции</a:t>
            </a:r>
          </a:p>
          <a:p>
            <a:pPr algn="ctr"/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крест-накрест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 равны между собой.</a:t>
            </a:r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41763" y="4113213"/>
            <a:ext cx="1246187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Box 4"/>
          <p:cNvSpPr txBox="1">
            <a:spLocks noChangeArrowheads="1"/>
          </p:cNvSpPr>
          <p:nvPr/>
        </p:nvSpPr>
        <p:spPr bwMode="auto">
          <a:xfrm>
            <a:off x="250825" y="1271588"/>
            <a:ext cx="8642350" cy="49561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Из основного свойства пропорции</a:t>
            </a:r>
          </a:p>
          <a:p>
            <a:pPr algn="ctr"/>
            <a:endParaRPr lang="en-US" sz="1000" b="1" i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ru-RU" sz="3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en-US" sz="32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en-US" sz="32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</a:p>
          <a:p>
            <a:pPr algn="ctr"/>
            <a:endParaRPr lang="ru-RU" sz="1000" b="1" i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следует, что 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в каждой пропорции</a:t>
            </a: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можно переставить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а) крайние члены;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б) средние члены;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в) крайние на место средних</a:t>
            </a: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и наоборот,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получив при этом 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новые пропорции</a:t>
            </a:r>
            <a:r>
              <a:rPr lang="ru-RU" sz="28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945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Box 7"/>
          <p:cNvSpPr txBox="1">
            <a:spLocks noChangeArrowheads="1"/>
          </p:cNvSpPr>
          <p:nvPr/>
        </p:nvSpPr>
        <p:spPr bwMode="auto">
          <a:xfrm>
            <a:off x="0" y="242888"/>
            <a:ext cx="31321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Пропорции</a:t>
            </a:r>
          </a:p>
        </p:txBody>
      </p:sp>
      <p:sp>
        <p:nvSpPr>
          <p:cNvPr id="19460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Свойства пропорции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Box 4"/>
          <p:cNvSpPr txBox="1">
            <a:spLocks noChangeArrowheads="1"/>
          </p:cNvSpPr>
          <p:nvPr/>
        </p:nvSpPr>
        <p:spPr bwMode="auto">
          <a:xfrm>
            <a:off x="250825" y="1271588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</a:p>
        </p:txBody>
      </p:sp>
      <p:pic>
        <p:nvPicPr>
          <p:cNvPr id="2048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TextBox 7"/>
          <p:cNvSpPr txBox="1">
            <a:spLocks noChangeArrowheads="1"/>
          </p:cNvSpPr>
          <p:nvPr/>
        </p:nvSpPr>
        <p:spPr bwMode="auto">
          <a:xfrm>
            <a:off x="0" y="242888"/>
            <a:ext cx="31321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Пропорции</a:t>
            </a:r>
          </a:p>
        </p:txBody>
      </p:sp>
      <p:sp>
        <p:nvSpPr>
          <p:cNvPr id="2048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Свойства пропорции</a:t>
            </a:r>
          </a:p>
        </p:txBody>
      </p:sp>
      <p:sp>
        <p:nvSpPr>
          <p:cNvPr id="20485" name="TextBox 5"/>
          <p:cNvSpPr txBox="1">
            <a:spLocks noChangeArrowheads="1"/>
          </p:cNvSpPr>
          <p:nvPr/>
        </p:nvSpPr>
        <p:spPr bwMode="auto">
          <a:xfrm>
            <a:off x="250825" y="1808163"/>
            <a:ext cx="8642350" cy="50180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1)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endParaRPr lang="ru-RU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>
                <a:latin typeface="Verdana" pitchFamily="34" charset="0"/>
                <a:ea typeface="Verdana" pitchFamily="34" charset="0"/>
                <a:cs typeface="Verdana" pitchFamily="34" charset="0"/>
              </a:rPr>
              <a:t>Поменяем местами крайние члены пропорции, получим: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2)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endParaRPr lang="ru-RU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>
                <a:latin typeface="Verdana" pitchFamily="34" charset="0"/>
                <a:ea typeface="Verdana" pitchFamily="34" charset="0"/>
                <a:cs typeface="Verdana" pitchFamily="34" charset="0"/>
              </a:rPr>
              <a:t>Поменяем в первой пропорции средние члены, получим: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3)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>
                <a:latin typeface="Verdana" pitchFamily="34" charset="0"/>
                <a:ea typeface="Verdana" pitchFamily="34" charset="0"/>
                <a:cs typeface="Verdana" pitchFamily="34" charset="0"/>
              </a:rPr>
              <a:t>Снова возьмём пропорцию </a:t>
            </a:r>
            <a:r>
              <a:rPr lang="ru-RU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ru-RU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ru-RU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</a:t>
            </a:r>
            <a:r>
              <a:rPr lang="ru-RU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ru-RU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ru-RU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r>
              <a:rPr lang="ru-RU">
                <a:latin typeface="Verdana" pitchFamily="34" charset="0"/>
                <a:ea typeface="Verdana" pitchFamily="34" charset="0"/>
                <a:cs typeface="Verdana" pitchFamily="34" charset="0"/>
              </a:rPr>
              <a:t>Переставим в ней крайние члены на место средних и наоборот, получим обратную пропорцию: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4)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>
                <a:latin typeface="Verdana" pitchFamily="34" charset="0"/>
                <a:ea typeface="Verdana" pitchFamily="34" charset="0"/>
                <a:cs typeface="Verdana" pitchFamily="34" charset="0"/>
              </a:rPr>
              <a:t>Можно составить ещё четыре пропорции: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          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endParaRPr lang="ru-RU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          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</a:t>
            </a:r>
            <a:endParaRPr lang="ru-RU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TextBox 7"/>
          <p:cNvSpPr txBox="1">
            <a:spLocks noChangeArrowheads="1"/>
          </p:cNvSpPr>
          <p:nvPr/>
        </p:nvSpPr>
        <p:spPr bwMode="auto">
          <a:xfrm>
            <a:off x="0" y="242888"/>
            <a:ext cx="31321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Пропорции</a:t>
            </a:r>
          </a:p>
        </p:txBody>
      </p:sp>
      <p:sp>
        <p:nvSpPr>
          <p:cNvPr id="21507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Свойства пропорции</a:t>
            </a:r>
          </a:p>
        </p:txBody>
      </p:sp>
      <p:sp>
        <p:nvSpPr>
          <p:cNvPr id="21508" name="TextBox 5"/>
          <p:cNvSpPr txBox="1">
            <a:spLocks noChangeArrowheads="1"/>
          </p:cNvSpPr>
          <p:nvPr/>
        </p:nvSpPr>
        <p:spPr bwMode="auto">
          <a:xfrm>
            <a:off x="250825" y="1268413"/>
            <a:ext cx="8642350" cy="5510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4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ru-RU" sz="44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en-US" sz="44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ru-RU" sz="44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en-US" sz="44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r>
              <a:rPr lang="ru-RU" sz="44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en-US" sz="44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endParaRPr lang="ru-RU" sz="4400" b="1" i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44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r>
              <a:rPr lang="ru-RU" sz="44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en-US" sz="44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ru-RU" sz="44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en-US" sz="44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r>
              <a:rPr lang="ru-RU" sz="44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en-US" sz="44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endParaRPr lang="ru-RU" sz="4400" b="1" i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44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ru-RU" sz="44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en-US" sz="44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r>
              <a:rPr lang="ru-RU" sz="44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en-US" sz="44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ru-RU" sz="44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en-US" sz="44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endParaRPr lang="ru-RU" sz="4400" b="1" i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44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ru-RU" sz="44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en-US" sz="44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ru-RU" sz="44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en-US" sz="44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r>
              <a:rPr lang="ru-RU" sz="44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en-US" sz="44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endParaRPr lang="ru-RU" sz="4400" i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44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r>
              <a:rPr lang="ru-RU" sz="4400" b="1">
                <a:latin typeface="Verdana" pitchFamily="34" charset="0"/>
                <a:ea typeface="Verdana" pitchFamily="34" charset="0"/>
                <a:cs typeface="Verdana" pitchFamily="34" charset="0"/>
              </a:rPr>
              <a:t> :</a:t>
            </a:r>
            <a:r>
              <a:rPr lang="ru-RU" sz="4400" b="1" i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44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ru-RU" sz="4400" b="1" i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4400" b="1">
                <a:latin typeface="Verdana" pitchFamily="34" charset="0"/>
                <a:ea typeface="Verdana" pitchFamily="34" charset="0"/>
                <a:cs typeface="Verdana" pitchFamily="34" charset="0"/>
              </a:rPr>
              <a:t>= </a:t>
            </a:r>
            <a:r>
              <a:rPr lang="en-US" sz="44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r>
              <a:rPr lang="ru-RU" sz="44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en-US" sz="44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endParaRPr lang="en-US" sz="4400" b="1" i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44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r>
              <a:rPr lang="ru-RU" sz="44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en-US" sz="44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r>
              <a:rPr lang="ru-RU" sz="44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en-US" sz="44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ru-RU" sz="44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en-US" sz="44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endParaRPr lang="ru-RU" sz="4400" b="1" i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44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r>
              <a:rPr lang="ru-RU" sz="44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en-US" sz="44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r>
              <a:rPr lang="ru-RU" sz="44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en-US" sz="44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ru-RU" sz="44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en-US" sz="44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endParaRPr lang="en-US" sz="4400" b="1" i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44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ru-RU" sz="44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en-US" sz="44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r>
              <a:rPr lang="ru-RU" sz="44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en-US" sz="44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ru-RU" sz="44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en-US" sz="44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endParaRPr lang="ru-RU" sz="4400" b="1" i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TextBox 7"/>
          <p:cNvSpPr txBox="1">
            <a:spLocks noChangeArrowheads="1"/>
          </p:cNvSpPr>
          <p:nvPr/>
        </p:nvSpPr>
        <p:spPr bwMode="auto">
          <a:xfrm>
            <a:off x="0" y="242888"/>
            <a:ext cx="31321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Пропорции</a:t>
            </a:r>
          </a:p>
        </p:txBody>
      </p:sp>
      <p:sp>
        <p:nvSpPr>
          <p:cNvPr id="22531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пропорций</a:t>
            </a:r>
          </a:p>
        </p:txBody>
      </p:sp>
      <p:sp>
        <p:nvSpPr>
          <p:cNvPr id="22532" name="TextBox 5"/>
          <p:cNvSpPr txBox="1">
            <a:spLocks noChangeArrowheads="1"/>
          </p:cNvSpPr>
          <p:nvPr/>
        </p:nvSpPr>
        <p:spPr bwMode="auto">
          <a:xfrm>
            <a:off x="250825" y="1268413"/>
            <a:ext cx="8642350" cy="47101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Наиболее распространённая</a:t>
            </a:r>
            <a:endParaRPr lang="en-US" sz="3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задача на пропорцию:</a:t>
            </a:r>
            <a:endParaRPr lang="en-US" sz="3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US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найти неизвестный</a:t>
            </a:r>
            <a:endParaRPr lang="en-US" sz="35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член пропорции,</a:t>
            </a:r>
            <a:endParaRPr lang="en-US" sz="35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если остальные три её члена известны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3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US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Чаще всего это формулируют</a:t>
            </a:r>
            <a:r>
              <a:rPr lang="en-US" sz="3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так:</a:t>
            </a:r>
            <a:endParaRPr lang="en-US" sz="3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«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Решить пропорцию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1003</TotalTime>
  <Words>519</Words>
  <Application>Microsoft Office PowerPoint</Application>
  <PresentationFormat>Экран (4:3)</PresentationFormat>
  <Paragraphs>196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144</cp:revision>
  <dcterms:created xsi:type="dcterms:W3CDTF">2012-12-15T11:02:59Z</dcterms:created>
  <dcterms:modified xsi:type="dcterms:W3CDTF">2013-12-11T04:31:04Z</dcterms:modified>
</cp:coreProperties>
</file>