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69" r:id="rId6"/>
    <p:sldId id="270" r:id="rId7"/>
    <p:sldId id="271" r:id="rId8"/>
    <p:sldId id="272" r:id="rId9"/>
    <p:sldId id="266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F4D10"/>
    <a:srgbClr val="008000"/>
    <a:srgbClr val="800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24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80" y="-96"/>
      </p:cViewPr>
      <p:guideLst>
        <p:guide orient="horz" pos="365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E960F-8D08-4DCB-AC5D-AAD59577A6B6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1E137-0C32-4214-9479-868D18F15A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F1850-D561-4BA1-92C0-C28116A2CA9D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CF136-5862-447D-829C-CDED383B78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23132-75F3-4205-8C39-813902BC2E21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A4A2B-25B8-4347-B821-ABF42E90AC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13824-FE26-41E5-92A9-DD3BFD613D85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F3680-1466-4761-8D00-E9889DB032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AE4BC-5405-4779-9459-C25607CDECB0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1088B-951F-423F-9C86-9C44E46A67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23234-EE46-4F87-B292-2A66CFA695B5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7A7C2-6EB6-4A7A-9FBC-94991202C9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D9668-F466-4AB1-A4A6-45B8E92095C1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70149-D9E3-47C5-A320-D64E5D5C39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56AE5-13A3-408E-B821-D9AD59638244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9FE87-FAC5-4673-AA52-3A6587AC3F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DE39B-BEBA-4A99-90CF-55FA7257C596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A9602-A645-4CFC-AC35-3A37184F72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21360-161B-4E47-B54A-6ABC96E64110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D134B-2D2D-4C30-9FA0-411D502F12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E0A5E-B831-4D78-A8BD-76767165042F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B1BAB-4FF0-400B-9225-7CF0A5919E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2677945-CD95-4764-B2EA-F9F9592B6B3F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CD0C18A-6667-4D97-A8E2-A78A863E08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10064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1.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Понятие десятичной дроби.</a:t>
            </a: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Запись и чтение десятичных дробей</a:t>
            </a:r>
          </a:p>
        </p:txBody>
      </p:sp>
      <p:sp>
        <p:nvSpPr>
          <p:cNvPr id="13314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>
              <a:defRPr/>
            </a:pP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>
              <a:defRPr/>
            </a:pP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II.  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ДЕСЯТИЧНЫЕ ДРОБИ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570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Дроби</a:t>
            </a:r>
          </a:p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0,1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0,3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0,01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0,001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0,005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 и т.д. называются 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десятичными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3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433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 десятичной дроби.</a:t>
            </a: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Запись и чтение десятичных дробей</a:t>
            </a:r>
          </a:p>
        </p:txBody>
      </p:sp>
      <p:sp>
        <p:nvSpPr>
          <p:cNvPr id="1434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Десятичная дробь</a:t>
            </a:r>
          </a:p>
        </p:txBody>
      </p:sp>
      <p:sp>
        <p:nvSpPr>
          <p:cNvPr id="14341" name="TextBox 15"/>
          <p:cNvSpPr txBox="1">
            <a:spLocks noChangeArrowheads="1"/>
          </p:cNvSpPr>
          <p:nvPr/>
        </p:nvSpPr>
        <p:spPr bwMode="auto">
          <a:xfrm>
            <a:off x="250825" y="2924175"/>
            <a:ext cx="8642350" cy="3048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Любую обыкновенную дробь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знаменатель которой равен</a:t>
            </a:r>
          </a:p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100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1000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, ...</a:t>
            </a: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(любой степени числа 10),</a:t>
            </a: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можно записать</a:t>
            </a: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в виде 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десятичной дроби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3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94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Способ записи десятичных дробей аналогичен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позиционному способу записи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натуральных чисел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значение цифры зависит от её места</a:t>
            </a:r>
            <a:endParaRPr lang="en-US" sz="2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записи числа (разряда),</a:t>
            </a:r>
            <a:endParaRPr lang="en-US" sz="2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единицы</a:t>
            </a:r>
            <a:r>
              <a:rPr lang="en-US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двух соседних разрядов отличаются друг от друга в 10 раз.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 десятичной дроби.</a:t>
            </a: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Запись и чтение десятичных дробей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Запись десятичных дробей</a:t>
            </a:r>
          </a:p>
        </p:txBody>
      </p:sp>
      <p:sp>
        <p:nvSpPr>
          <p:cNvPr id="15365" name="TextBox 8"/>
          <p:cNvSpPr txBox="1">
            <a:spLocks noChangeArrowheads="1"/>
          </p:cNvSpPr>
          <p:nvPr/>
        </p:nvSpPr>
        <p:spPr bwMode="auto">
          <a:xfrm>
            <a:off x="250825" y="4292600"/>
            <a:ext cx="8642350" cy="22479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Для записи десятичных дробей</a:t>
            </a:r>
            <a:endParaRPr lang="en-US" sz="28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используют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разряды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8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которые</a:t>
            </a:r>
            <a:r>
              <a:rPr lang="en-US" sz="28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идут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слева направо от запятой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, поставленной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после разряда</a:t>
            </a:r>
            <a:r>
              <a:rPr lang="en-US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единиц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8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В них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указывают доли единиц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3241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Доли единиц: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 первом разряде после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запятой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указывают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десятых долей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(это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разряд десятых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),</a:t>
            </a:r>
          </a:p>
          <a:p>
            <a:pPr algn="ctr"/>
            <a:endParaRPr lang="en-US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во втором разряде после запятой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указывают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сотых долей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(это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разряд сотых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и т.д.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 десятичной дроби.</a:t>
            </a: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Запись и чтение десятичных дробей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Запись десятичных дробей</a:t>
            </a:r>
          </a:p>
        </p:txBody>
      </p:sp>
      <p:sp>
        <p:nvSpPr>
          <p:cNvPr id="16389" name="TextBox 10"/>
          <p:cNvSpPr txBox="1">
            <a:spLocks noChangeArrowheads="1"/>
          </p:cNvSpPr>
          <p:nvPr/>
        </p:nvSpPr>
        <p:spPr bwMode="auto">
          <a:xfrm>
            <a:off x="250825" y="3644900"/>
            <a:ext cx="8642350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Цифра 0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показывает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отсутствие единиц соответствующего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разряда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4652963"/>
            <a:ext cx="8640763" cy="117157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250825" y="4652963"/>
            <a:ext cx="1008063" cy="792162"/>
          </a:xfrm>
          <a:prstGeom prst="rect">
            <a:avLst/>
          </a:prstGeom>
          <a:noFill/>
          <a:ln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124075" y="5013325"/>
            <a:ext cx="1008063" cy="792163"/>
          </a:xfrm>
          <a:prstGeom prst="rect">
            <a:avLst/>
          </a:prstGeom>
          <a:noFill/>
          <a:ln>
            <a:solidFill>
              <a:srgbClr val="0000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203575" y="4652963"/>
            <a:ext cx="1008063" cy="792162"/>
          </a:xfrm>
          <a:prstGeom prst="rect">
            <a:avLst/>
          </a:prstGeom>
          <a:noFill/>
          <a:ln>
            <a:solidFill>
              <a:srgbClr val="0F4D1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356100" y="5013325"/>
            <a:ext cx="1079500" cy="792163"/>
          </a:xfrm>
          <a:prstGeom prst="rect">
            <a:avLst/>
          </a:prstGeom>
          <a:noFill/>
          <a:ln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076825" y="4652963"/>
            <a:ext cx="1798638" cy="792162"/>
          </a:xfrm>
          <a:prstGeom prst="rect">
            <a:avLst/>
          </a:prstGeom>
          <a:noFill/>
          <a:ln>
            <a:solidFill>
              <a:srgbClr val="0000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6372225" y="5013325"/>
            <a:ext cx="1512888" cy="792163"/>
          </a:xfrm>
          <a:prstGeom prst="rect">
            <a:avLst/>
          </a:prstGeom>
          <a:noFill/>
          <a:ln>
            <a:solidFill>
              <a:srgbClr val="0F4D1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7524750" y="4652963"/>
            <a:ext cx="1368425" cy="792162"/>
          </a:xfrm>
          <a:prstGeom prst="rect">
            <a:avLst/>
          </a:prstGeom>
          <a:noFill/>
          <a:ln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400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 переходе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от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десятичной дроби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обыкновенной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наоборот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следует помнить, что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 десятичной дроби после запятой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столько же цифр</a:t>
            </a:r>
            <a:r>
              <a:rPr lang="ru-RU" sz="25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сколько нулей</a:t>
            </a:r>
            <a:endParaRPr lang="en-US" sz="2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 знаменателе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соответствующей ей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обыкновенной дроби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 десятичной дроби.</a:t>
            </a: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Запись и чтение десятичных дробей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Разряды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десятичных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дробей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3827463"/>
            <a:ext cx="8640763" cy="140176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0939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12,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04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– это десятичная запись числа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        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и читаются эти две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дроби одинаково:</a:t>
            </a:r>
            <a:endParaRPr lang="en-US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двенадцать целых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четыре сотых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».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843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 десятичной дроби.</a:t>
            </a: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Запись и чтение десятичных дробей</a:t>
            </a:r>
          </a:p>
        </p:txBody>
      </p: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Чтение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десятичных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дробей</a:t>
            </a:r>
          </a:p>
        </p:txBody>
      </p:sp>
      <p:pic>
        <p:nvPicPr>
          <p:cNvPr id="1843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67175" y="1787525"/>
            <a:ext cx="957263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TextBox 8"/>
          <p:cNvSpPr txBox="1">
            <a:spLocks noChangeArrowheads="1"/>
          </p:cNvSpPr>
          <p:nvPr/>
        </p:nvSpPr>
        <p:spPr bwMode="auto">
          <a:xfrm>
            <a:off x="250825" y="3387725"/>
            <a:ext cx="8642350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Десятичную дробь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можно прочитать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не переходя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 обыкновенной.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8439" name="TextBox 10"/>
          <p:cNvSpPr txBox="1">
            <a:spLocks noChangeArrowheads="1"/>
          </p:cNvSpPr>
          <p:nvPr/>
        </p:nvSpPr>
        <p:spPr bwMode="auto">
          <a:xfrm>
            <a:off x="250825" y="4184650"/>
            <a:ext cx="8642350" cy="25844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100"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ru-RU" sz="2100">
                <a:latin typeface="Verdana" pitchFamily="34" charset="0"/>
                <a:ea typeface="Verdana" pitchFamily="34" charset="0"/>
                <a:cs typeface="Verdana" pitchFamily="34" charset="0"/>
              </a:rPr>
              <a:t>начала читают часть, стоящую </a:t>
            </a:r>
            <a:r>
              <a:rPr lang="ru-RU" sz="2100" b="1">
                <a:latin typeface="Verdana" pitchFamily="34" charset="0"/>
                <a:ea typeface="Verdana" pitchFamily="34" charset="0"/>
                <a:cs typeface="Verdana" pitchFamily="34" charset="0"/>
              </a:rPr>
              <a:t>до запятой</a:t>
            </a:r>
            <a:r>
              <a:rPr lang="ru-RU" sz="21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1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1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Это целая часть</a:t>
            </a:r>
            <a:r>
              <a:rPr lang="ru-RU" sz="2100">
                <a:latin typeface="Verdana" pitchFamily="34" charset="0"/>
                <a:ea typeface="Verdana" pitchFamily="34" charset="0"/>
                <a:cs typeface="Verdana" pitchFamily="34" charset="0"/>
              </a:rPr>
              <a:t> данной дроби, поэтому</a:t>
            </a:r>
            <a:r>
              <a:rPr lang="en-US" sz="21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100">
                <a:latin typeface="Verdana" pitchFamily="34" charset="0"/>
                <a:ea typeface="Verdana" pitchFamily="34" charset="0"/>
                <a:cs typeface="Verdana" pitchFamily="34" charset="0"/>
              </a:rPr>
              <a:t>после её прочтения</a:t>
            </a:r>
            <a:r>
              <a:rPr lang="en-US" sz="21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100">
                <a:latin typeface="Verdana" pitchFamily="34" charset="0"/>
                <a:ea typeface="Verdana" pitchFamily="34" charset="0"/>
                <a:cs typeface="Verdana" pitchFamily="34" charset="0"/>
              </a:rPr>
              <a:t>произносят слово «</a:t>
            </a:r>
            <a:r>
              <a:rPr lang="ru-RU" sz="21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</a:t>
            </a:r>
            <a:r>
              <a:rPr lang="ru-RU" sz="2100">
                <a:latin typeface="Verdana" pitchFamily="34" charset="0"/>
                <a:ea typeface="Verdana" pitchFamily="34" charset="0"/>
                <a:cs typeface="Verdana" pitchFamily="34" charset="0"/>
              </a:rPr>
              <a:t>».</a:t>
            </a:r>
          </a:p>
          <a:p>
            <a:pPr algn="ctr"/>
            <a:r>
              <a:rPr lang="ru-RU" sz="2100">
                <a:latin typeface="Verdana" pitchFamily="34" charset="0"/>
                <a:ea typeface="Verdana" pitchFamily="34" charset="0"/>
                <a:cs typeface="Verdana" pitchFamily="34" charset="0"/>
              </a:rPr>
              <a:t>Затем читают часть, стоящую </a:t>
            </a:r>
            <a:r>
              <a:rPr lang="ru-RU" sz="2100" b="1">
                <a:latin typeface="Verdana" pitchFamily="34" charset="0"/>
                <a:ea typeface="Verdana" pitchFamily="34" charset="0"/>
                <a:cs typeface="Verdana" pitchFamily="34" charset="0"/>
              </a:rPr>
              <a:t>после запятой</a:t>
            </a:r>
            <a:r>
              <a:rPr lang="ru-RU" sz="2100">
                <a:latin typeface="Verdana" pitchFamily="34" charset="0"/>
                <a:ea typeface="Verdana" pitchFamily="34" charset="0"/>
                <a:cs typeface="Verdana" pitchFamily="34" charset="0"/>
              </a:rPr>
              <a:t>, и </a:t>
            </a:r>
            <a:r>
              <a:rPr lang="ru-RU" sz="21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добавляют название последнего разряда</a:t>
            </a:r>
            <a:r>
              <a:rPr lang="ru-RU" sz="21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1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Например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–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ноль целых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сто</a:t>
            </a:r>
            <a:r>
              <a:rPr lang="en-US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пять тысячных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».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Десятичные дроби</a:t>
            </a:r>
            <a:r>
              <a:rPr lang="ru-RU" sz="2500">
                <a:latin typeface="Verdana" pitchFamily="34" charset="0"/>
              </a:rPr>
              <a:t> </a:t>
            </a:r>
            <a:r>
              <a:rPr lang="ru-RU" sz="2500" b="1">
                <a:latin typeface="Verdana" pitchFamily="34" charset="0"/>
              </a:rPr>
              <a:t>изображают</a:t>
            </a:r>
            <a:r>
              <a:rPr lang="ru-RU" sz="2500">
                <a:latin typeface="Verdana" pitchFamily="34" charset="0"/>
              </a:rPr>
              <a:t> на числовом луче </a:t>
            </a:r>
            <a:r>
              <a:rPr lang="ru-RU" sz="2500" b="1">
                <a:latin typeface="Verdana" pitchFamily="34" charset="0"/>
              </a:rPr>
              <a:t>так</a:t>
            </a:r>
            <a:r>
              <a:rPr lang="en-US" sz="2500" b="1">
                <a:latin typeface="Verdana" pitchFamily="34" charset="0"/>
              </a:rPr>
              <a:t> </a:t>
            </a:r>
            <a:r>
              <a:rPr lang="ru-RU" sz="2500" b="1">
                <a:latin typeface="Verdana" pitchFamily="34" charset="0"/>
              </a:rPr>
              <a:t>же, как и</a:t>
            </a:r>
            <a:r>
              <a:rPr lang="en-US" sz="2500" b="1">
                <a:latin typeface="Verdana" pitchFamily="34" charset="0"/>
              </a:rPr>
              <a:t> </a:t>
            </a:r>
            <a:r>
              <a:rPr lang="ru-RU" sz="2500" b="1">
                <a:latin typeface="Verdana" pitchFamily="34" charset="0"/>
              </a:rPr>
              <a:t>обыкновенные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pic>
        <p:nvPicPr>
          <p:cNvPr id="1945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Понятие десятичной дроби.</a:t>
            </a: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Запись и чтение десятичных дробей</a:t>
            </a:r>
          </a:p>
        </p:txBody>
      </p:sp>
      <p:sp>
        <p:nvSpPr>
          <p:cNvPr id="19460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Изображение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десятичных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дробей на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числовом луче</a:t>
            </a:r>
          </a:p>
        </p:txBody>
      </p:sp>
      <p:sp>
        <p:nvSpPr>
          <p:cNvPr id="19461" name="TextBox 11"/>
          <p:cNvSpPr txBox="1">
            <a:spLocks noChangeArrowheads="1"/>
          </p:cNvSpPr>
          <p:nvPr/>
        </p:nvSpPr>
        <p:spPr bwMode="auto">
          <a:xfrm>
            <a:off x="250825" y="2276475"/>
            <a:ext cx="8642350" cy="1997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Если мы хотим </a:t>
            </a:r>
            <a:r>
              <a:rPr lang="ru-RU" sz="2500" b="1">
                <a:latin typeface="Verdana" pitchFamily="34" charset="0"/>
              </a:rPr>
              <a:t>построить точку</a:t>
            </a:r>
            <a:r>
              <a:rPr lang="ru-RU" sz="2500">
                <a:latin typeface="Verdana" pitchFamily="34" charset="0"/>
              </a:rPr>
              <a:t>,</a:t>
            </a:r>
            <a:endParaRPr lang="en-US" sz="25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соответствующую числу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0</a:t>
            </a:r>
            <a:r>
              <a:rPr lang="ru-RU" sz="2500" b="1">
                <a:latin typeface="Verdana" pitchFamily="34" charset="0"/>
              </a:rPr>
              <a:t>,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7</a:t>
            </a:r>
            <a:r>
              <a:rPr lang="ru-RU" sz="2500">
                <a:latin typeface="Verdana" pitchFamily="34" charset="0"/>
              </a:rPr>
              <a:t>,</a:t>
            </a:r>
            <a:r>
              <a:rPr lang="en-US" sz="2500"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то для этого</a:t>
            </a:r>
            <a:endParaRPr lang="en-US" sz="2500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сначала отметим на числовом луче</a:t>
            </a:r>
            <a:r>
              <a:rPr lang="en-US" sz="2500" b="1">
                <a:latin typeface="Verdana" pitchFamily="34" charset="0"/>
              </a:rPr>
              <a:t> </a:t>
            </a:r>
            <a:r>
              <a:rPr lang="ru-RU" sz="2500" b="1">
                <a:latin typeface="Verdana" pitchFamily="34" charset="0"/>
              </a:rPr>
              <a:t>точку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2500">
                <a:latin typeface="Verdana" pitchFamily="34" charset="0"/>
              </a:rPr>
              <a:t>,</a:t>
            </a:r>
            <a:endParaRPr lang="en-US" sz="25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то есть</a:t>
            </a:r>
            <a:r>
              <a:rPr lang="en-US" sz="2500"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выберем </a:t>
            </a:r>
            <a:r>
              <a:rPr lang="ru-RU" sz="2500" b="1">
                <a:latin typeface="Verdana" pitchFamily="34" charset="0"/>
              </a:rPr>
              <a:t>единичный отрезок</a:t>
            </a:r>
            <a:r>
              <a:rPr lang="ru-RU" sz="2500">
                <a:latin typeface="Verdana" pitchFamily="34" charset="0"/>
              </a:rPr>
              <a:t>,</a:t>
            </a:r>
            <a:r>
              <a:rPr lang="en-US" sz="2500"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а затем</a:t>
            </a:r>
            <a:endParaRPr lang="en-US" sz="25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разделим его на </a:t>
            </a:r>
            <a:r>
              <a:rPr lang="ru-RU" sz="2500" b="1">
                <a:latin typeface="Verdana" pitchFamily="34" charset="0"/>
              </a:rPr>
              <a:t>10</a:t>
            </a:r>
            <a:r>
              <a:rPr lang="ru-RU" sz="2500">
                <a:latin typeface="Verdana" pitchFamily="34" charset="0"/>
              </a:rPr>
              <a:t> равных частей и отсчитаем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7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4437063"/>
            <a:ext cx="8640762" cy="6191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7860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Для того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чтобы построить точку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соответствующую десятичной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дроби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делят на 10 равных частей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десятую долю единичного отрезка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которая следует за точкой с координатой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получают сотые доли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отсчитывают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таких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долей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048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 десятичной дроби.</a:t>
            </a: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Запись и чтение десятичных дробей</a:t>
            </a:r>
          </a:p>
        </p:txBody>
      </p:sp>
      <p:sp>
        <p:nvSpPr>
          <p:cNvPr id="20484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Изображение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десятичных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дробей на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числовом луче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0" y="4221163"/>
            <a:ext cx="8640763" cy="6238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1506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делимости</a:t>
            </a:r>
          </a:p>
        </p:txBody>
      </p:sp>
      <p:pic>
        <p:nvPicPr>
          <p:cNvPr id="21508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1510" name="TextBox 14"/>
          <p:cNvSpPr txBox="1">
            <a:spLocks noChangeArrowheads="1"/>
          </p:cNvSpPr>
          <p:nvPr/>
        </p:nvSpPr>
        <p:spPr bwMode="auto">
          <a:xfrm>
            <a:off x="0" y="80963"/>
            <a:ext cx="3132138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 десятичной дроби.</a:t>
            </a: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Запись и чтение десятичных дробей</a:t>
            </a:r>
          </a:p>
        </p:txBody>
      </p:sp>
      <p:sp>
        <p:nvSpPr>
          <p:cNvPr id="21511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такое десятичная дробь? Как связаны между собой обыкновенные и десятичные дроби?</a:t>
            </a:r>
          </a:p>
        </p:txBody>
      </p:sp>
      <p:sp>
        <p:nvSpPr>
          <p:cNvPr id="21512" name="TextBox 14"/>
          <p:cNvSpPr txBox="1">
            <a:spLocks noChangeArrowheads="1"/>
          </p:cNvSpPr>
          <p:nvPr/>
        </p:nvSpPr>
        <p:spPr bwMode="auto">
          <a:xfrm>
            <a:off x="250825" y="2636838"/>
            <a:ext cx="8640763" cy="2508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Назовите следующие десятичные дроби:</a:t>
            </a:r>
          </a:p>
          <a:p>
            <a:pPr algn="ctr"/>
            <a:endParaRPr lang="en-US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546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    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7228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    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359468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0439315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   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066289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    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382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00483428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    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822225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    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32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781639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1514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    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26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75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    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111848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    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1513" name="TextBox 14"/>
          <p:cNvSpPr txBox="1">
            <a:spLocks noChangeArrowheads="1"/>
          </p:cNvSpPr>
          <p:nvPr/>
        </p:nvSpPr>
        <p:spPr bwMode="auto">
          <a:xfrm>
            <a:off x="250825" y="5240338"/>
            <a:ext cx="8640763" cy="13557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Изобразите на числовой прямой десятичные дроби:</a:t>
            </a:r>
          </a:p>
          <a:p>
            <a:pPr algn="ctr"/>
            <a:endParaRPr lang="en-US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71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53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44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05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46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79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76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9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517</Words>
  <Application>Microsoft Office PowerPoint</Application>
  <PresentationFormat>Экран (4:3)</PresentationFormat>
  <Paragraphs>102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90</cp:revision>
  <dcterms:created xsi:type="dcterms:W3CDTF">2012-12-15T11:02:59Z</dcterms:created>
  <dcterms:modified xsi:type="dcterms:W3CDTF">2013-12-11T05:52:32Z</dcterms:modified>
</cp:coreProperties>
</file>