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6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80000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5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0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6F170D2-C22E-4AB4-9130-30481C10C1C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D2CF349-86E1-411E-BC45-5B95CE644F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6147A-39F4-4325-BE53-F93B3F12097E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BD8A2-15F3-4E97-A3CA-B6A1CB79EB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7956A-154A-483B-9B35-EB1A3A0C4207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E722F-081E-42A1-9321-B7521BC891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66752-8F49-43DA-A924-AAB9B4266AD6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301BE-27EE-4F7E-8B19-720364040D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335EA-FA26-4E7A-B591-8F564F34FB93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489C2-820F-4FF3-9D5E-50CA20C8CE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14D47-EB99-4E0D-A4B2-CCFFD3B32D36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B1220-8194-4B19-9A94-8379532ABD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87DBE-9B05-40F1-B8E9-ECCA0B2C28C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8339C-2B0A-4D0E-B850-4618E88067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412AF-A5E9-46FB-8C23-02E575223014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5EE11-C1D6-4A90-A37A-5A74C86E9C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4DBBA-F9D4-4BD1-870C-54F27E1C8AE0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6B753-219F-4A48-91DB-F83B214753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DC31B-AA28-44B4-89DF-52DFB407BB10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193BE-DCE8-4A6F-B3E9-17C99EB947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2F789-BE8E-4C9C-A735-0CA5B29AB84F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CA48F-A186-4B50-B86E-7F9E1D421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CC22F-F29B-46C0-8598-0D75425F4C1E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16C0D-0C78-4DD8-A003-B7A17702F5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3DEADAD-0BD9-4F82-B78E-07F116EE5013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20148F-2D00-40E0-BD1E-047CCA8E41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3000" b="1">
                <a:solidFill>
                  <a:srgbClr val="151515"/>
                </a:solidFill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Модуль целого числа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</a:t>
            </a:r>
            <a:r>
              <a:rPr lang="ru-RU" sz="3000" b="1">
                <a:solidFill>
                  <a:srgbClr val="151515"/>
                </a:solidFill>
              </a:rPr>
              <a:t>.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ЦЕЛЫЕ ЧИСЛА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38623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Рассмотрим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числовую прямую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Так называется прямая,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которой выбрано начало отсчёта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(точка, соответствующая числу 0),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единичный отрезок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положительное направление.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Обычно числовую прямую располагают горизонтально, а положительное направление выбирают вправо от начала: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Модуль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целого числа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 модуля целого числа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5273675"/>
            <a:ext cx="8640763" cy="51276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Когда мы изображаем на числовой прямой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точку 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то откладываем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отрезок длиной 5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вправо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от начала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Модуль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целого числа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 модуля целого числа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578100"/>
            <a:ext cx="8642350" cy="1247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Когда мы изображаем на числовой прямой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точку –5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то откладываем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отрезок длиной 5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влево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от начала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992688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в том, и в другом случае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расстояние от изображённой точки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(и от точки 5, и от точки –5)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до начала равно 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3878263"/>
            <a:ext cx="8640763" cy="1017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Модулем целого числа</a:t>
            </a:r>
            <a:r>
              <a:rPr lang="ru-RU" sz="3500">
                <a:latin typeface="Verdana" pitchFamily="34" charset="0"/>
              </a:rPr>
              <a:t> называется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расстояние от точки</a:t>
            </a:r>
            <a:r>
              <a:rPr lang="ru-RU" sz="3500">
                <a:latin typeface="Verdana" pitchFamily="34" charset="0"/>
              </a:rPr>
              <a:t>, соответствующей этому числу на числовой прямой,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до начала</a:t>
            </a:r>
            <a:r>
              <a:rPr lang="ru-RU" sz="3500">
                <a:latin typeface="Verdana" pitchFamily="34" charset="0"/>
              </a:rPr>
              <a:t>.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Модуль</a:t>
            </a:r>
            <a:endParaRPr lang="en-US" sz="2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целого числа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Определение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модуля целого числа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3627438"/>
            <a:ext cx="8640763" cy="1016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781550"/>
            <a:ext cx="8642350" cy="1235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Пример</a:t>
            </a:r>
            <a:r>
              <a:rPr lang="ru-RU" sz="2500" b="1">
                <a:solidFill>
                  <a:srgbClr val="800000"/>
                </a:solidFill>
              </a:rPr>
              <a:t>:</a:t>
            </a:r>
          </a:p>
          <a:p>
            <a:pPr algn="ctr"/>
            <a:r>
              <a:rPr lang="ru-RU" sz="2500">
                <a:latin typeface="Verdana" pitchFamily="34" charset="0"/>
              </a:rPr>
              <a:t>Модуль числа 5 равен 5</a:t>
            </a:r>
          </a:p>
          <a:p>
            <a:pPr algn="ctr"/>
            <a:r>
              <a:rPr lang="ru-RU" sz="2500">
                <a:latin typeface="Verdana" pitchFamily="34" charset="0"/>
              </a:rPr>
              <a:t>и модуль числа –5 равен 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</a:rPr>
              <a:t>Модуль числа обозначается</a:t>
            </a:r>
          </a:p>
          <a:p>
            <a:pPr algn="ctr"/>
            <a:r>
              <a:rPr lang="ru-RU" sz="3500">
                <a:latin typeface="Verdana" pitchFamily="34" charset="0"/>
              </a:rPr>
              <a:t>с помощью </a:t>
            </a:r>
            <a:r>
              <a:rPr lang="ru-RU" sz="3500" b="1">
                <a:latin typeface="Verdana" pitchFamily="34" charset="0"/>
              </a:rPr>
              <a:t>прямых скобок</a:t>
            </a:r>
            <a:r>
              <a:rPr lang="ru-RU" sz="3500">
                <a:latin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</a:rPr>
              <a:t>Так, модуль числа </a:t>
            </a:r>
            <a:r>
              <a:rPr lang="ru-RU" sz="3500" b="1" i="1">
                <a:solidFill>
                  <a:srgbClr val="C00000"/>
                </a:solidFill>
                <a:latin typeface="Verdana" pitchFamily="34" charset="0"/>
              </a:rPr>
              <a:t>х</a:t>
            </a:r>
            <a:endParaRPr lang="ru-RU" sz="3500">
              <a:latin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</a:rPr>
              <a:t>обозначается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|</a:t>
            </a:r>
            <a:r>
              <a:rPr lang="ru-RU" sz="3500" b="1">
                <a:latin typeface="Verdana" pitchFamily="34" charset="0"/>
              </a:rPr>
              <a:t> </a:t>
            </a:r>
            <a:r>
              <a:rPr lang="ru-RU" sz="3500" b="1" i="1">
                <a:solidFill>
                  <a:srgbClr val="C00000"/>
                </a:solidFill>
                <a:latin typeface="Verdana" pitchFamily="34" charset="0"/>
              </a:rPr>
              <a:t>х</a:t>
            </a:r>
            <a:r>
              <a:rPr lang="ru-RU" sz="3500" b="1">
                <a:latin typeface="Verdana" pitchFamily="34" charset="0"/>
              </a:rPr>
              <a:t>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|</a:t>
            </a:r>
            <a:r>
              <a:rPr lang="ru-RU" sz="3500">
                <a:latin typeface="Verdana" pitchFamily="34" charset="0"/>
              </a:rPr>
              <a:t>.</a:t>
            </a: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Модуль</a:t>
            </a:r>
            <a:endParaRPr lang="en-US" sz="2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целого числа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Обозначение модуля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0825" y="3757613"/>
            <a:ext cx="8642350" cy="123507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Пример</a:t>
            </a:r>
            <a:r>
              <a:rPr lang="ru-RU" sz="2500" b="1">
                <a:solidFill>
                  <a:srgbClr val="800000"/>
                </a:solidFill>
              </a:rPr>
              <a:t>: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|</a:t>
            </a:r>
            <a:r>
              <a:rPr lang="ru-RU" sz="2500">
                <a:latin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5</a:t>
            </a:r>
            <a:r>
              <a:rPr lang="ru-RU" sz="2500">
                <a:latin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|</a:t>
            </a:r>
            <a:r>
              <a:rPr lang="ru-RU" sz="2500">
                <a:latin typeface="Verdana" pitchFamily="34" charset="0"/>
              </a:rPr>
              <a:t> =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</a:rPr>
              <a:t>5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|</a:t>
            </a:r>
            <a:r>
              <a:rPr lang="ru-RU" sz="2500">
                <a:latin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–5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|</a:t>
            </a:r>
            <a:r>
              <a:rPr lang="ru-RU" sz="2500">
                <a:latin typeface="Verdana" pitchFamily="34" charset="0"/>
              </a:rPr>
              <a:t> =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</a:rPr>
              <a:t>5</a:t>
            </a:r>
            <a:r>
              <a:rPr lang="ru-RU" sz="2500">
                <a:latin typeface="Verdana" pitchFamily="34" charset="0"/>
              </a:rPr>
              <a:t>.</a:t>
            </a:r>
          </a:p>
          <a:p>
            <a:pPr algn="ctr"/>
            <a:r>
              <a:rPr lang="ru-RU" sz="2500">
                <a:latin typeface="Verdana" pitchFamily="34" charset="0"/>
              </a:rPr>
              <a:t>Ясно, что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|</a:t>
            </a:r>
            <a:r>
              <a:rPr lang="ru-RU" sz="2500">
                <a:latin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0</a:t>
            </a:r>
            <a:r>
              <a:rPr lang="ru-RU" sz="2500">
                <a:latin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|</a:t>
            </a:r>
            <a:r>
              <a:rPr lang="ru-RU" sz="2500">
                <a:latin typeface="Verdana" pitchFamily="34" charset="0"/>
              </a:rPr>
              <a:t> =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</a:rPr>
              <a:t>0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097463"/>
            <a:ext cx="8642350" cy="10763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</a:rPr>
              <a:t>Часто вместо «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модуль числа</a:t>
            </a:r>
            <a:r>
              <a:rPr lang="ru-RU" sz="3200">
                <a:latin typeface="Verdana" pitchFamily="34" charset="0"/>
              </a:rPr>
              <a:t>» говорят «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</a:rPr>
              <a:t>абсолютная величина числа</a:t>
            </a:r>
            <a:r>
              <a:rPr lang="ru-RU" sz="3200">
                <a:latin typeface="Verdana" pitchFamily="34" charset="0"/>
              </a:rPr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Модули целых чисел можно находить, пользуясь следующим набором правил: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Модуль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целого числа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Правила поиска модуля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214563"/>
            <a:ext cx="8642350" cy="11699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Модуль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положительного</a:t>
            </a:r>
            <a:r>
              <a:rPr lang="ru-RU" sz="35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числа равен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самому этому числу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476625"/>
            <a:ext cx="8642350" cy="170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Модуль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отрицательного 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числа равен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противоположному ему положительному числу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5273675"/>
            <a:ext cx="8642350" cy="6318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Модуль </a:t>
            </a:r>
            <a:r>
              <a:rPr lang="ru-RU" sz="3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нуля</a:t>
            </a:r>
            <a:r>
              <a:rPr lang="ru-RU" sz="3500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равен </a:t>
            </a:r>
            <a:r>
              <a:rPr lang="ru-RU" sz="3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нулю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противоположных числах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сказать, что у них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одинаковые модули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разные знаки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Модуль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целого числа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Основные свойства модуля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573338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Число, противоположное числу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обозначается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482975"/>
            <a:ext cx="8642350" cy="1785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Таким образом, число,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противоположное числу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есть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число же, противоположное числу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есть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Поэтому можно написать, что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–(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=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533241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Числом, противоположным числу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является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написать, что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Основные свойства модуля можно сформулировать так:</a:t>
            </a:r>
          </a:p>
        </p:txBody>
      </p:sp>
      <p:pic>
        <p:nvPicPr>
          <p:cNvPr id="2150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Модуль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целого числа</a:t>
            </a:r>
          </a:p>
        </p:txBody>
      </p:sp>
      <p:sp>
        <p:nvSpPr>
          <p:cNvPr id="2150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Основные свойства модуля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2214563"/>
            <a:ext cx="8642350" cy="10144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Модули противоположных чисел равны,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т. е.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|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|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|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|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335338"/>
            <a:ext cx="8642350" cy="19383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Модуль любого числа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больше нуля или равен нулю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(по-другому: модуль никакого числа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не может быть отрицательным).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35781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Модуль числа равен нулю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лишь в том случае,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если это число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9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2530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2532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2534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Какова геометрическая интерпретация модуля целого числа?</a:t>
            </a:r>
          </a:p>
        </p:txBody>
      </p:sp>
      <p:sp>
        <p:nvSpPr>
          <p:cNvPr id="22535" name="TextBox 14"/>
          <p:cNvSpPr txBox="1">
            <a:spLocks noChangeArrowheads="1"/>
          </p:cNvSpPr>
          <p:nvPr/>
        </p:nvSpPr>
        <p:spPr bwMode="auto">
          <a:xfrm>
            <a:off x="250825" y="26146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Как ещ</a:t>
            </a:r>
            <a:r>
              <a:rPr lang="ru-RU" sz="2200"/>
              <a:t>ё</a:t>
            </a:r>
            <a:r>
              <a:rPr lang="ru-RU" sz="2200">
                <a:latin typeface="Verdana" pitchFamily="34" charset="0"/>
              </a:rPr>
              <a:t> называется модуль целого числа?</a:t>
            </a:r>
          </a:p>
        </p:txBody>
      </p:sp>
      <p:sp>
        <p:nvSpPr>
          <p:cNvPr id="22536" name="TextBox 14"/>
          <p:cNvSpPr txBox="1">
            <a:spLocks noChangeArrowheads="1"/>
          </p:cNvSpPr>
          <p:nvPr/>
        </p:nvSpPr>
        <p:spPr bwMode="auto">
          <a:xfrm>
            <a:off x="250825" y="3114675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Как найти модуль целого положительного числа?</a:t>
            </a:r>
          </a:p>
          <a:p>
            <a:r>
              <a:rPr lang="ru-RU" sz="2200">
                <a:latin typeface="Verdana" pitchFamily="34" charset="0"/>
              </a:rPr>
              <a:t>Целого отрицательного числа? Нуля?</a:t>
            </a:r>
          </a:p>
        </p:txBody>
      </p:sp>
      <p:sp>
        <p:nvSpPr>
          <p:cNvPr id="22537" name="TextBox 14"/>
          <p:cNvSpPr txBox="1">
            <a:spLocks noChangeArrowheads="1"/>
          </p:cNvSpPr>
          <p:nvPr/>
        </p:nvSpPr>
        <p:spPr bwMode="auto">
          <a:xfrm>
            <a:off x="250825" y="3943350"/>
            <a:ext cx="8640763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Перечислите основные свойства модуля.</a:t>
            </a:r>
          </a:p>
        </p:txBody>
      </p:sp>
      <p:sp>
        <p:nvSpPr>
          <p:cNvPr id="22538" name="TextBox 14"/>
          <p:cNvSpPr txBox="1">
            <a:spLocks noChangeArrowheads="1"/>
          </p:cNvSpPr>
          <p:nvPr/>
        </p:nvSpPr>
        <p:spPr bwMode="auto">
          <a:xfrm>
            <a:off x="250825" y="4459288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Известно, что модуль целого числа равен </a:t>
            </a:r>
            <a:r>
              <a:rPr lang="ru-RU" sz="2200" b="1">
                <a:latin typeface="Verdana" pitchFamily="34" charset="0"/>
              </a:rPr>
              <a:t>17</a:t>
            </a:r>
            <a:r>
              <a:rPr lang="ru-RU" sz="2200">
                <a:latin typeface="Verdana" pitchFamily="34" charset="0"/>
              </a:rPr>
              <a:t>.</a:t>
            </a:r>
          </a:p>
          <a:p>
            <a:r>
              <a:rPr lang="ru-RU" sz="2200">
                <a:latin typeface="Verdana" pitchFamily="34" charset="0"/>
              </a:rPr>
              <a:t>Что это за целое число?</a:t>
            </a:r>
          </a:p>
        </p:txBody>
      </p:sp>
      <p:sp>
        <p:nvSpPr>
          <p:cNvPr id="22539" name="TextBox 14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Модуль</a:t>
            </a:r>
            <a:endParaRPr lang="en-US" sz="2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целого числа</a:t>
            </a:r>
          </a:p>
        </p:txBody>
      </p:sp>
      <p:sp>
        <p:nvSpPr>
          <p:cNvPr id="22540" name="TextBox 14"/>
          <p:cNvSpPr txBox="1">
            <a:spLocks noChangeArrowheads="1"/>
          </p:cNvSpPr>
          <p:nvPr/>
        </p:nvSpPr>
        <p:spPr bwMode="auto">
          <a:xfrm>
            <a:off x="250825" y="5314950"/>
            <a:ext cx="8640763" cy="13541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Найдите модули целых чисел:</a:t>
            </a: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-23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7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-47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46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-45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29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-27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-22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18</a:t>
            </a:r>
            <a:r>
              <a:rPr lang="ru-RU" sz="2500">
                <a:latin typeface="Verdana" pitchFamily="34" charset="0"/>
              </a:rPr>
              <a:t>,</a:t>
            </a:r>
          </a:p>
          <a:p>
            <a:pPr algn="ctr"/>
            <a:r>
              <a:rPr lang="ru-RU" sz="2500" b="1">
                <a:latin typeface="Verdana" pitchFamily="34" charset="0"/>
              </a:rPr>
              <a:t>-20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0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-19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9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-30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-26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-1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5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23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43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37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</TotalTime>
  <Words>412</Words>
  <Application>Microsoft Office PowerPoint</Application>
  <PresentationFormat>Экран (4:3)</PresentationFormat>
  <Paragraphs>105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147</cp:revision>
  <dcterms:created xsi:type="dcterms:W3CDTF">2012-12-15T11:02:59Z</dcterms:created>
  <dcterms:modified xsi:type="dcterms:W3CDTF">2013-12-20T20:19:24Z</dcterms:modified>
</cp:coreProperties>
</file>