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66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FF"/>
    <a:srgbClr val="0F4D1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5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0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C446C54-CDFB-471E-A169-68918B9D8F6F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0E2CB31-93D8-4190-83C2-AEE4226C39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E41EA-A03A-4F65-BE0A-C6FB53A3615B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BB4E4-9BF5-4733-9160-348831D245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FFDB8-D3FB-4CD5-91D8-85AA8CB56CAE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D6EED-4838-41A6-B577-293E15BEBB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07DA4-183B-48EF-80DD-9C8E5147EC76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D2CD9-4516-403B-8971-1E70075FA0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2EE37-9ECD-48E8-BBB6-197595FF19DA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0B601-3FB2-47EE-8DAB-8FD8C14066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C3688-F53B-4420-B6AE-9BBA8854CB4B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1D594-42EA-4444-BA32-4168069AFD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6DF97-D05A-48F1-83AC-9F868EC5C917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C5A39-122D-4AF5-A97C-EA29F59953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302F0-ABF5-4108-9EAC-0AD00A0AE543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D6F40-C3AB-4CCB-9743-49B3D83715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20912-3383-431A-92CF-7489084988F6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23CB6-34E0-4852-B822-EC4B94EA85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DDBD4-3D33-4E6B-8C70-0A35117804B5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B344B-C1E1-432A-878D-FB2BAF722F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921EB-5434-4D6E-8683-A1EA709D2120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03BBA-2EDC-4FE3-95F9-BADEC46433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DFE2A-C56A-4B1D-A086-AE285B59B3F6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DFC2D-94A5-4ACD-9D43-36800BC11A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8D2EAA-6918-41A9-A0EB-22DB26FF9AEC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5571AD5-BF7F-4F6E-90D7-8FE7DBDA1D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3</a:t>
            </a:r>
            <a:r>
              <a:rPr lang="ru-RU" sz="3000" b="1">
                <a:solidFill>
                  <a:srgbClr val="151515"/>
                </a:solidFill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Сравнение целых чисел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</a:t>
            </a:r>
            <a:r>
              <a:rPr lang="ru-RU" sz="3000" b="1">
                <a:solidFill>
                  <a:srgbClr val="151515"/>
                </a:solidFill>
              </a:rPr>
              <a:t>.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ЦЕЛЫЕ ЧИСЛА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3554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27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Выполните следующие задания: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3556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3558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46466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</a:rPr>
              <a:t>Сравните целые числа:</a:t>
            </a:r>
          </a:p>
          <a:p>
            <a:endParaRPr lang="ru-RU" sz="10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-140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299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-400 </a:t>
            </a:r>
            <a:r>
              <a:rPr lang="ru-RU" sz="2200">
                <a:latin typeface="Verdana" pitchFamily="34" charset="0"/>
              </a:rPr>
              <a:t>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-65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-452 </a:t>
            </a:r>
            <a:r>
              <a:rPr lang="ru-RU" sz="2200">
                <a:latin typeface="Verdana" pitchFamily="34" charset="0"/>
              </a:rPr>
              <a:t>и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245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412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-337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-435 </a:t>
            </a:r>
            <a:r>
              <a:rPr lang="ru-RU" sz="2200">
                <a:latin typeface="Verdana" pitchFamily="34" charset="0"/>
              </a:rPr>
              <a:t>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-134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435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-386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-27 </a:t>
            </a:r>
            <a:r>
              <a:rPr lang="ru-RU" sz="2200">
                <a:latin typeface="Verdana" pitchFamily="34" charset="0"/>
              </a:rPr>
              <a:t>и </a:t>
            </a:r>
            <a:r>
              <a:rPr lang="ru-RU" sz="2200" b="1">
                <a:latin typeface="Verdana" pitchFamily="34" charset="0"/>
              </a:rPr>
              <a:t>429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-192 </a:t>
            </a:r>
            <a:r>
              <a:rPr lang="ru-RU" sz="2200">
                <a:latin typeface="Verdana" pitchFamily="34" charset="0"/>
              </a:rPr>
              <a:t>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9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-226 </a:t>
            </a:r>
            <a:r>
              <a:rPr lang="ru-RU" sz="2200">
                <a:latin typeface="Verdana" pitchFamily="34" charset="0"/>
              </a:rPr>
              <a:t>и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-145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476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-10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-396 </a:t>
            </a:r>
            <a:r>
              <a:rPr lang="ru-RU" sz="2200">
                <a:latin typeface="Verdana" pitchFamily="34" charset="0"/>
              </a:rPr>
              <a:t>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-475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-88 </a:t>
            </a:r>
            <a:r>
              <a:rPr lang="ru-RU" sz="2200">
                <a:latin typeface="Verdana" pitchFamily="34" charset="0"/>
              </a:rPr>
              <a:t>и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394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-369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229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47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-306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490</a:t>
            </a:r>
            <a:r>
              <a:rPr lang="ru-RU" sz="2200">
                <a:latin typeface="Verdana" pitchFamily="34" charset="0"/>
              </a:rPr>
              <a:t> и</a:t>
            </a:r>
            <a:r>
              <a:rPr lang="ru-RU" sz="2200" b="1">
                <a:latin typeface="Verdana" pitchFamily="34" charset="0"/>
              </a:rPr>
              <a:t>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43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-230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252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242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-478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315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-340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387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207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418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-130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106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-322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-138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338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184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-139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365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-73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236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308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69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-34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215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-500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-470 </a:t>
            </a:r>
            <a:r>
              <a:rPr lang="ru-RU" sz="2200">
                <a:latin typeface="Verdana" pitchFamily="34" charset="0"/>
              </a:rPr>
              <a:t>и </a:t>
            </a:r>
            <a:r>
              <a:rPr lang="ru-RU" sz="2200" b="1">
                <a:latin typeface="Verdana" pitchFamily="34" charset="0"/>
              </a:rPr>
              <a:t>-109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-498 </a:t>
            </a:r>
            <a:r>
              <a:rPr lang="ru-RU" sz="2200">
                <a:latin typeface="Verdana" pitchFamily="34" charset="0"/>
              </a:rPr>
              <a:t>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219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93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-158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57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-20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303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-265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-472 </a:t>
            </a:r>
            <a:r>
              <a:rPr lang="ru-RU" sz="2200">
                <a:latin typeface="Verdana" pitchFamily="34" charset="0"/>
              </a:rPr>
              <a:t>и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111</a:t>
            </a:r>
            <a:r>
              <a:rPr lang="en-US" sz="2200">
                <a:latin typeface="Verdana" pitchFamily="34" charset="0"/>
              </a:rPr>
              <a:t>;</a:t>
            </a:r>
            <a:endParaRPr lang="ru-RU" sz="22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327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latin typeface="Verdana" pitchFamily="34" charset="0"/>
              </a:rPr>
              <a:t>-57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169</a:t>
            </a:r>
            <a:r>
              <a:rPr lang="ru-RU" sz="2200">
                <a:latin typeface="Verdana" pitchFamily="34" charset="0"/>
              </a:rPr>
              <a:t> и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-478</a:t>
            </a:r>
            <a:r>
              <a:rPr lang="en-US" sz="2200">
                <a:latin typeface="Verdana" pitchFamily="34" charset="0"/>
              </a:rPr>
              <a:t>;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-445 </a:t>
            </a:r>
            <a:r>
              <a:rPr lang="ru-RU" sz="2200">
                <a:latin typeface="Verdana" pitchFamily="34" charset="0"/>
              </a:rPr>
              <a:t>и </a:t>
            </a:r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302</a:t>
            </a:r>
            <a:r>
              <a:rPr lang="en-US" sz="2200">
                <a:latin typeface="Verdana" pitchFamily="34" charset="0"/>
              </a:rPr>
              <a:t>.</a:t>
            </a:r>
            <a:endParaRPr lang="ru-RU" sz="2200">
              <a:latin typeface="Verdana" pitchFamily="34" charset="0"/>
            </a:endParaRPr>
          </a:p>
        </p:txBody>
      </p:sp>
      <p:sp>
        <p:nvSpPr>
          <p:cNvPr id="23559" name="TextBox 15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Сравнение</a:t>
            </a:r>
            <a:endParaRPr lang="en-US" sz="2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целых чисел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Выпишем ряд целых чисел: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…;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…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Ряд целых чисел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2376488"/>
            <a:ext cx="8640763" cy="5127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979738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Ряд целых чисел бесконечен в обе стороны;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его можно неограниченно продолжать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вправо, и влево.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…;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…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Какое число считается бо’льшим?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1808163"/>
            <a:ext cx="8640763" cy="5127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6390" name="TextBox 8"/>
          <p:cNvSpPr txBox="1">
            <a:spLocks noChangeArrowheads="1"/>
          </p:cNvSpPr>
          <p:nvPr/>
        </p:nvSpPr>
        <p:spPr bwMode="auto">
          <a:xfrm>
            <a:off x="250825" y="2438400"/>
            <a:ext cx="8642350" cy="15700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Бo’льшим 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считается то целое число,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которое в ряду целых чисел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стоит правее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103688"/>
            <a:ext cx="8642350" cy="26003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Например</a:t>
            </a:r>
          </a:p>
          <a:p>
            <a:pPr algn="ctr"/>
            <a:endParaRPr lang="ru-RU" sz="10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–5 &lt; 5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–5 &gt; –15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30 &gt; 0</a:t>
            </a: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–30 &lt;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…;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; …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Каждое последующее число в ряду целых чисел больше предыдущего</a:t>
            </a:r>
          </a:p>
        </p:txBody>
      </p:sp>
      <p:sp>
        <p:nvSpPr>
          <p:cNvPr id="17413" name="TextBox 8"/>
          <p:cNvSpPr txBox="1">
            <a:spLocks noChangeArrowheads="1"/>
          </p:cNvSpPr>
          <p:nvPr/>
        </p:nvSpPr>
        <p:spPr bwMode="auto">
          <a:xfrm>
            <a:off x="250825" y="1858963"/>
            <a:ext cx="8642350" cy="1616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Точку с запятой в ряду целых чисел можно заменить на знак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«меньше»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–5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&lt;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–4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&lt;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–3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&lt;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–2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&lt;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–1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&lt; </a:t>
            </a:r>
            <a:r>
              <a:rPr lang="ru-RU" sz="25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&lt;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&lt;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&lt;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&lt;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en-US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&lt;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568700"/>
            <a:ext cx="8642350" cy="170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Каждое последующее число</a:t>
            </a:r>
          </a:p>
          <a:p>
            <a:pPr algn="ctr"/>
            <a:r>
              <a:rPr lang="ru-RU" sz="3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ряду целых чисел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больше предыдущего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42888"/>
            <a:ext cx="60118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Правила сравнения целых чисел</a:t>
            </a:r>
          </a:p>
        </p:txBody>
      </p:sp>
      <p:sp>
        <p:nvSpPr>
          <p:cNvPr id="18436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Из двух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целых положительных чисел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больше то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которое дальше стоит в ряду натуральных чисел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573463"/>
            <a:ext cx="8642350" cy="3094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Например</a:t>
            </a:r>
          </a:p>
          <a:p>
            <a:pPr algn="ctr"/>
            <a:endParaRPr lang="ru-RU" sz="10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 &lt; 10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20 &gt; 2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11 &lt; 234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289 &lt; 290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1000 &gt; 1</a:t>
            </a:r>
            <a:endParaRPr lang="ru-RU" sz="3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42888"/>
            <a:ext cx="60118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Правила сравнения целых чисел</a:t>
            </a:r>
          </a:p>
        </p:txBody>
      </p:sp>
      <p:sp>
        <p:nvSpPr>
          <p:cNvPr id="19460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11699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Любое положительное число</a:t>
            </a:r>
            <a:endParaRPr lang="en-US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больше нуля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3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541588"/>
            <a:ext cx="8642350" cy="30924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Например</a:t>
            </a:r>
          </a:p>
          <a:p>
            <a:pPr algn="ctr"/>
            <a:endParaRPr lang="ru-RU" sz="10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100 &gt; 0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0 &lt; 1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224 &lt; 0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0 &lt; 10000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999 &gt; 0</a:t>
            </a:r>
            <a:endParaRPr lang="ru-RU" sz="3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42888"/>
            <a:ext cx="60118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Правила сравнения целых чисел</a:t>
            </a:r>
          </a:p>
        </p:txBody>
      </p:sp>
      <p:sp>
        <p:nvSpPr>
          <p:cNvPr id="20484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11699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Любое отрицательное число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меньше нуля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541588"/>
            <a:ext cx="8642350" cy="30924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Например</a:t>
            </a:r>
          </a:p>
          <a:p>
            <a:pPr algn="ctr"/>
            <a:endParaRPr lang="ru-RU" sz="10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-23 &lt; 0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-1 &lt; 0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0 &gt; -104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0 &gt; -5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-937 &lt; 0</a:t>
            </a:r>
            <a:endParaRPr lang="ru-RU" sz="3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42888"/>
            <a:ext cx="60118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Правила сравнения целых чисел</a:t>
            </a:r>
          </a:p>
        </p:txBody>
      </p:sp>
      <p:sp>
        <p:nvSpPr>
          <p:cNvPr id="21508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11699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Любое положительное число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больше любого отрицательного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541588"/>
            <a:ext cx="8642350" cy="30924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Например</a:t>
            </a:r>
          </a:p>
          <a:p>
            <a:pPr algn="ctr"/>
            <a:endParaRPr lang="ru-RU" sz="10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21 &gt; -21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-3123 &lt; 1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-10000 &lt; 100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10 &gt; -2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12 &gt; -89</a:t>
            </a:r>
            <a:endParaRPr lang="ru-RU" sz="3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104775"/>
            <a:ext cx="3132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Сравнение</a:t>
            </a:r>
            <a:endParaRPr lang="en-US" sz="20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целых чисел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242888"/>
            <a:ext cx="601186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Правила сравнения целых чисел</a:t>
            </a:r>
          </a:p>
        </p:txBody>
      </p:sp>
      <p:sp>
        <p:nvSpPr>
          <p:cNvPr id="22532" name="TextBox 8"/>
          <p:cNvSpPr txBox="1">
            <a:spLocks noChangeArrowheads="1"/>
          </p:cNvSpPr>
          <p:nvPr/>
        </p:nvSpPr>
        <p:spPr bwMode="auto">
          <a:xfrm>
            <a:off x="250825" y="1268413"/>
            <a:ext cx="8642350" cy="170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 двух отрицательных чисел</a:t>
            </a:r>
            <a:r>
              <a:rPr lang="en-US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больше то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модуль которого</a:t>
            </a:r>
            <a:r>
              <a:rPr lang="en-US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меньше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036888"/>
            <a:ext cx="8642350" cy="30924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Например</a:t>
            </a:r>
          </a:p>
          <a:p>
            <a:pPr algn="ctr"/>
            <a:endParaRPr lang="ru-RU" sz="10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-2 &gt; -3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-17 &lt; -6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-987 &gt; -1002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-32 &gt; -33</a:t>
            </a:r>
          </a:p>
          <a:p>
            <a:pPr algn="ctr"/>
            <a:r>
              <a:rPr lang="en-US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-9 &lt; -5</a:t>
            </a:r>
            <a:endParaRPr lang="ru-RU" sz="3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</TotalTime>
  <Words>410</Words>
  <Application>Microsoft Office PowerPoint</Application>
  <PresentationFormat>Экран (4:3)</PresentationFormat>
  <Paragraphs>118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151</cp:revision>
  <dcterms:created xsi:type="dcterms:W3CDTF">2012-12-15T11:02:59Z</dcterms:created>
  <dcterms:modified xsi:type="dcterms:W3CDTF">2013-12-21T17:06:06Z</dcterms:modified>
</cp:coreProperties>
</file>