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8" r:id="rId4"/>
    <p:sldId id="269" r:id="rId5"/>
    <p:sldId id="270" r:id="rId6"/>
    <p:sldId id="271" r:id="rId7"/>
    <p:sldId id="273" r:id="rId8"/>
    <p:sldId id="272" r:id="rId9"/>
    <p:sldId id="274" r:id="rId10"/>
    <p:sldId id="276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F4D10"/>
    <a:srgbClr val="800000"/>
    <a:srgbClr val="008000"/>
    <a:srgbClr val="151515"/>
    <a:srgbClr val="242424"/>
    <a:srgbClr val="000000"/>
    <a:srgbClr val="4444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5" autoAdjust="0"/>
    <p:restoredTop sz="94556" autoAdjust="0"/>
  </p:normalViewPr>
  <p:slideViewPr>
    <p:cSldViewPr>
      <p:cViewPr varScale="1">
        <p:scale>
          <a:sx n="69" d="100"/>
          <a:sy n="69" d="100"/>
        </p:scale>
        <p:origin x="-780" y="-90"/>
      </p:cViewPr>
      <p:guideLst>
        <p:guide orient="horz" pos="366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2DD694-56FB-45CA-9B8B-7609C2D07E9E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F02083-8DA2-43DA-819A-453753C4C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A7FE-BE8F-4216-A292-A4B73ABBC5BB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503C-9F5D-4D57-9481-9391A40E4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04C5-E7CF-4EE5-85B4-FECB6E2FA708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58F6-F3D2-4CDD-B7D9-D7C930EC9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C76E-3659-4D30-AC24-0E12C658291A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1FF7C-17C1-4FA0-A0D4-E2B1D2C24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A0A41-2013-4AB3-9E58-8AD3DA92E43D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1119-784D-48EF-A628-1D488CF2A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5729D-1B5A-4BE9-97B2-33B9C9389357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3D782-1ACB-45FB-9E17-7D828026B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9B4F-8C1E-4CB7-A5A5-32227F259673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94FB-CE86-4192-9DDB-B93570C31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5127-E4A7-40CE-AE4E-CE860AEE02DB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7C39-24C7-450C-9845-2F123B491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B829-B353-4459-B4A8-12255BAE0DFF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CF10-59F3-465F-99A6-1A949A507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B111-2603-473E-AB4E-157E632E62B8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0491-A7A1-42B2-B8F1-F263854BA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C453-EA38-4123-A0C1-9A8D31B411F0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77DD-E72D-464E-B232-1A4320BD2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C586-D018-4309-B019-CE56B7D23654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016E-F93E-4492-9C2E-566EBDAF7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EA5740-FAA9-47B3-A61A-49C0578740A9}" type="datetimeFigureOut">
              <a:rPr lang="ru-RU"/>
              <a:pPr>
                <a:defRPr/>
              </a:pPr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7056A0-EAEA-48D6-81F5-CD63A3054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0" y="3578225"/>
            <a:ext cx="9144000" cy="5492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151515"/>
                </a:solidFill>
                <a:latin typeface="Verdana" pitchFamily="34" charset="0"/>
              </a:rPr>
              <a:t>6</a:t>
            </a:r>
            <a:r>
              <a:rPr lang="ru-RU" sz="3000" b="1">
                <a:solidFill>
                  <a:srgbClr val="151515"/>
                </a:solidFill>
                <a:latin typeface="Verdana" pitchFamily="34" charset="0"/>
              </a:rPr>
              <a:t>.</a:t>
            </a:r>
            <a:r>
              <a:rPr lang="en-US" sz="3000" b="1">
                <a:solidFill>
                  <a:srgbClr val="151515"/>
                </a:solidFill>
                <a:latin typeface="Verdana" pitchFamily="34" charset="0"/>
              </a:rPr>
              <a:t>4</a:t>
            </a:r>
            <a:r>
              <a:rPr lang="ru-RU" sz="3000" b="1">
                <a:solidFill>
                  <a:srgbClr val="151515"/>
                </a:solidFill>
              </a:rPr>
              <a:t>.</a:t>
            </a:r>
            <a:r>
              <a:rPr lang="ru-RU" sz="3000" b="1">
                <a:solidFill>
                  <a:srgbClr val="151515"/>
                </a:solidFill>
                <a:latin typeface="Verdana" pitchFamily="34" charset="0"/>
              </a:rPr>
              <a:t> Сложение целых чисел</a:t>
            </a:r>
          </a:p>
        </p:txBody>
      </p:sp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0" y="6334125"/>
            <a:ext cx="205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F4D10"/>
                </a:solidFill>
                <a:latin typeface="Verdana" pitchFamily="34" charset="0"/>
              </a:rPr>
              <a:t>Школа 2100</a:t>
            </a:r>
          </a:p>
          <a:p>
            <a:r>
              <a:rPr lang="en-US" sz="1400" b="1">
                <a:solidFill>
                  <a:srgbClr val="0F4D10"/>
                </a:solidFill>
                <a:latin typeface="Verdana" pitchFamily="34" charset="0"/>
              </a:rPr>
              <a:t>school2100.ru</a:t>
            </a:r>
            <a:endParaRPr lang="ru-RU" sz="1400" b="1">
              <a:solidFill>
                <a:srgbClr val="0F4D1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525"/>
            <a:ext cx="3132138" cy="827088"/>
          </a:xfrm>
          <a:prstGeom prst="snip2DiagRect">
            <a:avLst/>
          </a:prstGeom>
          <a:solidFill>
            <a:schemeClr val="bg1">
              <a:alpha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300" b="1">
                <a:solidFill>
                  <a:srgbClr val="151515"/>
                </a:solidFill>
                <a:latin typeface="Verdana" pitchFamily="34" charset="0"/>
              </a:rPr>
              <a:t>Презентация для учебника</a:t>
            </a:r>
          </a:p>
          <a:p>
            <a:pPr algn="ctr">
              <a:defRPr/>
            </a:pPr>
            <a:r>
              <a:rPr lang="ru-RU" sz="1300" b="1">
                <a:solidFill>
                  <a:srgbClr val="151515"/>
                </a:solidFill>
                <a:latin typeface="Verdana" pitchFamily="34" charset="0"/>
              </a:rPr>
              <a:t>Козлова С. А., Рубин А. Г.</a:t>
            </a:r>
          </a:p>
          <a:p>
            <a:pPr algn="ctr">
              <a:defRPr/>
            </a:pPr>
            <a:r>
              <a:rPr lang="ru-RU" sz="1300" b="1">
                <a:solidFill>
                  <a:srgbClr val="151515"/>
                </a:solidFill>
                <a:latin typeface="Verdana" pitchFamily="34" charset="0"/>
              </a:rPr>
              <a:t>«Математика, </a:t>
            </a:r>
            <a:r>
              <a:rPr lang="en-US" sz="1300" b="1">
                <a:solidFill>
                  <a:srgbClr val="151515"/>
                </a:solidFill>
                <a:latin typeface="Verdana" pitchFamily="34" charset="0"/>
              </a:rPr>
              <a:t>6</a:t>
            </a:r>
            <a:r>
              <a:rPr lang="ru-RU" sz="1300" b="1">
                <a:solidFill>
                  <a:srgbClr val="151515"/>
                </a:solidFill>
                <a:latin typeface="Verdana" pitchFamily="34" charset="0"/>
              </a:rPr>
              <a:t> класс. Ч. </a:t>
            </a:r>
            <a:r>
              <a:rPr lang="en-US" sz="1300" b="1">
                <a:solidFill>
                  <a:srgbClr val="151515"/>
                </a:solidFill>
                <a:latin typeface="Verdana" pitchFamily="34" charset="0"/>
              </a:rPr>
              <a:t>2</a:t>
            </a:r>
            <a:r>
              <a:rPr lang="ru-RU" sz="1300" b="1">
                <a:solidFill>
                  <a:srgbClr val="151515"/>
                </a:solidFill>
                <a:latin typeface="Verdana" pitchFamily="34" charset="0"/>
              </a:rPr>
              <a:t>»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0" y="2781300"/>
            <a:ext cx="9144000" cy="5492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51515"/>
                </a:solidFill>
                <a:latin typeface="Verdana" pitchFamily="34" charset="0"/>
              </a:rPr>
              <a:t>ГЛАВА </a:t>
            </a:r>
            <a:r>
              <a:rPr lang="en-US" sz="3000" b="1">
                <a:solidFill>
                  <a:srgbClr val="151515"/>
                </a:solidFill>
                <a:latin typeface="Verdana" pitchFamily="34" charset="0"/>
              </a:rPr>
              <a:t>VI</a:t>
            </a:r>
            <a:r>
              <a:rPr lang="ru-RU" sz="3000" b="1">
                <a:solidFill>
                  <a:srgbClr val="151515"/>
                </a:solidFill>
              </a:rPr>
              <a:t>. </a:t>
            </a:r>
            <a:r>
              <a:rPr lang="en-US" sz="3000" b="1">
                <a:solidFill>
                  <a:srgbClr val="151515"/>
                </a:solidFill>
                <a:latin typeface="Verdana" pitchFamily="34" charset="0"/>
              </a:rPr>
              <a:t> </a:t>
            </a:r>
            <a:r>
              <a:rPr lang="ru-RU" sz="3000" b="1">
                <a:solidFill>
                  <a:srgbClr val="151515"/>
                </a:solidFill>
                <a:latin typeface="Verdana" pitchFamily="34" charset="0"/>
              </a:rPr>
              <a:t>ЦЕЛЫЕ ЧИСЛА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3132138" y="28575"/>
            <a:ext cx="60118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сложения</a:t>
            </a:r>
          </a:p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 одного знака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1808163"/>
            <a:ext cx="8642350" cy="304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Verdana" pitchFamily="34" charset="0"/>
                <a:ea typeface="Verdana" pitchFamily="34" charset="0"/>
                <a:cs typeface="Verdana" pitchFamily="34" charset="0"/>
              </a:rPr>
              <a:t>Для сложения двух чисел</a:t>
            </a:r>
          </a:p>
          <a:p>
            <a:pPr algn="ctr"/>
            <a:r>
              <a:rPr lang="ru-RU" sz="3200" b="1">
                <a:latin typeface="Verdana" pitchFamily="34" charset="0"/>
                <a:ea typeface="Verdana" pitchFamily="34" charset="0"/>
                <a:cs typeface="Verdana" pitchFamily="34" charset="0"/>
              </a:rPr>
              <a:t>одного знака</a:t>
            </a:r>
          </a:p>
          <a:p>
            <a:pPr algn="ctr"/>
            <a:r>
              <a:rPr lang="ru-RU" sz="3200">
                <a:latin typeface="Verdana" pitchFamily="34" charset="0"/>
                <a:ea typeface="Verdana" pitchFamily="34" charset="0"/>
                <a:cs typeface="Verdana" pitchFamily="34" charset="0"/>
              </a:rPr>
              <a:t>нужно </a:t>
            </a:r>
            <a:r>
              <a:rPr lang="ru-RU" sz="32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сложить их модули</a:t>
            </a:r>
          </a:p>
          <a:p>
            <a:pPr algn="ctr"/>
            <a:r>
              <a:rPr lang="ru-RU" sz="320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32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поставить </a:t>
            </a:r>
            <a:r>
              <a:rPr lang="ru-RU" sz="3200">
                <a:latin typeface="Verdana" pitchFamily="34" charset="0"/>
                <a:ea typeface="Verdana" pitchFamily="34" charset="0"/>
                <a:cs typeface="Verdana" pitchFamily="34" charset="0"/>
              </a:rPr>
              <a:t>перед</a:t>
            </a:r>
          </a:p>
          <a:p>
            <a:pPr algn="ctr"/>
            <a:r>
              <a:rPr lang="ru-RU" sz="3200">
                <a:latin typeface="Verdana" pitchFamily="34" charset="0"/>
                <a:ea typeface="Verdana" pitchFamily="34" charset="0"/>
                <a:cs typeface="Verdana" pitchFamily="34" charset="0"/>
              </a:rPr>
              <a:t>найденной суммой</a:t>
            </a:r>
          </a:p>
          <a:p>
            <a:pPr algn="ctr"/>
            <a:r>
              <a:rPr lang="ru-RU" sz="3200">
                <a:latin typeface="Verdana" pitchFamily="34" charset="0"/>
                <a:ea typeface="Verdana" pitchFamily="34" charset="0"/>
                <a:cs typeface="Verdana" pitchFamily="34" charset="0"/>
              </a:rPr>
              <a:t>(общий) </a:t>
            </a:r>
            <a:r>
              <a:rPr lang="ru-RU" sz="32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знак слагаемых</a:t>
            </a:r>
            <a:r>
              <a:rPr lang="ru-RU" sz="32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5853113"/>
            <a:ext cx="8642350" cy="8620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Сумма 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отрицательных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 чисел является</a:t>
            </a:r>
          </a:p>
          <a:p>
            <a:pPr algn="ctr"/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отрицательным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 числом.</a:t>
            </a:r>
          </a:p>
        </p:txBody>
      </p:sp>
      <p:sp>
        <p:nvSpPr>
          <p:cNvPr id="23558" name="TextBox 13"/>
          <p:cNvSpPr txBox="1">
            <a:spLocks noChangeArrowheads="1"/>
          </p:cNvSpPr>
          <p:nvPr/>
        </p:nvSpPr>
        <p:spPr bwMode="auto">
          <a:xfrm>
            <a:off x="250825" y="1268413"/>
            <a:ext cx="8642350" cy="4778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4914900"/>
            <a:ext cx="8642350" cy="8604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Сумма </a:t>
            </a:r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положительных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 чисел является </a:t>
            </a:r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положительным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 числом.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3132138" y="28575"/>
            <a:ext cx="60118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сложения</a:t>
            </a:r>
          </a:p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 разного знака</a:t>
            </a:r>
          </a:p>
        </p:txBody>
      </p:sp>
      <p:sp>
        <p:nvSpPr>
          <p:cNvPr id="24580" name="TextBox 13"/>
          <p:cNvSpPr txBox="1">
            <a:spLocks noChangeArrowheads="1"/>
          </p:cNvSpPr>
          <p:nvPr/>
        </p:nvSpPr>
        <p:spPr bwMode="auto">
          <a:xfrm>
            <a:off x="250825" y="1268413"/>
            <a:ext cx="8642350" cy="8620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Предположим, некто имеет кредитную карту с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нулевым счётом.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2182813"/>
            <a:ext cx="8642350" cy="12461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Если на счёт сначала </a:t>
            </a:r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поступило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9000 рублей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а затем со счёта было 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снято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4000 рублей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то ясно, что на счету осталось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5000 рублей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3494088"/>
            <a:ext cx="8642350" cy="10144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Это можно выразить следующей записью:</a:t>
            </a:r>
          </a:p>
          <a:p>
            <a:pPr algn="ctr"/>
            <a:endParaRPr lang="ru-RU" sz="1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(+9 000) + (–4 000) = +5 000 (р.)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0825" y="4592638"/>
            <a:ext cx="8642350" cy="163036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Если на счёт</a:t>
            </a:r>
          </a:p>
          <a:p>
            <a:pPr algn="ctr"/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поступило денег больше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чем было снято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то результат будет выражаться</a:t>
            </a:r>
          </a:p>
          <a:p>
            <a:pPr algn="ctr"/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положительным числом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25603" name="TextBox 9"/>
          <p:cNvSpPr txBox="1">
            <a:spLocks noChangeArrowheads="1"/>
          </p:cNvSpPr>
          <p:nvPr/>
        </p:nvSpPr>
        <p:spPr bwMode="auto">
          <a:xfrm>
            <a:off x="3132138" y="28575"/>
            <a:ext cx="60118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сложения</a:t>
            </a:r>
          </a:p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 разного знака</a:t>
            </a:r>
          </a:p>
        </p:txBody>
      </p:sp>
      <p:sp>
        <p:nvSpPr>
          <p:cNvPr id="25604" name="TextBox 13"/>
          <p:cNvSpPr txBox="1">
            <a:spLocks noChangeArrowheads="1"/>
          </p:cNvSpPr>
          <p:nvPr/>
        </p:nvSpPr>
        <p:spPr bwMode="auto">
          <a:xfrm>
            <a:off x="250825" y="1268413"/>
            <a:ext cx="8642350" cy="8620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Предположим, некто имеет кредитную карту с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нулевым счётом.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2182813"/>
            <a:ext cx="8642350" cy="163036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Если на счёт сначала </a:t>
            </a:r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поступило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4000 рублей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а затем со счёта было 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снято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9000 рублей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то ясно, что на счету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осталась задолженность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–5000 рублей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3878263"/>
            <a:ext cx="8642350" cy="1016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Это можно выразить следующей записью:</a:t>
            </a:r>
          </a:p>
          <a:p>
            <a:pPr algn="ctr"/>
            <a:endParaRPr lang="ru-RU" sz="1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(+4 000) + (–9 000) = –5 000 (р.)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0825" y="4959350"/>
            <a:ext cx="8642350" cy="16303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Если на счёт</a:t>
            </a:r>
          </a:p>
          <a:p>
            <a:pPr algn="ctr"/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поступило денег меньше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чем было снято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то результат будет выражаться</a:t>
            </a:r>
          </a:p>
          <a:p>
            <a:pPr algn="ctr"/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отрицательным числом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26627" name="TextBox 9"/>
          <p:cNvSpPr txBox="1">
            <a:spLocks noChangeArrowheads="1"/>
          </p:cNvSpPr>
          <p:nvPr/>
        </p:nvSpPr>
        <p:spPr bwMode="auto">
          <a:xfrm>
            <a:off x="3132138" y="28575"/>
            <a:ext cx="60118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сложения</a:t>
            </a:r>
          </a:p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 разного знака</a:t>
            </a:r>
          </a:p>
        </p:txBody>
      </p: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250825" y="1268413"/>
            <a:ext cx="8642350" cy="8620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Теперь рассмотрим ещё один случай:</a:t>
            </a:r>
          </a:p>
          <a:p>
            <a:pPr algn="ctr"/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доход</a:t>
            </a:r>
            <a:r>
              <a:rPr lang="ru-RU" sz="250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равен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расходу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5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2182813"/>
            <a:ext cx="8642350" cy="12461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Если человек </a:t>
            </a:r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получил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денег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столько же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сколько 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потратил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то результат будет выражаться </a:t>
            </a:r>
            <a:r>
              <a:rPr lang="ru-RU" sz="25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нулём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3132138" y="28575"/>
            <a:ext cx="60118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сложения</a:t>
            </a:r>
          </a:p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 одного знака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1808163"/>
            <a:ext cx="8642350" cy="49863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Verdana" pitchFamily="34" charset="0"/>
                <a:ea typeface="Verdana" pitchFamily="34" charset="0"/>
                <a:cs typeface="Verdana" pitchFamily="34" charset="0"/>
              </a:rPr>
              <a:t>Для сложения двух чисел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разного знака</a:t>
            </a:r>
            <a:r>
              <a:rPr lang="ru-RU" sz="32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32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имеющих разные модули</a:t>
            </a:r>
            <a:r>
              <a:rPr lang="ru-RU" sz="32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endParaRPr lang="ru-RU" sz="1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 b="1">
                <a:latin typeface="Verdana" pitchFamily="34" charset="0"/>
                <a:ea typeface="Verdana" pitchFamily="34" charset="0"/>
                <a:cs typeface="Verdana" pitchFamily="34" charset="0"/>
              </a:rPr>
              <a:t>нужно</a:t>
            </a:r>
          </a:p>
          <a:p>
            <a:pPr algn="ctr"/>
            <a:endParaRPr lang="ru-RU" sz="1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вычесть из</a:t>
            </a:r>
          </a:p>
          <a:p>
            <a:pPr algn="ctr"/>
            <a:r>
              <a:rPr lang="ru-RU" sz="32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большего модуля меньший</a:t>
            </a:r>
            <a:endParaRPr lang="ru-RU" sz="3200">
              <a:solidFill>
                <a:srgbClr val="E46C0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3200" b="1">
                <a:solidFill>
                  <a:srgbClr val="0F4D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поставить перед найденной разностью знак того слагаемого,</a:t>
            </a:r>
          </a:p>
          <a:p>
            <a:pPr algn="ctr"/>
            <a:r>
              <a:rPr lang="ru-RU" sz="3200" b="1">
                <a:solidFill>
                  <a:srgbClr val="0F4D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чей модуль больше</a:t>
            </a:r>
            <a:r>
              <a:rPr lang="ru-RU" sz="32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27653" name="TextBox 13"/>
          <p:cNvSpPr txBox="1">
            <a:spLocks noChangeArrowheads="1"/>
          </p:cNvSpPr>
          <p:nvPr/>
        </p:nvSpPr>
        <p:spPr bwMode="auto">
          <a:xfrm>
            <a:off x="250825" y="1268413"/>
            <a:ext cx="8642350" cy="4778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3132138" y="28575"/>
            <a:ext cx="60118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сложения</a:t>
            </a:r>
          </a:p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 одного знака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1808163"/>
            <a:ext cx="8642350" cy="1247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Сумма положительного и отрицательного чисел может быть положительной,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отрицательной или равной нулю.</a:t>
            </a:r>
          </a:p>
        </p:txBody>
      </p: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250825" y="1268413"/>
            <a:ext cx="8642350" cy="4778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СВОЙСТВА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3130550"/>
            <a:ext cx="8642350" cy="364648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Точнее:</a:t>
            </a:r>
          </a:p>
          <a:p>
            <a:pPr algn="ctr"/>
            <a:r>
              <a:rPr lang="ru-RU" sz="2200">
                <a:latin typeface="Verdana" pitchFamily="34" charset="0"/>
                <a:ea typeface="Verdana" pitchFamily="34" charset="0"/>
                <a:cs typeface="Verdana" pitchFamily="34" charset="0"/>
              </a:rPr>
              <a:t>если </a:t>
            </a:r>
            <a:r>
              <a:rPr lang="ru-RU" sz="2200" b="1">
                <a:latin typeface="Verdana" pitchFamily="34" charset="0"/>
                <a:ea typeface="Verdana" pitchFamily="34" charset="0"/>
                <a:cs typeface="Verdana" pitchFamily="34" charset="0"/>
              </a:rPr>
              <a:t>модули слагаемых различны</a:t>
            </a:r>
            <a:r>
              <a:rPr lang="ru-RU" sz="22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200">
                <a:latin typeface="Verdana" pitchFamily="34" charset="0"/>
                <a:ea typeface="Verdana" pitchFamily="34" charset="0"/>
                <a:cs typeface="Verdana" pitchFamily="34" charset="0"/>
              </a:rPr>
              <a:t>то такая сумма имеет</a:t>
            </a:r>
          </a:p>
          <a:p>
            <a:pPr algn="ctr"/>
            <a:r>
              <a:rPr lang="ru-RU" sz="22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знак числа с бoльшим модулем</a:t>
            </a:r>
            <a:r>
              <a:rPr lang="ru-RU" sz="22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endParaRPr lang="ru-RU" sz="1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200">
                <a:latin typeface="Verdana" pitchFamily="34" charset="0"/>
                <a:ea typeface="Verdana" pitchFamily="34" charset="0"/>
                <a:cs typeface="Verdana" pitchFamily="34" charset="0"/>
              </a:rPr>
              <a:t>а если </a:t>
            </a:r>
            <a:r>
              <a:rPr lang="ru-RU" sz="2200" b="1">
                <a:latin typeface="Verdana" pitchFamily="34" charset="0"/>
                <a:ea typeface="Verdana" pitchFamily="34" charset="0"/>
                <a:cs typeface="Verdana" pitchFamily="34" charset="0"/>
              </a:rPr>
              <a:t>модули слагаемых равны</a:t>
            </a:r>
            <a:r>
              <a:rPr lang="ru-RU" sz="22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200">
                <a:latin typeface="Verdana" pitchFamily="34" charset="0"/>
                <a:ea typeface="Verdana" pitchFamily="34" charset="0"/>
                <a:cs typeface="Verdana" pitchFamily="34" charset="0"/>
              </a:rPr>
              <a:t>то </a:t>
            </a:r>
            <a:r>
              <a:rPr lang="ru-RU" sz="22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сумма равна нулю</a:t>
            </a:r>
            <a:r>
              <a:rPr lang="ru-RU" sz="22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endParaRPr lang="ru-RU" sz="1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200" b="1">
                <a:latin typeface="Verdana" pitchFamily="34" charset="0"/>
                <a:ea typeface="Verdana" pitchFamily="34" charset="0"/>
                <a:cs typeface="Verdana" pitchFamily="34" charset="0"/>
              </a:rPr>
              <a:t>Сумма двух противоположных чисел равна нулю.</a:t>
            </a:r>
          </a:p>
          <a:p>
            <a:pPr algn="ctr"/>
            <a:endParaRPr lang="ru-RU" sz="1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200" b="1">
                <a:latin typeface="Verdana" pitchFamily="34" charset="0"/>
                <a:ea typeface="Verdana" pitchFamily="34" charset="0"/>
                <a:cs typeface="Verdana" pitchFamily="34" charset="0"/>
              </a:rPr>
              <a:t>Сумма целого числа </a:t>
            </a:r>
            <a:r>
              <a:rPr lang="ru-RU" sz="2200" b="1" i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r>
              <a:rPr lang="ru-RU" sz="2200" b="1">
                <a:latin typeface="Verdana" pitchFamily="34" charset="0"/>
                <a:ea typeface="Verdana" pitchFamily="34" charset="0"/>
                <a:cs typeface="Verdana" pitchFamily="34" charset="0"/>
              </a:rPr>
              <a:t> и нуля</a:t>
            </a:r>
          </a:p>
          <a:p>
            <a:pPr algn="ctr"/>
            <a:r>
              <a:rPr lang="ru-RU" sz="2200" b="1">
                <a:latin typeface="Verdana" pitchFamily="34" charset="0"/>
                <a:ea typeface="Verdana" pitchFamily="34" charset="0"/>
                <a:cs typeface="Verdana" pitchFamily="34" charset="0"/>
              </a:rPr>
              <a:t>равна целому числу </a:t>
            </a:r>
            <a:r>
              <a:rPr lang="ru-RU" sz="2200" b="1" i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r>
              <a:rPr lang="ru-RU" sz="2200" b="1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3132138" y="-49213"/>
            <a:ext cx="6011862" cy="1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Переместительный</a:t>
            </a: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сочетательный законы</a:t>
            </a: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сложения целых чисел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1268413"/>
            <a:ext cx="8642350" cy="12461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Действие сложения целых чисел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подчиняется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переместительному</a:t>
            </a:r>
            <a:endParaRPr lang="ru-RU" sz="25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сочетательному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законам.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2601913"/>
            <a:ext cx="8642350" cy="18621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Сумма двух целых чисел</a:t>
            </a:r>
          </a:p>
          <a:p>
            <a:pPr algn="ctr"/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не зависит 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от порядка слагаемых:</a:t>
            </a:r>
            <a:endParaRPr lang="en-US" sz="35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500" b="1" i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ru-RU" sz="3500" b="1" i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ru-RU" sz="3500" b="1" i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ru-RU" sz="3500" b="1" i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4556125"/>
            <a:ext cx="8642350" cy="4778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Пример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0825" y="5067300"/>
            <a:ext cx="8642350" cy="4762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(+5)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(–7)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(–7)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(+5)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3132138" y="-49213"/>
            <a:ext cx="6011862" cy="1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Переместительный</a:t>
            </a: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сочетательный законы</a:t>
            </a: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сложения целых чисел</a:t>
            </a:r>
          </a:p>
        </p:txBody>
      </p:sp>
      <p:sp>
        <p:nvSpPr>
          <p:cNvPr id="30724" name="TextBox 10"/>
          <p:cNvSpPr txBox="1">
            <a:spLocks noChangeArrowheads="1"/>
          </p:cNvSpPr>
          <p:nvPr/>
        </p:nvSpPr>
        <p:spPr bwMode="auto">
          <a:xfrm>
            <a:off x="250825" y="1268413"/>
            <a:ext cx="8642350" cy="34782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Если сумму двух целых чисел сложить с третьим целым числом,</a:t>
            </a:r>
          </a:p>
          <a:p>
            <a:pPr algn="ctr"/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то результат будет такой же, как если первое число сложить с суммой второго и третьего:</a:t>
            </a:r>
            <a:endParaRPr lang="en-US" sz="35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3500" b="1" i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ru-RU" sz="3500" b="1" i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n-US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+</a:t>
            </a:r>
            <a:r>
              <a:rPr lang="en-US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500" b="1">
                <a:solidFill>
                  <a:srgbClr val="0F4D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</a:t>
            </a:r>
            <a:r>
              <a:rPr lang="en-US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ru-RU" sz="3500" b="1" i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en-US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3500" b="1" i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+</a:t>
            </a:r>
            <a:r>
              <a:rPr lang="en-US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500" b="1">
                <a:solidFill>
                  <a:srgbClr val="0F4D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</a:t>
            </a:r>
            <a:r>
              <a:rPr lang="en-US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4824413"/>
            <a:ext cx="8642350" cy="4762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Пример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0825" y="5364163"/>
            <a:ext cx="8642350" cy="4778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(+3)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+ 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(–8)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) + </a:t>
            </a:r>
            <a:r>
              <a:rPr lang="ru-RU" sz="2500" b="1">
                <a:solidFill>
                  <a:srgbClr val="0F4D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(–4)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(+3)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en-US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(–8)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ru-RU" sz="2500" b="1">
                <a:solidFill>
                  <a:srgbClr val="0F4D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(–4)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3132138" y="-49213"/>
            <a:ext cx="6011862" cy="1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Переместительный</a:t>
            </a: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сочетательный законы</a:t>
            </a: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сложения целых чисел</a:t>
            </a:r>
          </a:p>
        </p:txBody>
      </p:sp>
      <p:sp>
        <p:nvSpPr>
          <p:cNvPr id="31748" name="TextBox 10"/>
          <p:cNvSpPr txBox="1">
            <a:spLocks noChangeArrowheads="1"/>
          </p:cNvSpPr>
          <p:nvPr/>
        </p:nvSpPr>
        <p:spPr bwMode="auto">
          <a:xfrm>
            <a:off x="250825" y="1268413"/>
            <a:ext cx="8642350" cy="19399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Сочетательный закон позволяет</a:t>
            </a:r>
            <a:endParaRPr lang="en-US" sz="24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b="1">
                <a:latin typeface="Verdana" pitchFamily="34" charset="0"/>
                <a:ea typeface="Verdana" pitchFamily="34" charset="0"/>
                <a:cs typeface="Verdana" pitchFamily="34" charset="0"/>
              </a:rPr>
              <a:t>записывать сумму трёх слагаемых без скобок</a:t>
            </a:r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, поскольку при любой расстановке скобок</a:t>
            </a:r>
            <a:endParaRPr lang="en-US" sz="24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en-US" sz="24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сумме </a:t>
            </a:r>
            <a:r>
              <a:rPr lang="ru-RU" sz="2400" b="1">
                <a:latin typeface="Verdana" pitchFamily="34" charset="0"/>
                <a:ea typeface="Verdana" pitchFamily="34" charset="0"/>
                <a:cs typeface="Verdana" pitchFamily="34" charset="0"/>
              </a:rPr>
              <a:t>х + y + z</a:t>
            </a:r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 получится</a:t>
            </a:r>
            <a:endParaRPr lang="en-US" sz="24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>
                <a:latin typeface="Verdana" pitchFamily="34" charset="0"/>
                <a:ea typeface="Verdana" pitchFamily="34" charset="0"/>
                <a:cs typeface="Verdana" pitchFamily="34" charset="0"/>
              </a:rPr>
              <a:t>тот же самый результат.</a:t>
            </a:r>
            <a:endParaRPr lang="en-US" sz="24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3249613"/>
            <a:ext cx="8642350" cy="8604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Аналогично,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без скобок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, можно записывать</a:t>
            </a:r>
            <a:endParaRPr lang="en-US" sz="25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сумму</a:t>
            </a:r>
            <a:r>
              <a:rPr lang="en-US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и бoльшего количества слагаемых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0825" y="4149725"/>
            <a:ext cx="8642350" cy="8604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Переместительный и сочетательный законы используют для упрощения вычислений.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0825" y="5049838"/>
            <a:ext cx="8642350" cy="4762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Пример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825" y="5557838"/>
            <a:ext cx="8642350" cy="12461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(–35)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ru-RU" sz="25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(+30) 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ru-RU" sz="2500" b="1" dirty="0">
                <a:solidFill>
                  <a:srgbClr val="0F4D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(–25) 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(+70) 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endParaRPr lang="en-US" sz="2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ru-RU" sz="25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(–35)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ru-RU" sz="2500" b="1" dirty="0">
                <a:solidFill>
                  <a:srgbClr val="0F4D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(–25) 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ru-RU" sz="25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(+30) 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(+70) 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endParaRPr lang="en-US" sz="2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ru-RU" sz="25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(–60) 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ru-RU" sz="25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(+100) 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ru-RU" sz="25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+40</a:t>
            </a:r>
            <a:r>
              <a:rPr lang="ru-RU" sz="2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32138" y="7938"/>
            <a:ext cx="6011862" cy="900112"/>
          </a:xfrm>
          <a:prstGeom prst="snip2DiagRect">
            <a:avLst>
              <a:gd name="adj1" fmla="val 18127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500" b="1">
                <a:solidFill>
                  <a:srgbClr val="151515"/>
                </a:solidFill>
                <a:latin typeface="Verdana" pitchFamily="34" charset="0"/>
              </a:rPr>
              <a:t>ПРОВЕРЬТЕ СЕБЯ</a:t>
            </a:r>
          </a:p>
        </p:txBody>
      </p:sp>
      <p:sp>
        <p:nvSpPr>
          <p:cNvPr id="32770" name="TextBox 13"/>
          <p:cNvSpPr txBox="1">
            <a:spLocks noChangeArrowheads="1"/>
          </p:cNvSpPr>
          <p:nvPr/>
        </p:nvSpPr>
        <p:spPr bwMode="auto">
          <a:xfrm>
            <a:off x="250825" y="1268413"/>
            <a:ext cx="8640763" cy="4270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Verdana" pitchFamily="34" charset="0"/>
              </a:rPr>
              <a:t>Выполните следующие задания: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938"/>
            <a:ext cx="3132138" cy="900112"/>
          </a:xfrm>
          <a:prstGeom prst="snip2DiagRect">
            <a:avLst/>
          </a:prstGeom>
          <a:solidFill>
            <a:schemeClr val="bg1">
              <a:alpha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151515"/>
                </a:solidFill>
                <a:latin typeface="Verdana" pitchFamily="34" charset="0"/>
              </a:rPr>
              <a:t>Делимость.</a:t>
            </a:r>
          </a:p>
          <a:p>
            <a:pPr algn="ctr">
              <a:defRPr/>
            </a:pPr>
            <a:r>
              <a:rPr lang="ru-RU" b="1">
                <a:solidFill>
                  <a:srgbClr val="151515"/>
                </a:solidFill>
                <a:latin typeface="Verdana" pitchFamily="34" charset="0"/>
              </a:rPr>
              <a:t>Свойства делимости</a:t>
            </a:r>
          </a:p>
        </p:txBody>
      </p:sp>
      <p:pic>
        <p:nvPicPr>
          <p:cNvPr id="3277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19"/>
          <p:cNvSpPr txBox="1">
            <a:spLocks noChangeArrowheads="1"/>
          </p:cNvSpPr>
          <p:nvPr/>
        </p:nvSpPr>
        <p:spPr bwMode="auto">
          <a:xfrm>
            <a:off x="3132138" y="220663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</a:rPr>
              <a:t>ПРОВЕРЬТЕ СЕБЯ</a:t>
            </a:r>
          </a:p>
        </p:txBody>
      </p:sp>
      <p:sp>
        <p:nvSpPr>
          <p:cNvPr id="32774" name="TextBox 14"/>
          <p:cNvSpPr txBox="1">
            <a:spLocks noChangeArrowheads="1"/>
          </p:cNvSpPr>
          <p:nvPr/>
        </p:nvSpPr>
        <p:spPr bwMode="auto">
          <a:xfrm>
            <a:off x="250825" y="1773238"/>
            <a:ext cx="8640763" cy="49863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Verdana" pitchFamily="34" charset="0"/>
              </a:rPr>
              <a:t>Найдите сумму целых чисел:</a:t>
            </a:r>
          </a:p>
          <a:p>
            <a:endParaRPr lang="ru-RU" sz="1000">
              <a:latin typeface="Verdana" pitchFamily="34" charset="0"/>
            </a:endParaRPr>
          </a:p>
          <a:p>
            <a:pPr algn="ctr"/>
            <a:r>
              <a:rPr lang="ru-RU" sz="2200" b="1">
                <a:latin typeface="Verdana" pitchFamily="34" charset="0"/>
              </a:rPr>
              <a:t>-7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23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-70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</a:t>
            </a:r>
            <a:r>
              <a:rPr lang="en-US" sz="2200" b="1">
                <a:latin typeface="Verdana" pitchFamily="34" charset="0"/>
              </a:rPr>
              <a:t>70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15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-2</a:t>
            </a:r>
            <a:r>
              <a:rPr lang="en-US" sz="2200">
                <a:latin typeface="Verdana" pitchFamily="34" charset="0"/>
              </a:rPr>
              <a:t>;</a:t>
            </a:r>
            <a:endParaRPr lang="ru-RU" sz="2200">
              <a:latin typeface="Verdana" pitchFamily="34" charset="0"/>
            </a:endParaRPr>
          </a:p>
          <a:p>
            <a:pPr algn="ctr"/>
            <a:r>
              <a:rPr lang="ru-RU" sz="2200" b="1">
                <a:latin typeface="Verdana" pitchFamily="34" charset="0"/>
              </a:rPr>
              <a:t>45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-86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30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-78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-97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-90</a:t>
            </a:r>
            <a:r>
              <a:rPr lang="en-US" sz="2200">
                <a:latin typeface="Verdana" pitchFamily="34" charset="0"/>
              </a:rPr>
              <a:t>;</a:t>
            </a:r>
            <a:endParaRPr lang="ru-RU" sz="2200">
              <a:latin typeface="Verdana" pitchFamily="34" charset="0"/>
            </a:endParaRPr>
          </a:p>
          <a:p>
            <a:pPr algn="ctr"/>
            <a:r>
              <a:rPr lang="ru-RU" sz="2200" b="1">
                <a:latin typeface="Verdana" pitchFamily="34" charset="0"/>
              </a:rPr>
              <a:t>93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</a:t>
            </a:r>
            <a:r>
              <a:rPr lang="en-US" sz="2200" b="1">
                <a:latin typeface="Verdana" pitchFamily="34" charset="0"/>
              </a:rPr>
              <a:t>93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-66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-68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-45</a:t>
            </a:r>
            <a:r>
              <a:rPr lang="ru-RU" sz="2200">
                <a:latin typeface="Verdana" pitchFamily="34" charset="0"/>
              </a:rPr>
              <a:t> и</a:t>
            </a:r>
            <a:r>
              <a:rPr lang="ru-RU" sz="2200" b="1">
                <a:latin typeface="Verdana" pitchFamily="34" charset="0"/>
              </a:rPr>
              <a:t> 2</a:t>
            </a:r>
            <a:r>
              <a:rPr lang="en-US" sz="2200">
                <a:latin typeface="Verdana" pitchFamily="34" charset="0"/>
              </a:rPr>
              <a:t>;</a:t>
            </a:r>
            <a:endParaRPr lang="ru-RU" sz="2200">
              <a:latin typeface="Verdana" pitchFamily="34" charset="0"/>
            </a:endParaRPr>
          </a:p>
          <a:p>
            <a:pPr algn="ctr"/>
            <a:r>
              <a:rPr lang="ru-RU" sz="2200" b="1">
                <a:latin typeface="Verdana" pitchFamily="34" charset="0"/>
              </a:rPr>
              <a:t>26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62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-96</a:t>
            </a:r>
            <a:r>
              <a:rPr lang="ru-RU" sz="2200">
                <a:latin typeface="Verdana" pitchFamily="34" charset="0"/>
              </a:rPr>
              <a:t> и </a:t>
            </a:r>
            <a:r>
              <a:rPr lang="ru-RU" sz="2200" b="1">
                <a:latin typeface="Verdana" pitchFamily="34" charset="0"/>
              </a:rPr>
              <a:t>3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55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-68</a:t>
            </a:r>
            <a:r>
              <a:rPr lang="en-US" sz="2200">
                <a:latin typeface="Verdana" pitchFamily="34" charset="0"/>
              </a:rPr>
              <a:t>;</a:t>
            </a:r>
            <a:endParaRPr lang="ru-RU" sz="2200">
              <a:latin typeface="Verdana" pitchFamily="34" charset="0"/>
            </a:endParaRPr>
          </a:p>
          <a:p>
            <a:pPr algn="ctr"/>
            <a:r>
              <a:rPr lang="ru-RU" sz="2200" b="1">
                <a:latin typeface="Verdana" pitchFamily="34" charset="0"/>
              </a:rPr>
              <a:t>34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66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-6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72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-44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38</a:t>
            </a:r>
            <a:r>
              <a:rPr lang="en-US" sz="2200">
                <a:latin typeface="Verdana" pitchFamily="34" charset="0"/>
              </a:rPr>
              <a:t>;</a:t>
            </a:r>
            <a:endParaRPr lang="ru-RU" sz="2200">
              <a:latin typeface="Verdana" pitchFamily="34" charset="0"/>
            </a:endParaRPr>
          </a:p>
          <a:p>
            <a:pPr algn="ctr"/>
            <a:r>
              <a:rPr lang="ru-RU" sz="2200" b="1">
                <a:latin typeface="Verdana" pitchFamily="34" charset="0"/>
              </a:rPr>
              <a:t>-78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-27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84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85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42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-87</a:t>
            </a:r>
            <a:r>
              <a:rPr lang="en-US" sz="2200">
                <a:latin typeface="Verdana" pitchFamily="34" charset="0"/>
              </a:rPr>
              <a:t>;</a:t>
            </a:r>
            <a:endParaRPr lang="ru-RU" sz="2200">
              <a:latin typeface="Verdana" pitchFamily="34" charset="0"/>
            </a:endParaRPr>
          </a:p>
          <a:p>
            <a:pPr algn="ctr"/>
            <a:r>
              <a:rPr lang="ru-RU" sz="2200" b="1">
                <a:latin typeface="Verdana" pitchFamily="34" charset="0"/>
              </a:rPr>
              <a:t>-88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58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61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20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-30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-97</a:t>
            </a:r>
            <a:r>
              <a:rPr lang="en-US" sz="2200">
                <a:latin typeface="Verdana" pitchFamily="34" charset="0"/>
              </a:rPr>
              <a:t>;</a:t>
            </a:r>
            <a:endParaRPr lang="ru-RU" sz="2200">
              <a:latin typeface="Verdana" pitchFamily="34" charset="0"/>
            </a:endParaRPr>
          </a:p>
          <a:p>
            <a:pPr algn="ctr"/>
            <a:r>
              <a:rPr lang="ru-RU" sz="2200" b="1">
                <a:latin typeface="Verdana" pitchFamily="34" charset="0"/>
              </a:rPr>
              <a:t>-98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23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-78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62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-63</a:t>
            </a:r>
            <a:r>
              <a:rPr lang="ru-RU" sz="2200">
                <a:latin typeface="Verdana" pitchFamily="34" charset="0"/>
              </a:rPr>
              <a:t> и </a:t>
            </a:r>
            <a:r>
              <a:rPr lang="ru-RU" sz="2200" b="1">
                <a:latin typeface="Verdana" pitchFamily="34" charset="0"/>
              </a:rPr>
              <a:t>72</a:t>
            </a:r>
            <a:r>
              <a:rPr lang="en-US" sz="2200">
                <a:latin typeface="Verdana" pitchFamily="34" charset="0"/>
              </a:rPr>
              <a:t>;</a:t>
            </a:r>
            <a:endParaRPr lang="ru-RU" sz="2200">
              <a:latin typeface="Verdana" pitchFamily="34" charset="0"/>
            </a:endParaRPr>
          </a:p>
          <a:p>
            <a:pPr algn="ctr"/>
            <a:r>
              <a:rPr lang="ru-RU" sz="2200" b="1">
                <a:latin typeface="Verdana" pitchFamily="34" charset="0"/>
              </a:rPr>
              <a:t>15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88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-83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-68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-35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80</a:t>
            </a:r>
            <a:r>
              <a:rPr lang="en-US" sz="2200">
                <a:latin typeface="Verdana" pitchFamily="34" charset="0"/>
              </a:rPr>
              <a:t>;</a:t>
            </a:r>
          </a:p>
          <a:p>
            <a:pPr algn="ctr"/>
            <a:r>
              <a:rPr lang="ru-RU" sz="2200" b="1">
                <a:latin typeface="Verdana" pitchFamily="34" charset="0"/>
              </a:rPr>
              <a:t>-37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-23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-64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-30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79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85</a:t>
            </a:r>
            <a:r>
              <a:rPr lang="en-US" sz="2200">
                <a:latin typeface="Verdana" pitchFamily="34" charset="0"/>
              </a:rPr>
              <a:t>;</a:t>
            </a:r>
            <a:endParaRPr lang="ru-RU" sz="2200">
              <a:latin typeface="Verdana" pitchFamily="34" charset="0"/>
            </a:endParaRPr>
          </a:p>
          <a:p>
            <a:pPr algn="ctr"/>
            <a:r>
              <a:rPr lang="ru-RU" sz="2200" b="1">
                <a:latin typeface="Verdana" pitchFamily="34" charset="0"/>
              </a:rPr>
              <a:t>-94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-39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-23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-53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-25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-2</a:t>
            </a:r>
            <a:r>
              <a:rPr lang="en-US" sz="2200">
                <a:latin typeface="Verdana" pitchFamily="34" charset="0"/>
              </a:rPr>
              <a:t>;</a:t>
            </a:r>
            <a:endParaRPr lang="ru-RU" sz="2200">
              <a:latin typeface="Verdana" pitchFamily="34" charset="0"/>
            </a:endParaRPr>
          </a:p>
          <a:p>
            <a:pPr algn="ctr"/>
            <a:r>
              <a:rPr lang="ru-RU" sz="2200" b="1">
                <a:latin typeface="Verdana" pitchFamily="34" charset="0"/>
              </a:rPr>
              <a:t>93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-24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38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-51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65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-60</a:t>
            </a:r>
            <a:r>
              <a:rPr lang="en-US" sz="2200">
                <a:latin typeface="Verdana" pitchFamily="34" charset="0"/>
              </a:rPr>
              <a:t>;</a:t>
            </a:r>
            <a:endParaRPr lang="ru-RU" sz="2200">
              <a:latin typeface="Verdana" pitchFamily="34" charset="0"/>
            </a:endParaRPr>
          </a:p>
          <a:p>
            <a:pPr algn="ctr"/>
            <a:r>
              <a:rPr lang="ru-RU" sz="2200" b="1">
                <a:latin typeface="Verdana" pitchFamily="34" charset="0"/>
              </a:rPr>
              <a:t>61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-86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-18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78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ru-RU" sz="2200" b="1">
                <a:latin typeface="Verdana" pitchFamily="34" charset="0"/>
              </a:rPr>
              <a:t>70 </a:t>
            </a:r>
            <a:r>
              <a:rPr lang="ru-RU" sz="2200">
                <a:latin typeface="Verdana" pitchFamily="34" charset="0"/>
              </a:rPr>
              <a:t>и</a:t>
            </a:r>
            <a:r>
              <a:rPr lang="ru-RU" sz="2200" b="1">
                <a:latin typeface="Verdana" pitchFamily="34" charset="0"/>
              </a:rPr>
              <a:t> -89</a:t>
            </a:r>
            <a:r>
              <a:rPr lang="ru-RU" sz="2200">
                <a:latin typeface="Verdana" pitchFamily="34" charset="0"/>
              </a:rPr>
              <a:t>.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</a:rPr>
              <a:t>целых чисел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250825" y="1268413"/>
            <a:ext cx="8642350" cy="8620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Сумму натуральных чисел можно находить</a:t>
            </a:r>
            <a:endParaRPr lang="en-US" sz="25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с помощью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передвижения по числовому лучу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536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3132138" y="104775"/>
            <a:ext cx="6011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Нахождение</a:t>
            </a:r>
            <a:r>
              <a:rPr lang="en-US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суммы с помощью передвижения по числовой</a:t>
            </a:r>
            <a:r>
              <a:rPr lang="en-US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прямой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2214563"/>
            <a:ext cx="8642350" cy="20145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Сумма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натурального</a:t>
            </a:r>
            <a:r>
              <a:rPr lang="en-US" sz="25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числа </a:t>
            </a:r>
            <a:r>
              <a:rPr lang="ru-RU" sz="2500" b="1" i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endParaRPr lang="ru-RU" sz="25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и натурального числа </a:t>
            </a:r>
            <a:r>
              <a:rPr lang="ru-RU" sz="2500" b="1" i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–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это натуральное число,</a:t>
            </a:r>
          </a:p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находящееся на числовом луче</a:t>
            </a:r>
          </a:p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на расстоянии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500" b="1" i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вправо от числа </a:t>
            </a:r>
            <a:r>
              <a:rPr lang="ru-RU" sz="2500" b="1" i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EFE0"/>
              </a:clrFrom>
              <a:clrTo>
                <a:srgbClr val="FFEF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800" y="4284663"/>
            <a:ext cx="8280400" cy="1597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5949950"/>
            <a:ext cx="8642350" cy="8604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Суммой натурального числа </a:t>
            </a:r>
            <a:r>
              <a:rPr lang="ru-RU" sz="2500" b="1" i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endParaRPr lang="ru-RU" sz="25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и числа 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является число </a:t>
            </a:r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3132138" y="104775"/>
            <a:ext cx="6011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Нахождение</a:t>
            </a:r>
            <a:r>
              <a:rPr lang="en-US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суммы с помощью передвижения по числовой</a:t>
            </a:r>
            <a:r>
              <a:rPr lang="en-US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прямой</a:t>
            </a: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250825" y="1268413"/>
            <a:ext cx="8642350" cy="37861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Verdana" pitchFamily="34" charset="0"/>
                <a:ea typeface="Verdana" pitchFamily="34" charset="0"/>
                <a:cs typeface="Verdana" pitchFamily="34" charset="0"/>
              </a:rPr>
              <a:t>Сумму целых чисел</a:t>
            </a:r>
          </a:p>
          <a:p>
            <a:pPr algn="ctr"/>
            <a:r>
              <a:rPr lang="ru-RU" sz="4000" b="1">
                <a:latin typeface="Verdana" pitchFamily="34" charset="0"/>
                <a:ea typeface="Verdana" pitchFamily="34" charset="0"/>
                <a:cs typeface="Verdana" pitchFamily="34" charset="0"/>
              </a:rPr>
              <a:t>тоже можно находить</a:t>
            </a:r>
          </a:p>
          <a:p>
            <a:pPr algn="ctr"/>
            <a:r>
              <a:rPr lang="ru-RU" sz="4000" b="1">
                <a:latin typeface="Verdana" pitchFamily="34" charset="0"/>
                <a:ea typeface="Verdana" pitchFamily="34" charset="0"/>
                <a:cs typeface="Verdana" pitchFamily="34" charset="0"/>
              </a:rPr>
              <a:t>с помощью</a:t>
            </a:r>
          </a:p>
          <a:p>
            <a:pPr algn="ctr"/>
            <a:r>
              <a:rPr lang="ru-RU" sz="4000" b="1">
                <a:latin typeface="Verdana" pitchFamily="34" charset="0"/>
                <a:ea typeface="Verdana" pitchFamily="34" charset="0"/>
                <a:cs typeface="Verdana" pitchFamily="34" charset="0"/>
              </a:rPr>
              <a:t>аналогичных правил передвижения</a:t>
            </a:r>
          </a:p>
          <a:p>
            <a:pPr algn="ctr"/>
            <a:r>
              <a:rPr lang="ru-RU" sz="4000" b="1">
                <a:latin typeface="Verdana" pitchFamily="34" charset="0"/>
                <a:ea typeface="Verdana" pitchFamily="34" charset="0"/>
                <a:cs typeface="Verdana" pitchFamily="34" charset="0"/>
              </a:rPr>
              <a:t>по числовой прямой.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3132138" y="104775"/>
            <a:ext cx="6011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Нахождение</a:t>
            </a:r>
            <a:r>
              <a:rPr lang="en-US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суммы с помощью передвижения по числовой</a:t>
            </a:r>
            <a:r>
              <a:rPr lang="en-US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прямой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50825" y="1268413"/>
            <a:ext cx="8642350" cy="11699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Суммой 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целого числа </a:t>
            </a:r>
            <a:r>
              <a:rPr lang="ru-RU" sz="3500" b="1" i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endParaRPr lang="ru-RU" sz="35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и числа </a:t>
            </a:r>
            <a:r>
              <a:rPr lang="ru-RU" sz="3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 является число </a:t>
            </a:r>
            <a:r>
              <a:rPr lang="ru-RU" sz="3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2528888"/>
            <a:ext cx="8642350" cy="38623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Суммой целого числа </a:t>
            </a:r>
            <a:r>
              <a:rPr lang="ru-RU" sz="3500" b="1" i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</a:p>
          <a:p>
            <a:pPr algn="ctr"/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и ненулевого целого числа </a:t>
            </a:r>
            <a:r>
              <a:rPr lang="ru-RU" sz="3500" b="1" i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</a:p>
          <a:p>
            <a:pPr algn="ctr"/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называется целое число,</a:t>
            </a:r>
          </a:p>
          <a:p>
            <a:pPr algn="ctr"/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находящееся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 в ряду целых чисел</a:t>
            </a:r>
          </a:p>
          <a:p>
            <a:pPr algn="ctr"/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на расстоянии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5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500" b="1" i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ru-RU" sz="3500" b="1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5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 от числа </a:t>
            </a:r>
            <a:r>
              <a:rPr lang="ru-RU" sz="3500" b="1" i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endParaRPr lang="ru-RU" sz="35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5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вправо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 при </a:t>
            </a:r>
            <a:r>
              <a:rPr lang="ru-RU" sz="3500" b="1">
                <a:solidFill>
                  <a:srgbClr val="E46C0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положительном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500" b="1" i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</a:p>
          <a:p>
            <a:pPr algn="ctr"/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3500" b="1">
                <a:solidFill>
                  <a:srgbClr val="0F4D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влево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 при </a:t>
            </a:r>
            <a:r>
              <a:rPr lang="ru-RU" sz="3500" b="1">
                <a:solidFill>
                  <a:srgbClr val="0F4D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отрицательном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500" b="1" i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ru-RU" sz="3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3132138" y="104775"/>
            <a:ext cx="6011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Нахождение</a:t>
            </a:r>
            <a:r>
              <a:rPr lang="en-US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суммы с помощью передвижения по числовой</a:t>
            </a:r>
            <a:r>
              <a:rPr lang="en-US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прямой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50825" y="1268413"/>
            <a:ext cx="8642350" cy="4778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Примеры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EFE0"/>
              </a:clrFrom>
              <a:clrTo>
                <a:srgbClr val="FFEFE0">
                  <a:alpha val="0"/>
                </a:srgbClr>
              </a:clrTo>
            </a:clrChange>
          </a:blip>
          <a:srcRect b="51037"/>
          <a:stretch/>
        </p:blipFill>
        <p:spPr bwMode="auto">
          <a:xfrm>
            <a:off x="252413" y="2438400"/>
            <a:ext cx="8639175" cy="1625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EFE0"/>
              </a:clrFrom>
              <a:clrTo>
                <a:srgbClr val="FFEFE0">
                  <a:alpha val="0"/>
                </a:srgbClr>
              </a:clrTo>
            </a:clrChange>
          </a:blip>
          <a:srcRect t="50857"/>
          <a:stretch/>
        </p:blipFill>
        <p:spPr bwMode="auto">
          <a:xfrm>
            <a:off x="250825" y="4868863"/>
            <a:ext cx="8640763" cy="1631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1898650"/>
            <a:ext cx="8642350" cy="4778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+ 2 = 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0825" y="4329113"/>
            <a:ext cx="8642350" cy="4762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3 - 2 = 3 + (-2)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8897" b="59402"/>
          <a:stretch/>
        </p:blipFill>
        <p:spPr>
          <a:xfrm>
            <a:off x="250825" y="5589588"/>
            <a:ext cx="8640763" cy="117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3132138" y="28575"/>
            <a:ext cx="60118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сложения</a:t>
            </a:r>
          </a:p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 одного знака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50825" y="1268413"/>
            <a:ext cx="8642350" cy="12461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Кроме передвижения по числовой прямой,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сумму целых чисел можно находить,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пользуясь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специальным набором правил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2573338"/>
            <a:ext cx="8642350" cy="8620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В древности его удачно иллюстрировали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денежными примерами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0825" y="3503613"/>
            <a:ext cx="8642350" cy="20161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Рассмотрим эти правила, приводя в качестве иллюстрации действия с деньгами,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трактуя </a:t>
            </a:r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положительные числа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 как </a:t>
            </a:r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доход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а 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отрицательные числа 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– как 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расход</a:t>
            </a:r>
            <a:r>
              <a:rPr lang="ru-RU" sz="250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(«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отрицательный доход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3132138" y="28575"/>
            <a:ext cx="60118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сложения</a:t>
            </a:r>
          </a:p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 одного знака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250825" y="1268413"/>
            <a:ext cx="8642350" cy="19399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Предположим, некто получил в </a:t>
            </a:r>
            <a:r>
              <a:rPr lang="ru-RU" sz="2500" b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доход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сначала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9000 рублей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, а затем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4000 рублей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endParaRPr lang="ru-RU" sz="1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Подсчитаем его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общий доход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ctr"/>
            <a:endParaRPr lang="ru-RU" sz="1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(+9 000) + (+4 000 ) = +13 000 (р.)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3282950"/>
            <a:ext cx="8642350" cy="16319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Здесь мы складывали натуральные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(целые положительные) числа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и получили натуральное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(целое положительное) число.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</a:rPr>
              <a:t>целых чисел</a:t>
            </a: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3132138" y="28575"/>
            <a:ext cx="60118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</a:rPr>
              <a:t>Правила сложения</a:t>
            </a:r>
          </a:p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</a:rPr>
              <a:t>целых чисел одного знака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50825" y="1268413"/>
            <a:ext cx="8642350" cy="8620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</a:rPr>
              <a:t>Рассмотрим, как складываются</a:t>
            </a:r>
          </a:p>
          <a:p>
            <a:pPr algn="ctr"/>
            <a:r>
              <a:rPr lang="ru-RU" sz="2500" b="1">
                <a:latin typeface="Verdana" pitchFamily="34" charset="0"/>
              </a:rPr>
              <a:t>отрицательные числа</a:t>
            </a:r>
            <a:r>
              <a:rPr lang="ru-RU" sz="2500">
                <a:latin typeface="Verdana" pitchFamily="34" charset="0"/>
              </a:rPr>
              <a:t>.</a:t>
            </a:r>
            <a:endParaRPr lang="ru-RU" sz="2500" b="1">
              <a:latin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2184400"/>
            <a:ext cx="8642350" cy="17843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</a:rPr>
              <a:t>Предположим, некто сначала </a:t>
            </a:r>
            <a:r>
              <a:rPr lang="ru-RU" sz="2500" b="1">
                <a:solidFill>
                  <a:srgbClr val="0000FF"/>
                </a:solidFill>
                <a:latin typeface="Verdana" pitchFamily="34" charset="0"/>
              </a:rPr>
              <a:t>израсходовал</a:t>
            </a:r>
            <a:endParaRPr lang="ru-RU" sz="2500">
              <a:latin typeface="Verdana" pitchFamily="34" charset="0"/>
            </a:endParaRPr>
          </a:p>
          <a:p>
            <a:pPr algn="ctr"/>
            <a:r>
              <a:rPr lang="ru-RU" sz="2500" b="1">
                <a:latin typeface="Verdana" pitchFamily="34" charset="0"/>
              </a:rPr>
              <a:t>9000 рублей</a:t>
            </a:r>
            <a:r>
              <a:rPr lang="ru-RU" sz="2500">
                <a:latin typeface="Verdana" pitchFamily="34" charset="0"/>
              </a:rPr>
              <a:t>, а затем ещё </a:t>
            </a:r>
            <a:r>
              <a:rPr lang="ru-RU" sz="2500" b="1">
                <a:latin typeface="Verdana" pitchFamily="34" charset="0"/>
              </a:rPr>
              <a:t>4000 рублей</a:t>
            </a:r>
            <a:r>
              <a:rPr lang="ru-RU" sz="2500">
                <a:latin typeface="Verdana" pitchFamily="34" charset="0"/>
              </a:rPr>
              <a:t>.</a:t>
            </a:r>
          </a:p>
          <a:p>
            <a:pPr algn="ctr"/>
            <a:endParaRPr lang="ru-RU" sz="1000">
              <a:latin typeface="Verdana" pitchFamily="34" charset="0"/>
            </a:endParaRPr>
          </a:p>
          <a:p>
            <a:pPr algn="ctr"/>
            <a:r>
              <a:rPr lang="ru-RU" sz="2500">
                <a:latin typeface="Verdana" pitchFamily="34" charset="0"/>
              </a:rPr>
              <a:t>Ясно, что его общий расход</a:t>
            </a:r>
          </a:p>
          <a:p>
            <a:pPr algn="ctr"/>
            <a:r>
              <a:rPr lang="ru-RU" sz="2500">
                <a:latin typeface="Verdana" pitchFamily="34" charset="0"/>
              </a:rPr>
              <a:t>составляет </a:t>
            </a:r>
            <a:r>
              <a:rPr lang="ru-RU" sz="2500" b="1">
                <a:latin typeface="Verdana" pitchFamily="34" charset="0"/>
              </a:rPr>
              <a:t>13000 рублей</a:t>
            </a:r>
            <a:r>
              <a:rPr lang="ru-RU" sz="2500">
                <a:latin typeface="Verdana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4008438"/>
            <a:ext cx="8642350" cy="14001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</a:rPr>
              <a:t>Если же трактовать расход как отрицательный доход, то получим следующую запись:</a:t>
            </a:r>
          </a:p>
          <a:p>
            <a:pPr algn="ctr"/>
            <a:endParaRPr lang="ru-RU" sz="1000">
              <a:latin typeface="Verdana" pitchFamily="34" charset="0"/>
            </a:endParaRPr>
          </a:p>
          <a:p>
            <a:pPr algn="ctr"/>
            <a:r>
              <a:rPr lang="ru-RU" sz="2500" b="1">
                <a:latin typeface="Verdana" pitchFamily="34" charset="0"/>
              </a:rPr>
              <a:t>(–9 000) + (–4 000) = –13 000 (р.)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0825" y="5454650"/>
            <a:ext cx="8642350" cy="13589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100">
                <a:latin typeface="Verdana" pitchFamily="34" charset="0"/>
              </a:rPr>
              <a:t>При этом ясно, что вычисляли мы так:</a:t>
            </a:r>
          </a:p>
          <a:p>
            <a:pPr algn="ctr"/>
            <a:endParaRPr lang="ru-RU" sz="1000">
              <a:latin typeface="Verdana" pitchFamily="34" charset="0"/>
            </a:endParaRPr>
          </a:p>
          <a:p>
            <a:pPr algn="ctr"/>
            <a:r>
              <a:rPr lang="ru-RU" sz="2100" b="1">
                <a:latin typeface="Verdana" pitchFamily="34" charset="0"/>
              </a:rPr>
              <a:t>9 000 + 4 000 = 13 000 (р.),</a:t>
            </a:r>
          </a:p>
          <a:p>
            <a:pPr algn="ctr"/>
            <a:endParaRPr lang="ru-RU" sz="1000" b="1">
              <a:latin typeface="Verdana" pitchFamily="34" charset="0"/>
            </a:endParaRPr>
          </a:p>
          <a:p>
            <a:pPr algn="ctr"/>
            <a:r>
              <a:rPr lang="ru-RU" sz="2100">
                <a:latin typeface="Verdana" pitchFamily="34" charset="0"/>
              </a:rPr>
              <a:t>а затем </a:t>
            </a:r>
            <a:r>
              <a:rPr lang="ru-RU" sz="2100" b="1">
                <a:solidFill>
                  <a:srgbClr val="C00000"/>
                </a:solidFill>
                <a:latin typeface="Verdana" pitchFamily="34" charset="0"/>
              </a:rPr>
              <a:t>поставили перед найденной суммой знак «–»</a:t>
            </a:r>
            <a:r>
              <a:rPr lang="ru-RU" sz="2100"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104775"/>
            <a:ext cx="313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Сложение</a:t>
            </a:r>
            <a:endParaRPr lang="en-US" sz="2000" b="1">
              <a:solidFill>
                <a:srgbClr val="15151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</a:t>
            </a: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3132138" y="28575"/>
            <a:ext cx="60118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Правила сложения</a:t>
            </a:r>
          </a:p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целых чисел одного знака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1822450"/>
            <a:ext cx="8642350" cy="124618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При сложении двух доходов получается доход, размер которого равен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сумме размеров этих двух доходов.</a:t>
            </a:r>
            <a:endParaRPr lang="ru-RU" sz="25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3114675"/>
            <a:ext cx="8642350" cy="124618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При сложении двух расходов получается расход, размер которого равен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сумме размеров этих двух расходов.</a:t>
            </a:r>
          </a:p>
        </p:txBody>
      </p:sp>
      <p:sp>
        <p:nvSpPr>
          <p:cNvPr id="22534" name="TextBox 13"/>
          <p:cNvSpPr txBox="1">
            <a:spLocks noChangeArrowheads="1"/>
          </p:cNvSpPr>
          <p:nvPr/>
        </p:nvSpPr>
        <p:spPr bwMode="auto">
          <a:xfrm>
            <a:off x="250825" y="1268413"/>
            <a:ext cx="8642350" cy="4778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Выводы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0825" y="4419600"/>
            <a:ext cx="8642350" cy="16303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Внимание!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Слова «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размер дохода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» и «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размер расхода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» выражают понятия,</a:t>
            </a:r>
          </a:p>
          <a:p>
            <a:pPr algn="ctr"/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по сути равносильные понятию </a:t>
            </a:r>
            <a:r>
              <a:rPr lang="ru-RU" sz="2500" b="1">
                <a:latin typeface="Verdana" pitchFamily="34" charset="0"/>
                <a:ea typeface="Verdana" pitchFamily="34" charset="0"/>
                <a:cs typeface="Verdana" pitchFamily="34" charset="0"/>
              </a:rPr>
              <a:t>модуля</a:t>
            </a:r>
            <a:r>
              <a:rPr lang="ru-RU" sz="250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5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985</Words>
  <Application>Microsoft Office PowerPoint</Application>
  <PresentationFormat>Экран (4:3)</PresentationFormat>
  <Paragraphs>253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www.PHILka.RU</cp:lastModifiedBy>
  <cp:revision>166</cp:revision>
  <dcterms:created xsi:type="dcterms:W3CDTF">2012-12-15T11:02:59Z</dcterms:created>
  <dcterms:modified xsi:type="dcterms:W3CDTF">2013-12-21T17:10:29Z</dcterms:modified>
</cp:coreProperties>
</file>